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54"/>
  </p:notesMasterIdLst>
  <p:sldIdLst>
    <p:sldId id="256" r:id="rId2"/>
    <p:sldId id="280" r:id="rId3"/>
    <p:sldId id="2915" r:id="rId4"/>
    <p:sldId id="2914" r:id="rId5"/>
    <p:sldId id="299" r:id="rId6"/>
    <p:sldId id="287" r:id="rId7"/>
    <p:sldId id="2971" r:id="rId8"/>
    <p:sldId id="2965" r:id="rId9"/>
    <p:sldId id="2973" r:id="rId10"/>
    <p:sldId id="304" r:id="rId11"/>
    <p:sldId id="293" r:id="rId12"/>
    <p:sldId id="294" r:id="rId13"/>
    <p:sldId id="292" r:id="rId14"/>
    <p:sldId id="295" r:id="rId15"/>
    <p:sldId id="296" r:id="rId16"/>
    <p:sldId id="297" r:id="rId17"/>
    <p:sldId id="298" r:id="rId18"/>
    <p:sldId id="2858" r:id="rId19"/>
    <p:sldId id="2913" r:id="rId20"/>
    <p:sldId id="2837" r:id="rId21"/>
    <p:sldId id="2738" r:id="rId22"/>
    <p:sldId id="2581" r:id="rId23"/>
    <p:sldId id="2804" r:id="rId24"/>
    <p:sldId id="746" r:id="rId25"/>
    <p:sldId id="2895" r:id="rId26"/>
    <p:sldId id="2854" r:id="rId27"/>
    <p:sldId id="2916" r:id="rId28"/>
    <p:sldId id="2713" r:id="rId29"/>
    <p:sldId id="2817" r:id="rId30"/>
    <p:sldId id="2720" r:id="rId31"/>
    <p:sldId id="2825" r:id="rId32"/>
    <p:sldId id="2792" r:id="rId33"/>
    <p:sldId id="2347" r:id="rId34"/>
    <p:sldId id="2203" r:id="rId35"/>
    <p:sldId id="2204" r:id="rId36"/>
    <p:sldId id="2714" r:id="rId37"/>
    <p:sldId id="2748" r:id="rId38"/>
    <p:sldId id="2747" r:id="rId39"/>
    <p:sldId id="2659" r:id="rId40"/>
    <p:sldId id="2666" r:id="rId41"/>
    <p:sldId id="2368" r:id="rId42"/>
    <p:sldId id="2665" r:id="rId43"/>
    <p:sldId id="2664" r:id="rId44"/>
    <p:sldId id="2855" r:id="rId45"/>
    <p:sldId id="2918" r:id="rId46"/>
    <p:sldId id="2691" r:id="rId47"/>
    <p:sldId id="744" r:id="rId48"/>
    <p:sldId id="2596" r:id="rId49"/>
    <p:sldId id="2580" r:id="rId50"/>
    <p:sldId id="2795" r:id="rId51"/>
    <p:sldId id="2667" r:id="rId52"/>
    <p:sldId id="2860" r:id="rId53"/>
    <p:sldId id="2859" r:id="rId54"/>
    <p:sldId id="2796" r:id="rId55"/>
    <p:sldId id="838" r:id="rId56"/>
    <p:sldId id="2920" r:id="rId57"/>
    <p:sldId id="2111" r:id="rId58"/>
    <p:sldId id="2970" r:id="rId59"/>
    <p:sldId id="2352" r:id="rId60"/>
    <p:sldId id="2568" r:id="rId61"/>
    <p:sldId id="2570" r:id="rId62"/>
    <p:sldId id="2856" r:id="rId63"/>
    <p:sldId id="2919" r:id="rId64"/>
    <p:sldId id="2695" r:id="rId65"/>
    <p:sldId id="2793" r:id="rId66"/>
    <p:sldId id="2600" r:id="rId67"/>
    <p:sldId id="2806" r:id="rId68"/>
    <p:sldId id="2626" r:id="rId69"/>
    <p:sldId id="2820" r:id="rId70"/>
    <p:sldId id="2624" r:id="rId71"/>
    <p:sldId id="2627" r:id="rId72"/>
    <p:sldId id="2628" r:id="rId73"/>
    <p:sldId id="2826" r:id="rId74"/>
    <p:sldId id="2697" r:id="rId75"/>
    <p:sldId id="2818" r:id="rId76"/>
    <p:sldId id="2819" r:id="rId77"/>
    <p:sldId id="2857" r:id="rId78"/>
    <p:sldId id="2921" r:id="rId79"/>
    <p:sldId id="685" r:id="rId80"/>
    <p:sldId id="2867" r:id="rId81"/>
    <p:sldId id="2679" r:id="rId82"/>
    <p:sldId id="2969" r:id="rId83"/>
    <p:sldId id="2829" r:id="rId84"/>
    <p:sldId id="2698" r:id="rId85"/>
    <p:sldId id="2894" r:id="rId86"/>
    <p:sldId id="2865" r:id="rId87"/>
    <p:sldId id="2922" r:id="rId88"/>
    <p:sldId id="718" r:id="rId89"/>
    <p:sldId id="2141" r:id="rId90"/>
    <p:sldId id="2215" r:id="rId91"/>
    <p:sldId id="2172" r:id="rId92"/>
    <p:sldId id="2211" r:id="rId93"/>
    <p:sldId id="2213" r:id="rId94"/>
    <p:sldId id="2214" r:id="rId95"/>
    <p:sldId id="2757" r:id="rId96"/>
    <p:sldId id="2821" r:id="rId97"/>
    <p:sldId id="2799" r:id="rId98"/>
    <p:sldId id="2794" r:id="rId99"/>
    <p:sldId id="2893" r:id="rId100"/>
    <p:sldId id="2842" r:id="rId101"/>
    <p:sldId id="2924" r:id="rId102"/>
    <p:sldId id="2384" r:id="rId103"/>
    <p:sldId id="2671" r:id="rId104"/>
    <p:sldId id="2374" r:id="rId105"/>
    <p:sldId id="2625" r:id="rId106"/>
    <p:sldId id="2670" r:id="rId107"/>
    <p:sldId id="2800" r:id="rId108"/>
    <p:sldId id="2967" r:id="rId109"/>
    <p:sldId id="2706" r:id="rId110"/>
    <p:sldId id="2692" r:id="rId111"/>
    <p:sldId id="2801" r:id="rId112"/>
    <p:sldId id="2843" r:id="rId113"/>
    <p:sldId id="2925" r:id="rId114"/>
    <p:sldId id="2674" r:id="rId115"/>
    <p:sldId id="2662" r:id="rId116"/>
    <p:sldId id="2227" r:id="rId117"/>
    <p:sldId id="2228" r:id="rId118"/>
    <p:sldId id="2229" r:id="rId119"/>
    <p:sldId id="2741" r:id="rId120"/>
    <p:sldId id="2230" r:id="rId121"/>
    <p:sldId id="2607" r:id="rId122"/>
    <p:sldId id="2963" r:id="rId123"/>
    <p:sldId id="736" r:id="rId124"/>
    <p:sldId id="2844" r:id="rId125"/>
    <p:sldId id="2926" r:id="rId126"/>
    <p:sldId id="2235" r:id="rId127"/>
    <p:sldId id="2236" r:id="rId128"/>
    <p:sldId id="701" r:id="rId129"/>
    <p:sldId id="2802" r:id="rId130"/>
    <p:sldId id="2758" r:id="rId131"/>
    <p:sldId id="2246" r:id="rId132"/>
    <p:sldId id="2527" r:id="rId133"/>
    <p:sldId id="2845" r:id="rId134"/>
    <p:sldId id="2928" r:id="rId135"/>
    <p:sldId id="2723" r:id="rId136"/>
    <p:sldId id="2724" r:id="rId137"/>
    <p:sldId id="2803" r:id="rId138"/>
    <p:sldId id="2726" r:id="rId139"/>
    <p:sldId id="2824" r:id="rId140"/>
    <p:sldId id="2898" r:id="rId141"/>
    <p:sldId id="2846" r:id="rId142"/>
    <p:sldId id="2927" r:id="rId143"/>
    <p:sldId id="2312" r:id="rId144"/>
    <p:sldId id="1759" r:id="rId145"/>
    <p:sldId id="1817" r:id="rId146"/>
    <p:sldId id="2682" r:id="rId147"/>
    <p:sldId id="1761" r:id="rId148"/>
    <p:sldId id="2623" r:id="rId149"/>
    <p:sldId id="749" r:id="rId150"/>
    <p:sldId id="2198" r:id="rId151"/>
    <p:sldId id="667" r:id="rId152"/>
    <p:sldId id="2251" r:id="rId153"/>
    <p:sldId id="2863" r:id="rId154"/>
    <p:sldId id="2693" r:id="rId155"/>
    <p:sldId id="772" r:id="rId156"/>
    <p:sldId id="2896" r:id="rId157"/>
    <p:sldId id="2944" r:id="rId158"/>
    <p:sldId id="2929" r:id="rId159"/>
    <p:sldId id="2369" r:id="rId160"/>
    <p:sldId id="2822" r:id="rId161"/>
    <p:sldId id="2488" r:id="rId162"/>
    <p:sldId id="2677" r:id="rId163"/>
    <p:sldId id="673" r:id="rId164"/>
    <p:sldId id="2743" r:id="rId165"/>
    <p:sldId id="2945" r:id="rId166"/>
    <p:sldId id="2541" r:id="rId167"/>
    <p:sldId id="2354" r:id="rId168"/>
    <p:sldId id="672" r:id="rId169"/>
    <p:sldId id="2598" r:id="rId170"/>
    <p:sldId id="2542" r:id="rId171"/>
    <p:sldId id="2315" r:id="rId172"/>
    <p:sldId id="2972" r:id="rId173"/>
    <p:sldId id="686" r:id="rId174"/>
    <p:sldId id="2946" r:id="rId175"/>
    <p:sldId id="2947" r:id="rId176"/>
    <p:sldId id="2948" r:id="rId177"/>
    <p:sldId id="2912" r:id="rId178"/>
    <p:sldId id="2534" r:id="rId179"/>
    <p:sldId id="2808" r:id="rId180"/>
    <p:sldId id="2809" r:id="rId181"/>
    <p:sldId id="2950" r:id="rId182"/>
    <p:sldId id="2949" r:id="rId183"/>
    <p:sldId id="2707" r:id="rId184"/>
    <p:sldId id="2951" r:id="rId185"/>
    <p:sldId id="2931" r:id="rId186"/>
    <p:sldId id="2545" r:id="rId187"/>
    <p:sldId id="750" r:id="rId188"/>
    <p:sldId id="758" r:id="rId189"/>
    <p:sldId id="2934" r:id="rId190"/>
    <p:sldId id="2547" r:id="rId191"/>
    <p:sldId id="2702" r:id="rId192"/>
    <p:sldId id="2932" r:id="rId193"/>
    <p:sldId id="2549" r:id="rId194"/>
    <p:sldId id="2503" r:id="rId195"/>
    <p:sldId id="2504" r:id="rId196"/>
    <p:sldId id="756" r:id="rId197"/>
    <p:sldId id="810" r:id="rId198"/>
    <p:sldId id="2933" r:id="rId199"/>
    <p:sldId id="2551" r:id="rId200"/>
    <p:sldId id="2935" r:id="rId201"/>
    <p:sldId id="2533" r:id="rId202"/>
    <p:sldId id="2195" r:id="rId203"/>
    <p:sldId id="2269" r:id="rId204"/>
    <p:sldId id="2273" r:id="rId205"/>
    <p:sldId id="2274" r:id="rId206"/>
    <p:sldId id="2276" r:id="rId207"/>
    <p:sldId id="2256" r:id="rId208"/>
    <p:sldId id="2953" r:id="rId209"/>
    <p:sldId id="2823" r:id="rId210"/>
    <p:sldId id="2816" r:id="rId211"/>
    <p:sldId id="2814" r:id="rId212"/>
    <p:sldId id="2813" r:id="rId213"/>
    <p:sldId id="2850" r:id="rId214"/>
    <p:sldId id="2936" r:id="rId215"/>
    <p:sldId id="2715" r:id="rId216"/>
    <p:sldId id="2739" r:id="rId217"/>
    <p:sldId id="2728" r:id="rId218"/>
    <p:sldId id="2729" r:id="rId219"/>
    <p:sldId id="2717" r:id="rId220"/>
    <p:sldId id="2746" r:id="rId221"/>
    <p:sldId id="2718" r:id="rId222"/>
    <p:sldId id="2954" r:id="rId223"/>
    <p:sldId id="2937" r:id="rId224"/>
    <p:sldId id="2573" r:id="rId225"/>
    <p:sldId id="2870" r:id="rId226"/>
    <p:sldId id="774" r:id="rId227"/>
    <p:sldId id="2869" r:id="rId228"/>
    <p:sldId id="2578" r:id="rId229"/>
    <p:sldId id="2862" r:id="rId230"/>
    <p:sldId id="2938" r:id="rId231"/>
    <p:sldId id="2561" r:id="rId232"/>
    <p:sldId id="2519" r:id="rId233"/>
    <p:sldId id="2939" r:id="rId234"/>
    <p:sldId id="2514" r:id="rId235"/>
    <p:sldId id="2940" r:id="rId236"/>
    <p:sldId id="2574" r:id="rId237"/>
    <p:sldId id="2941" r:id="rId238"/>
    <p:sldId id="2436" r:id="rId239"/>
    <p:sldId id="2828" r:id="rId240"/>
    <p:sldId id="2942" r:id="rId241"/>
    <p:sldId id="2910" r:id="rId242"/>
    <p:sldId id="2908" r:id="rId243"/>
    <p:sldId id="2907" r:id="rId244"/>
    <p:sldId id="2905" r:id="rId245"/>
    <p:sldId id="2622" r:id="rId246"/>
    <p:sldId id="2853" r:id="rId247"/>
    <p:sldId id="2966" r:id="rId248"/>
    <p:sldId id="2943" r:id="rId249"/>
    <p:sldId id="2719" r:id="rId250"/>
    <p:sldId id="2798" r:id="rId251"/>
    <p:sldId id="2749" r:id="rId252"/>
    <p:sldId id="2750" r:id="rId253"/>
  </p:sldIdLst>
  <p:sldSz cx="9144000" cy="5143500" type="screen16x9"/>
  <p:notesSz cx="6858000" cy="9144000"/>
  <p:embeddedFontLst>
    <p:embeddedFont>
      <p:font typeface="Poppins" panose="00000500000000000000" pitchFamily="2" charset="0"/>
      <p:regular r:id="rId255"/>
      <p:bold r:id="rId256"/>
      <p:italic r:id="rId257"/>
      <p:boldItalic r:id="rId258"/>
    </p:embeddedFont>
    <p:embeddedFont>
      <p:font typeface="TW Cen MT" panose="020B0602020104020603" pitchFamily="34" charset="0"/>
      <p:regular r:id="rId259"/>
      <p:bold r:id="rId260"/>
      <p:italic r:id="rId261"/>
      <p:boldItalic r:id="rId2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3CD616-9EF9-F58E-C6C9-340866436BC3}" name="Lespron, Alana" initials="LA" userId="S::aml3230@lausd.net::4fe9ae4e-81db-45a0-bd1f-240546be2c7d" providerId="AD"/>
  <p188:author id="{9C15CB26-B04F-C907-7865-E030535B4320}" name="Cuarezma, Erika" initials="CE" userId="S::erika.cuarezma@lausd.net::98b47582-0263-443e-8121-895df7f1f2d6" providerId="AD"/>
  <p188:author id="{756DE936-52C2-C5C3-0C53-26C785A6EC38}" name="Farris, Angelica" initials="FA" userId="S::angelica.farris@lausd.net::dca54e27-860a-4d4c-a4ec-372134639425" providerId="AD"/>
  <p188:author id="{36197D3C-DB7C-8844-EDD8-2465DDDB0E92}" name="Bolanos, Sugey" initials="BS" userId="S::smb9190@lausd.net::ef4e3d6e-d9c1-47fe-b114-fc937946a070" providerId="AD"/>
  <p188:author id="{73AE3E87-215B-4E5F-05F2-CDE9DF0CE161}" name="Pena, Meryll" initials="PM" userId="S::meryll.pena@lausd.net::b8eaef6e-1b13-433d-81a2-95266fa734cb" providerId="AD"/>
  <p188:author id="{A9E178A1-6743-77D7-646A-51B9232C46C3}" name="Worship, La Juana" initials="WJ" userId="S::lwillis@lausd.net::c57edfb2-a103-4939-8858-4ba6f70b7ce6" providerId="AD"/>
  <p188:author id="{F43E76D1-DC81-3512-449E-4A278BF6BDEE}" name="Deshazier, Taseanda" initials="DT" userId="S::t.deshazier@lausd.net::e3e19f53-770a-470f-bda1-7ae6462112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99FF"/>
    <a:srgbClr val="008000"/>
    <a:srgbClr val="BD22BF"/>
    <a:srgbClr val="FC5EC4"/>
    <a:srgbClr val="33CCFF"/>
    <a:srgbClr val="EC0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6D8271-C306-4CF9-BD5C-4D18D75ECCAA}">
  <a:tblStyle styleId="{5E6D8271-C306-4CF9-BD5C-4D18D75ECCAA}"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3B454D4-C8A6-4A44-8417-DB5BA7259ABF}" styleName="Table_1">
    <a:wholeTbl>
      <a:tcTxStyle>
        <a:font>
          <a:latin typeface="Arial"/>
          <a:ea typeface="Arial"/>
          <a:cs typeface="Arial"/>
        </a:font>
        <a:srgbClr val="000000"/>
      </a:tcTxStyle>
      <a:tcStyle>
        <a:tcBdr>
          <a:left>
            <a:ln w="28575" cap="flat" cmpd="sng">
              <a:solidFill>
                <a:srgbClr val="1C4587"/>
              </a:solidFill>
              <a:prstDash val="solid"/>
              <a:round/>
              <a:headEnd type="none" w="sm" len="sm"/>
              <a:tailEnd type="none" w="sm" len="sm"/>
            </a:ln>
          </a:left>
          <a:right>
            <a:ln w="28575" cap="flat" cmpd="sng">
              <a:solidFill>
                <a:srgbClr val="1C4587"/>
              </a:solidFill>
              <a:prstDash val="solid"/>
              <a:round/>
              <a:headEnd type="none" w="sm" len="sm"/>
              <a:tailEnd type="none" w="sm" len="sm"/>
            </a:ln>
          </a:right>
          <a:top>
            <a:ln w="28575" cap="flat" cmpd="sng">
              <a:solidFill>
                <a:srgbClr val="1C4587"/>
              </a:solidFill>
              <a:prstDash val="solid"/>
              <a:round/>
              <a:headEnd type="none" w="sm" len="sm"/>
              <a:tailEnd type="none" w="sm" len="sm"/>
            </a:ln>
          </a:top>
          <a:bottom>
            <a:ln w="28575" cap="flat" cmpd="sng">
              <a:solidFill>
                <a:srgbClr val="1C4587"/>
              </a:solidFill>
              <a:prstDash val="solid"/>
              <a:round/>
              <a:headEnd type="none" w="sm" len="sm"/>
              <a:tailEnd type="none" w="sm" len="sm"/>
            </a:ln>
          </a:bottom>
          <a:insideH>
            <a:ln w="28575" cap="flat" cmpd="sng">
              <a:solidFill>
                <a:srgbClr val="1C4587"/>
              </a:solidFill>
              <a:prstDash val="solid"/>
              <a:round/>
              <a:headEnd type="none" w="sm" len="sm"/>
              <a:tailEnd type="none" w="sm" len="sm"/>
            </a:ln>
          </a:insideH>
          <a:insideV>
            <a:ln w="28575" cap="flat" cmpd="sng">
              <a:solidFill>
                <a:srgbClr val="1C4587"/>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68" autoAdjust="0"/>
    <p:restoredTop sz="72695" autoAdjust="0"/>
  </p:normalViewPr>
  <p:slideViewPr>
    <p:cSldViewPr snapToGrid="0">
      <p:cViewPr varScale="1">
        <p:scale>
          <a:sx n="151" d="100"/>
          <a:sy n="151" d="100"/>
        </p:scale>
        <p:origin x="4530" y="120"/>
      </p:cViewPr>
      <p:guideLst>
        <p:guide orient="horz" pos="1620"/>
        <p:guide pos="2880"/>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font" Target="fonts/font4.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font" Target="fonts/font5.fntdata"/><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font" Target="fonts/font6.fntdata"/><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font" Target="fonts/font7.fntdata"/><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font" Target="fonts/font8.fntdata"/><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notesMaster" Target="notesMasters/notes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theme" Target="theme/theme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font" Target="fonts/font1.fntdata"/><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tableStyles" Target="tableStyle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font" Target="fonts/font2.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microsoft.com/office/2018/10/relationships/authors" Target="authors.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font" Target="fonts/font3.fntdata"/><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3e73e97a5f_7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3e73e97a5f_7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Initial ELPAC Coordinator Checklist is a useful tool that will help you organize key tasks in a timely manner. </a:t>
            </a:r>
          </a:p>
          <a:p>
            <a:r>
              <a:rPr lang="en-US" dirty="0"/>
              <a:t>Located in Coordinator Resources</a:t>
            </a:r>
          </a:p>
          <a:p>
            <a:endParaRPr lang="en-US" dirty="0"/>
          </a:p>
        </p:txBody>
      </p:sp>
    </p:spTree>
    <p:extLst>
      <p:ext uri="{BB962C8B-B14F-4D97-AF65-F5344CB8AC3E}">
        <p14:creationId xmlns:p14="http://schemas.microsoft.com/office/powerpoint/2010/main" val="28280208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Calibri"/>
                <a:cs typeface="Arial" panose="020B0604020202020204" pitchFamily="34" charset="0"/>
              </a:rPr>
              <a:t>Teachers, </a:t>
            </a:r>
            <a:r>
              <a:rPr lang="en-US" dirty="0" err="1">
                <a:ea typeface="Calibri"/>
                <a:cs typeface="Arial" panose="020B0604020202020204" pitchFamily="34" charset="0"/>
              </a:rPr>
              <a:t>SpEd</a:t>
            </a:r>
            <a:r>
              <a:rPr lang="en-US" dirty="0">
                <a:ea typeface="Calibri"/>
                <a:cs typeface="Arial" panose="020B0604020202020204" pitchFamily="34" charset="0"/>
              </a:rPr>
              <a:t> staff, and students will benefit from viewing the demonstration videos.</a:t>
            </a:r>
          </a:p>
          <a:p>
            <a:pPr marL="171450" indent="-171450">
              <a:buFont typeface="Arial" panose="020B0604020202020204" pitchFamily="34" charset="0"/>
              <a:buChar char="•"/>
            </a:pPr>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110</a:t>
            </a:fld>
            <a:endParaRPr lang="en-US"/>
          </a:p>
        </p:txBody>
      </p:sp>
    </p:spTree>
    <p:extLst>
      <p:ext uri="{BB962C8B-B14F-4D97-AF65-F5344CB8AC3E}">
        <p14:creationId xmlns:p14="http://schemas.microsoft.com/office/powerpoint/2010/main" val="37531504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Start training regarding accessibility resources now to prepare for Summative ELPAC.</a:t>
            </a:r>
          </a:p>
          <a:p>
            <a:pPr marL="171450" indent="-171450">
              <a:spcBef>
                <a:spcPts val="700"/>
              </a:spcBef>
              <a:spcAft>
                <a:spcPts val="600"/>
              </a:spcAft>
              <a:buFont typeface="Arial" panose="020B0604020202020204" pitchFamily="34" charset="0"/>
              <a:buChar char="•"/>
            </a:pPr>
            <a:r>
              <a:rPr lang="en-US" dirty="0">
                <a:ea typeface="Calibri"/>
                <a:cs typeface="Arial" panose="020B0604020202020204" pitchFamily="34" charset="0"/>
              </a:rPr>
              <a:t>The </a:t>
            </a:r>
            <a:r>
              <a:rPr lang="en-US" dirty="0"/>
              <a:t>Accessibility Resources Virtual Training Series will help teachers and </a:t>
            </a:r>
            <a:r>
              <a:rPr lang="en-US" dirty="0" err="1"/>
              <a:t>SpEd</a:t>
            </a:r>
            <a:r>
              <a:rPr lang="en-US" dirty="0"/>
              <a:t> staff to see the connection between instruction and accessibility resources.</a:t>
            </a:r>
            <a:endParaRPr lang="en-US" dirty="0">
              <a:ea typeface="Calibri"/>
              <a:cs typeface="Arial" panose="020B0604020202020204" pitchFamily="34" charset="0"/>
            </a:endParaRPr>
          </a:p>
          <a:p>
            <a:pPr marL="171450" indent="-171450">
              <a:buFont typeface="Arial" panose="020B0604020202020204" pitchFamily="34" charset="0"/>
              <a:buChar char="•"/>
            </a:pPr>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111</a:t>
            </a:fld>
            <a:endParaRPr lang="en-US"/>
          </a:p>
        </p:txBody>
      </p:sp>
    </p:spTree>
    <p:extLst>
      <p:ext uri="{BB962C8B-B14F-4D97-AF65-F5344CB8AC3E}">
        <p14:creationId xmlns:p14="http://schemas.microsoft.com/office/powerpoint/2010/main" val="37773225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112</a:t>
            </a:fld>
            <a:endParaRPr lang="en-US"/>
          </a:p>
        </p:txBody>
      </p:sp>
    </p:spTree>
    <p:extLst>
      <p:ext uri="{BB962C8B-B14F-4D97-AF65-F5344CB8AC3E}">
        <p14:creationId xmlns:p14="http://schemas.microsoft.com/office/powerpoint/2010/main" val="6093109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the fact that the supports should be entered at least 2-3 days prior to testing the student. It is imperative that you manage your time to collect the signed attachments and any FAPE Part 2 Section 4 (or Section K) pages from the case carrier or administrator over Special Education.</a:t>
            </a:r>
          </a:p>
        </p:txBody>
      </p:sp>
      <p:sp>
        <p:nvSpPr>
          <p:cNvPr id="4" name="Slide Number Placeholder 3"/>
          <p:cNvSpPr>
            <a:spLocks noGrp="1"/>
          </p:cNvSpPr>
          <p:nvPr>
            <p:ph type="sldNum" sz="quarter" idx="5"/>
          </p:nvPr>
        </p:nvSpPr>
        <p:spPr/>
        <p:txBody>
          <a:bodyPr/>
          <a:lstStyle/>
          <a:p>
            <a:fld id="{CE9AE2DE-B0BF-A043-A27D-DBBB8CDAA36A}" type="slidenum">
              <a:rPr lang="en-US" smtClean="0"/>
              <a:t>114</a:t>
            </a:fld>
            <a:endParaRPr lang="en-US"/>
          </a:p>
        </p:txBody>
      </p:sp>
    </p:spTree>
    <p:extLst>
      <p:ext uri="{BB962C8B-B14F-4D97-AF65-F5344CB8AC3E}">
        <p14:creationId xmlns:p14="http://schemas.microsoft.com/office/powerpoint/2010/main" val="1371747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Test Examiners need to be aware that changes are not immediately indicated in TOMS. It takes time for information to move through the various student information systems.</a:t>
            </a:r>
          </a:p>
        </p:txBody>
      </p:sp>
      <p:sp>
        <p:nvSpPr>
          <p:cNvPr id="4" name="Slide Number Placeholder 3"/>
          <p:cNvSpPr>
            <a:spLocks noGrp="1"/>
          </p:cNvSpPr>
          <p:nvPr>
            <p:ph type="sldNum" sz="quarter" idx="5"/>
          </p:nvPr>
        </p:nvSpPr>
        <p:spPr/>
        <p:txBody>
          <a:bodyPr/>
          <a:lstStyle/>
          <a:p>
            <a:fld id="{CE9AE2DE-B0BF-A043-A27D-DBBB8CDAA36A}" type="slidenum">
              <a:rPr lang="en-US" smtClean="0"/>
              <a:t>115</a:t>
            </a:fld>
            <a:endParaRPr lang="en-US"/>
          </a:p>
        </p:txBody>
      </p:sp>
    </p:spTree>
    <p:extLst>
      <p:ext uri="{BB962C8B-B14F-4D97-AF65-F5344CB8AC3E}">
        <p14:creationId xmlns:p14="http://schemas.microsoft.com/office/powerpoint/2010/main" val="28185773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Entering the designated supports and accommodations in TOMS is a task that can only be done by the ELPAC Coordinator. This requires using the documentation (IEP, 504 Plan, designated support attachments) and accessibility guidelines in tandem to enter the supports in TOMS. This screenshot of the student's test settings page calls out the three radio buttons you will use to access the student's profile pages one by one.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116</a:t>
            </a:fld>
            <a:endParaRPr lang="en-US"/>
          </a:p>
        </p:txBody>
      </p:sp>
    </p:spTree>
    <p:extLst>
      <p:ext uri="{BB962C8B-B14F-4D97-AF65-F5344CB8AC3E}">
        <p14:creationId xmlns:p14="http://schemas.microsoft.com/office/powerpoint/2010/main" val="36681418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These screenshots outline steps 4 and 5 where you will use the magnifying glass to get to the student's profile page and access the test settings section.</a:t>
            </a:r>
          </a:p>
        </p:txBody>
      </p:sp>
      <p:sp>
        <p:nvSpPr>
          <p:cNvPr id="4" name="Slide Number Placeholder 3"/>
          <p:cNvSpPr>
            <a:spLocks noGrp="1"/>
          </p:cNvSpPr>
          <p:nvPr>
            <p:ph type="sldNum" sz="quarter" idx="5"/>
          </p:nvPr>
        </p:nvSpPr>
        <p:spPr/>
        <p:txBody>
          <a:bodyPr/>
          <a:lstStyle/>
          <a:p>
            <a:fld id="{1399807D-D128-4837-BF84-5EA633F317AE}" type="slidenum">
              <a:rPr lang="en-US" smtClean="0"/>
              <a:pPr/>
              <a:t>117</a:t>
            </a:fld>
            <a:endParaRPr lang="en-US"/>
          </a:p>
        </p:txBody>
      </p:sp>
    </p:spTree>
    <p:extLst>
      <p:ext uri="{BB962C8B-B14F-4D97-AF65-F5344CB8AC3E}">
        <p14:creationId xmlns:p14="http://schemas.microsoft.com/office/powerpoint/2010/main" val="38754176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Note that the test settings page will indicate YES  that the students is in the special education program. The accommodations section check boxes can only be clicked for students if there is a YES indicator on that page.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118</a:t>
            </a:fld>
            <a:endParaRPr lang="en-US"/>
          </a:p>
        </p:txBody>
      </p:sp>
    </p:spTree>
    <p:extLst>
      <p:ext uri="{BB962C8B-B14F-4D97-AF65-F5344CB8AC3E}">
        <p14:creationId xmlns:p14="http://schemas.microsoft.com/office/powerpoint/2010/main" val="39292941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This is a screenshot of the Accommodations section, there is a section for both non-embedded and embedded resources.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119</a:t>
            </a:fld>
            <a:endParaRPr lang="en-US"/>
          </a:p>
        </p:txBody>
      </p:sp>
    </p:spTree>
    <p:extLst>
      <p:ext uri="{BB962C8B-B14F-4D97-AF65-F5344CB8AC3E}">
        <p14:creationId xmlns:p14="http://schemas.microsoft.com/office/powerpoint/2010/main" val="12332459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screenshot of the Designated Supports section, there is a section for both non-embedded and embedded resources.</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120</a:t>
            </a:fld>
            <a:endParaRPr lang="en-US"/>
          </a:p>
        </p:txBody>
      </p:sp>
    </p:spTree>
    <p:extLst>
      <p:ext uri="{BB962C8B-B14F-4D97-AF65-F5344CB8AC3E}">
        <p14:creationId xmlns:p14="http://schemas.microsoft.com/office/powerpoint/2010/main" val="2178159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ELPAC Website contains valuable information that you will need to access frequently.</a:t>
            </a:r>
          </a:p>
          <a:p>
            <a:pPr marL="158750" indent="0">
              <a:buNone/>
            </a:pPr>
            <a:endParaRPr lang="en-US" dirty="0"/>
          </a:p>
        </p:txBody>
      </p:sp>
    </p:spTree>
    <p:extLst>
      <p:ext uri="{BB962C8B-B14F-4D97-AF65-F5344CB8AC3E}">
        <p14:creationId xmlns:p14="http://schemas.microsoft.com/office/powerpoint/2010/main" val="16786430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Contact STB for support if the student requires unlisted resources. These are nonembedded resources that may change the construct being measured. IEP Teams should make decisions based on the needs of students but note that unlisted resources that do change the construct of what is being tested causes the student to receive the lowest obtainable scale score (LOSS) for the affected domain.</a:t>
            </a:r>
          </a:p>
          <a:p>
            <a:pPr marL="171450" indent="-171450">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121</a:t>
            </a:fld>
            <a:endParaRPr lang="en-US"/>
          </a:p>
        </p:txBody>
      </p:sp>
    </p:spTree>
    <p:extLst>
      <p:ext uri="{BB962C8B-B14F-4D97-AF65-F5344CB8AC3E}">
        <p14:creationId xmlns:p14="http://schemas.microsoft.com/office/powerpoint/2010/main" val="41991649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There is only one exception to students not being administered an ELPAC domain and that is </a:t>
            </a:r>
            <a:r>
              <a:rPr lang="en-US" dirty="0"/>
              <a:t>when a student’s IEP or Section 504 plan specifies that the student has a disability for which there are </a:t>
            </a:r>
            <a:r>
              <a:rPr lang="en-US" u="sng" dirty="0"/>
              <a:t>no appropriate accommodations</a:t>
            </a:r>
            <a:r>
              <a:rPr lang="en-US" dirty="0"/>
              <a:t> for assessment in one or more domains. It is important to note that domain exemptions are allowable only if there are no available resources or unlisted resources that provide the student access to THAT domain. You will not be able select two domain exemptions that are part of the same composite score. Selection one domain exemption in a composite score automatically grays out the other domain so you can not select it for exemption.</a:t>
            </a:r>
            <a:endParaRPr lang="en-US" dirty="0">
              <a:cs typeface="Arial" panose="020B0604020202020204" pitchFamily="34" charset="0"/>
            </a:endParaRPr>
          </a:p>
          <a:p>
            <a:endParaRPr lang="en-US" dirty="0">
              <a:cs typeface="Arial" panose="020B0604020202020204" pitchFamily="34" charset="0"/>
            </a:endParaRPr>
          </a:p>
          <a:p>
            <a:r>
              <a:rPr lang="en-US" dirty="0">
                <a:cs typeface="Arial" panose="020B0604020202020204" pitchFamily="34" charset="0"/>
              </a:rPr>
              <a:t>Oral Language Composite=Listening and Speaking</a:t>
            </a:r>
          </a:p>
          <a:p>
            <a:r>
              <a:rPr lang="en-US" dirty="0">
                <a:cs typeface="Arial" panose="020B0604020202020204" pitchFamily="34" charset="0"/>
              </a:rPr>
              <a:t>Written Language Composite=Reading and Writing</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122</a:t>
            </a:fld>
            <a:endParaRPr lang="en-US"/>
          </a:p>
        </p:txBody>
      </p:sp>
    </p:spTree>
    <p:extLst>
      <p:ext uri="{BB962C8B-B14F-4D97-AF65-F5344CB8AC3E}">
        <p14:creationId xmlns:p14="http://schemas.microsoft.com/office/powerpoint/2010/main" val="381068868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Test Examiners must know what supports and accommodations each student is required to have for testing</a:t>
            </a:r>
          </a:p>
          <a:p>
            <a:pPr marL="171450" indent="-171450">
              <a:buFont typeface="Arial" panose="020B0604020202020204" pitchFamily="34" charset="0"/>
              <a:buChar char="•"/>
            </a:pPr>
            <a:r>
              <a:rPr lang="en-US"/>
              <a:t>Develop a process for sharing this information with your Special Education team</a:t>
            </a:r>
          </a:p>
        </p:txBody>
      </p:sp>
      <p:sp>
        <p:nvSpPr>
          <p:cNvPr id="4" name="Slide Number Placeholder 3"/>
          <p:cNvSpPr>
            <a:spLocks noGrp="1"/>
          </p:cNvSpPr>
          <p:nvPr>
            <p:ph type="sldNum" sz="quarter" idx="5"/>
          </p:nvPr>
        </p:nvSpPr>
        <p:spPr/>
        <p:txBody>
          <a:bodyPr/>
          <a:lstStyle/>
          <a:p>
            <a:fld id="{CE9AE2DE-B0BF-A043-A27D-DBBB8CDAA36A}" type="slidenum">
              <a:rPr lang="en-US" smtClean="0"/>
              <a:t>123</a:t>
            </a:fld>
            <a:endParaRPr lang="en-US"/>
          </a:p>
        </p:txBody>
      </p:sp>
    </p:spTree>
    <p:extLst>
      <p:ext uri="{BB962C8B-B14F-4D97-AF65-F5344CB8AC3E}">
        <p14:creationId xmlns:p14="http://schemas.microsoft.com/office/powerpoint/2010/main" val="24467141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124</a:t>
            </a:fld>
            <a:endParaRPr lang="en-US"/>
          </a:p>
        </p:txBody>
      </p:sp>
    </p:spTree>
    <p:extLst>
      <p:ext uri="{BB962C8B-B14F-4D97-AF65-F5344CB8AC3E}">
        <p14:creationId xmlns:p14="http://schemas.microsoft.com/office/powerpoint/2010/main" val="2943340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There are five important systems you will access to manage and or administer the ELPAC test. These systems are interrelated and share details about the student's profile, test settings.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126</a:t>
            </a:fld>
            <a:endParaRPr lang="en-US"/>
          </a:p>
        </p:txBody>
      </p:sp>
    </p:spTree>
    <p:extLst>
      <p:ext uri="{BB962C8B-B14F-4D97-AF65-F5344CB8AC3E}">
        <p14:creationId xmlns:p14="http://schemas.microsoft.com/office/powerpoint/2010/main" val="196564358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Once student's are tested, the DEI and THSS systems will be used to enter scores. Note that these two systems are domain and grade level specific. Later in the presentation, I will cover test administration of each domain and there are some very useful slides that specify how scores are recorded for students at specific grade levels.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127</a:t>
            </a:fld>
            <a:endParaRPr lang="en-US"/>
          </a:p>
        </p:txBody>
      </p:sp>
    </p:spTree>
    <p:extLst>
      <p:ext uri="{BB962C8B-B14F-4D97-AF65-F5344CB8AC3E}">
        <p14:creationId xmlns:p14="http://schemas.microsoft.com/office/powerpoint/2010/main" val="25537456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 state's testing systems are very sensitive to programming and updates and require the use of these specific browsers. It is important that teacher and student devices are checked and updated to ensure that the permitted browsers are available and meet the requirements BEFORE testing. </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128</a:t>
            </a:fld>
            <a:endParaRPr lang="en-US"/>
          </a:p>
        </p:txBody>
      </p:sp>
    </p:spTree>
    <p:extLst>
      <p:ext uri="{BB962C8B-B14F-4D97-AF65-F5344CB8AC3E}">
        <p14:creationId xmlns:p14="http://schemas.microsoft.com/office/powerpoint/2010/main" val="37036975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 tests include the need for both listening and recording. TEs and students should have access to devices with these specifications.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131</a:t>
            </a:fld>
            <a:endParaRPr lang="en-US"/>
          </a:p>
        </p:txBody>
      </p:sp>
    </p:spTree>
    <p:extLst>
      <p:ext uri="{BB962C8B-B14F-4D97-AF65-F5344CB8AC3E}">
        <p14:creationId xmlns:p14="http://schemas.microsoft.com/office/powerpoint/2010/main" val="365157330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This might be a good slide to share with Test Examiners and students in preparation for testing and useful as a checklist when administering practice tests.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132</a:t>
            </a:fld>
            <a:endParaRPr lang="en-US"/>
          </a:p>
        </p:txBody>
      </p:sp>
    </p:spTree>
    <p:extLst>
      <p:ext uri="{BB962C8B-B14F-4D97-AF65-F5344CB8AC3E}">
        <p14:creationId xmlns:p14="http://schemas.microsoft.com/office/powerpoint/2010/main" val="34262861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133</a:t>
            </a:fld>
            <a:endParaRPr lang="en-US"/>
          </a:p>
        </p:txBody>
      </p:sp>
    </p:spTree>
    <p:extLst>
      <p:ext uri="{BB962C8B-B14F-4D97-AF65-F5344CB8AC3E}">
        <p14:creationId xmlns:p14="http://schemas.microsoft.com/office/powerpoint/2010/main" val="1276445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Mark your calendar for the planned system downtime and maintenance dates. ELPAC Coordinators and Test Examiners will not have access to any ELPAC systems during this time.  </a:t>
            </a:r>
          </a:p>
          <a:p>
            <a:endParaRPr lang="en-US"/>
          </a:p>
        </p:txBody>
      </p:sp>
    </p:spTree>
    <p:extLst>
      <p:ext uri="{BB962C8B-B14F-4D97-AF65-F5344CB8AC3E}">
        <p14:creationId xmlns:p14="http://schemas.microsoft.com/office/powerpoint/2010/main" val="190469536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As mentioned earlier in the presentation, the ELPAC Website is the gateway to various systems needed to perform your tasks. The landing page provides the radio buttons to access these systems. The Completion Status system is one and accessible here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135</a:t>
            </a:fld>
            <a:endParaRPr lang="en-US"/>
          </a:p>
        </p:txBody>
      </p:sp>
    </p:spTree>
    <p:extLst>
      <p:ext uri="{BB962C8B-B14F-4D97-AF65-F5344CB8AC3E}">
        <p14:creationId xmlns:p14="http://schemas.microsoft.com/office/powerpoint/2010/main" val="142137413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Follow the steps indicated to access the Plan and Manage Testing Portal</a:t>
            </a:r>
          </a:p>
        </p:txBody>
      </p:sp>
      <p:sp>
        <p:nvSpPr>
          <p:cNvPr id="4" name="Slide Number Placeholder 3"/>
          <p:cNvSpPr>
            <a:spLocks noGrp="1"/>
          </p:cNvSpPr>
          <p:nvPr>
            <p:ph type="sldNum" sz="quarter" idx="5"/>
          </p:nvPr>
        </p:nvSpPr>
        <p:spPr/>
        <p:txBody>
          <a:bodyPr/>
          <a:lstStyle/>
          <a:p>
            <a:fld id="{CE9AE2DE-B0BF-A043-A27D-DBBB8CDAA36A}" type="slidenum">
              <a:rPr lang="en-US" smtClean="0"/>
              <a:t>136</a:t>
            </a:fld>
            <a:endParaRPr lang="en-US"/>
          </a:p>
        </p:txBody>
      </p:sp>
    </p:spTree>
    <p:extLst>
      <p:ext uri="{BB962C8B-B14F-4D97-AF65-F5344CB8AC3E}">
        <p14:creationId xmlns:p14="http://schemas.microsoft.com/office/powerpoint/2010/main" val="260403065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Select your test</a:t>
            </a:r>
            <a:endParaRPr lang="en-US" dirty="0">
              <a:ea typeface="Calibri" panose="020F0502020204030204"/>
              <a:cs typeface="Arial" panose="020B0604020202020204" pitchFamily="34" charset="0"/>
            </a:endParaRPr>
          </a:p>
          <a:p>
            <a:pPr marL="228600" indent="-228600">
              <a:buAutoNum type="arabicPeriod"/>
            </a:pPr>
            <a:r>
              <a:rPr lang="en-US" dirty="0"/>
              <a:t>Apply filters such as:</a:t>
            </a:r>
            <a:endParaRPr lang="en-US" dirty="0">
              <a:ea typeface="Calibri" panose="020F0502020204030204"/>
              <a:cs typeface="Arial" panose="020B0604020202020204" pitchFamily="34" charset="0"/>
            </a:endParaRPr>
          </a:p>
          <a:p>
            <a:pPr marL="628650" lvl="1" indent="-171450">
              <a:buFont typeface="Arial" panose="020B0604020202020204" pitchFamily="34" charset="0"/>
              <a:buChar char="•"/>
            </a:pPr>
            <a:r>
              <a:rPr lang="en-US" dirty="0"/>
              <a:t>Students who have completed any opportunity</a:t>
            </a:r>
            <a:endParaRPr lang="en-US" dirty="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Students who have not completed any opportunity</a:t>
            </a:r>
            <a:endParaRPr lang="en-US" dirty="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Students whose test have expired</a:t>
            </a:r>
            <a:endParaRPr lang="en-US" dirty="0">
              <a:cs typeface="Arial" panose="020B0604020202020204" pitchFamily="34" charset="0"/>
            </a:endParaRPr>
          </a:p>
          <a:p>
            <a:pPr marL="228600" indent="-228600">
              <a:buAutoNum type="arabicPeriod"/>
              <a:defRPr/>
            </a:pPr>
            <a:r>
              <a:rPr lang="en-US" dirty="0"/>
              <a:t>Generate or Export the Report to view or export the report</a:t>
            </a:r>
            <a:endParaRPr lang="en-US" dirty="0">
              <a:ea typeface="Calibri" panose="020F0502020204030204"/>
              <a:cs typeface="Arial" panose="020B0604020202020204" pitchFamily="34" charset="0"/>
            </a:endParaRP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E9AE2DE-B0BF-A043-A27D-DBBB8CDAA36A}" type="slidenum">
              <a:rPr lang="en-US" smtClean="0"/>
              <a:t>137</a:t>
            </a:fld>
            <a:endParaRPr lang="en-US"/>
          </a:p>
        </p:txBody>
      </p:sp>
    </p:spTree>
    <p:extLst>
      <p:ext uri="{BB962C8B-B14F-4D97-AF65-F5344CB8AC3E}">
        <p14:creationId xmlns:p14="http://schemas.microsoft.com/office/powerpoint/2010/main" val="273225779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Run this report frequently to monitor completion status for the school site</a:t>
            </a:r>
          </a:p>
          <a:p>
            <a:pPr marL="171450" indent="-171450">
              <a:buFont typeface="Arial" panose="020B0604020202020204" pitchFamily="34" charset="0"/>
              <a:buChar char="•"/>
            </a:pPr>
            <a:r>
              <a:rPr lang="en-US"/>
              <a:t>If a students test is paused, they must log in and complete the test prior to the test expiring</a:t>
            </a:r>
          </a:p>
        </p:txBody>
      </p:sp>
      <p:sp>
        <p:nvSpPr>
          <p:cNvPr id="4" name="Slide Number Placeholder 3"/>
          <p:cNvSpPr>
            <a:spLocks noGrp="1"/>
          </p:cNvSpPr>
          <p:nvPr>
            <p:ph type="sldNum" sz="quarter" idx="5"/>
          </p:nvPr>
        </p:nvSpPr>
        <p:spPr/>
        <p:txBody>
          <a:bodyPr/>
          <a:lstStyle/>
          <a:p>
            <a:fld id="{CE9AE2DE-B0BF-A043-A27D-DBBB8CDAA36A}" type="slidenum">
              <a:rPr lang="en-US" smtClean="0"/>
              <a:t>138</a:t>
            </a:fld>
            <a:endParaRPr lang="en-US"/>
          </a:p>
        </p:txBody>
      </p:sp>
    </p:spTree>
    <p:extLst>
      <p:ext uri="{BB962C8B-B14F-4D97-AF65-F5344CB8AC3E}">
        <p14:creationId xmlns:p14="http://schemas.microsoft.com/office/powerpoint/2010/main" val="266799814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Arial" panose="020B0604020202020204" pitchFamily="34" charset="0"/>
              </a:rPr>
              <a:t>Note this slide, as it will be helpful when reading the completion status report and making decisions about students or groups of students whose tests may not be complete, including the entry of scores when applicable.</a:t>
            </a:r>
          </a:p>
        </p:txBody>
      </p:sp>
      <p:sp>
        <p:nvSpPr>
          <p:cNvPr id="4" name="Slide Number Placeholder 3"/>
          <p:cNvSpPr>
            <a:spLocks noGrp="1"/>
          </p:cNvSpPr>
          <p:nvPr>
            <p:ph type="sldNum" sz="quarter" idx="5"/>
          </p:nvPr>
        </p:nvSpPr>
        <p:spPr/>
        <p:txBody>
          <a:bodyPr/>
          <a:lstStyle/>
          <a:p>
            <a:fld id="{CE9AE2DE-B0BF-A043-A27D-DBBB8CDAA36A}" type="slidenum">
              <a:rPr lang="en-US" smtClean="0"/>
              <a:t>139</a:t>
            </a:fld>
            <a:endParaRPr lang="en-US"/>
          </a:p>
        </p:txBody>
      </p:sp>
    </p:spTree>
    <p:extLst>
      <p:ext uri="{BB962C8B-B14F-4D97-AF65-F5344CB8AC3E}">
        <p14:creationId xmlns:p14="http://schemas.microsoft.com/office/powerpoint/2010/main" val="286092754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140</a:t>
            </a:fld>
            <a:endParaRPr lang="en-US"/>
          </a:p>
        </p:txBody>
      </p:sp>
    </p:spTree>
    <p:extLst>
      <p:ext uri="{BB962C8B-B14F-4D97-AF65-F5344CB8AC3E}">
        <p14:creationId xmlns:p14="http://schemas.microsoft.com/office/powerpoint/2010/main" val="363170856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141</a:t>
            </a:fld>
            <a:endParaRPr lang="en-US"/>
          </a:p>
        </p:txBody>
      </p:sp>
    </p:spTree>
    <p:extLst>
      <p:ext uri="{BB962C8B-B14F-4D97-AF65-F5344CB8AC3E}">
        <p14:creationId xmlns:p14="http://schemas.microsoft.com/office/powerpoint/2010/main" val="203752565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Students require their Student log on credentials, which include the child's first name and Student Statewide Identification number or SSID. This information is private and protected by federal laws. Anyone with access to the PII must have a security affidavit on file and keep the log on credentials secure.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143</a:t>
            </a:fld>
            <a:endParaRPr lang="en-US"/>
          </a:p>
        </p:txBody>
      </p:sp>
    </p:spTree>
    <p:extLst>
      <p:ext uri="{BB962C8B-B14F-4D97-AF65-F5344CB8AC3E}">
        <p14:creationId xmlns:p14="http://schemas.microsoft.com/office/powerpoint/2010/main" val="416123717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This information is available in </a:t>
            </a:r>
            <a:r>
              <a:rPr lang="en-US" dirty="0" err="1">
                <a:cs typeface="Arial" panose="020B0604020202020204" pitchFamily="34" charset="0"/>
              </a:rPr>
              <a:t>MiSiS</a:t>
            </a:r>
            <a:r>
              <a:rPr lang="en-US" dirty="0">
                <a:cs typeface="Arial" panose="020B0604020202020204" pitchFamily="34" charset="0"/>
              </a:rPr>
              <a:t>. An administrative role approved by your principal will give you access.</a:t>
            </a:r>
            <a:endParaRPr lang="en-US" dirty="0"/>
          </a:p>
        </p:txBody>
      </p:sp>
      <p:sp>
        <p:nvSpPr>
          <p:cNvPr id="4" name="Slide Number Placeholder 3"/>
          <p:cNvSpPr>
            <a:spLocks noGrp="1"/>
          </p:cNvSpPr>
          <p:nvPr>
            <p:ph type="sldNum" sz="quarter" idx="5"/>
          </p:nvPr>
        </p:nvSpPr>
        <p:spPr/>
        <p:txBody>
          <a:bodyPr/>
          <a:lstStyle/>
          <a:p>
            <a:fld id="{66DA0179-13A6-4397-A667-99E451554B1A}" type="slidenum">
              <a:rPr lang="en-US" smtClean="0"/>
              <a:pPr/>
              <a:t>144</a:t>
            </a:fld>
            <a:endParaRPr lang="en-US"/>
          </a:p>
        </p:txBody>
      </p:sp>
    </p:spTree>
    <p:extLst>
      <p:ext uri="{BB962C8B-B14F-4D97-AF65-F5344CB8AC3E}">
        <p14:creationId xmlns:p14="http://schemas.microsoft.com/office/powerpoint/2010/main" val="13146172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coordinator generates the student roster for each teacher administering tests.  If the student cannot log on, check the student’s information on TOMS to verify if it matches the information on the roster. If a student has a preferred name (column B), that name should be used if read out loud. If there is no preferred name, the column will be blank.</a:t>
            </a:r>
          </a:p>
          <a:p>
            <a:endParaRPr lang="en-US"/>
          </a:p>
          <a:p>
            <a:r>
              <a:rPr lang="en-US"/>
              <a:t>Columns D and E are the logon credentials, legal first name and SSID (state). If there is an asterisk by the student’s name in Column J, that means there is another student with the same first name in the class, therefore, teachers must be careful that the correct student’s information is given to the correct student.</a:t>
            </a:r>
          </a:p>
        </p:txBody>
      </p:sp>
      <p:sp>
        <p:nvSpPr>
          <p:cNvPr id="4" name="Slide Number Placeholder 3"/>
          <p:cNvSpPr>
            <a:spLocks noGrp="1"/>
          </p:cNvSpPr>
          <p:nvPr>
            <p:ph type="sldNum" sz="quarter" idx="5"/>
          </p:nvPr>
        </p:nvSpPr>
        <p:spPr/>
        <p:txBody>
          <a:bodyPr/>
          <a:lstStyle/>
          <a:p>
            <a:fld id="{66DA0179-13A6-4397-A667-99E451554B1A}" type="slidenum">
              <a:rPr lang="en-US" smtClean="0"/>
              <a:pPr/>
              <a:t>145</a:t>
            </a:fld>
            <a:endParaRPr lang="en-US"/>
          </a:p>
        </p:txBody>
      </p:sp>
    </p:spTree>
    <p:extLst>
      <p:ext uri="{BB962C8B-B14F-4D97-AF65-F5344CB8AC3E}">
        <p14:creationId xmlns:p14="http://schemas.microsoft.com/office/powerpoint/2010/main" val="2893948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TOMS is an important acronym to learn as Coordinators will access this tab frequently throughout the year.</a:t>
            </a:r>
          </a:p>
          <a:p>
            <a:endParaRPr lang="en-US" dirty="0"/>
          </a:p>
        </p:txBody>
      </p:sp>
    </p:spTree>
    <p:extLst>
      <p:ext uri="{BB962C8B-B14F-4D97-AF65-F5344CB8AC3E}">
        <p14:creationId xmlns:p14="http://schemas.microsoft.com/office/powerpoint/2010/main" val="21813854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t>This slide shows a sample student testing label.  It has the student’s logon credentials (first name and SSID) on the top left. Towards the right is an asterisk if another student in the class has the same first name. Below that will be their last name and a preferred name, if any. Underneath that line will be the grade, period, district ID and teacher name. </a:t>
            </a:r>
          </a:p>
        </p:txBody>
      </p:sp>
      <p:sp>
        <p:nvSpPr>
          <p:cNvPr id="4" name="Slide Number Placeholder 3"/>
          <p:cNvSpPr>
            <a:spLocks noGrp="1"/>
          </p:cNvSpPr>
          <p:nvPr>
            <p:ph type="sldNum" sz="quarter" idx="5"/>
          </p:nvPr>
        </p:nvSpPr>
        <p:spPr/>
        <p:txBody>
          <a:bodyPr/>
          <a:lstStyle/>
          <a:p>
            <a:fld id="{66DA0179-13A6-4397-A667-99E451554B1A}" type="slidenum">
              <a:rPr lang="en-US" smtClean="0"/>
              <a:pPr/>
              <a:t>146</a:t>
            </a:fld>
            <a:endParaRPr lang="en-US"/>
          </a:p>
        </p:txBody>
      </p:sp>
    </p:spTree>
    <p:extLst>
      <p:ext uri="{BB962C8B-B14F-4D97-AF65-F5344CB8AC3E}">
        <p14:creationId xmlns:p14="http://schemas.microsoft.com/office/powerpoint/2010/main" val="423498960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t>The labels to be used have 30 labels per page.  Avery 5160, MACO 3000 or an equivalent label can be used. Click on the Smarter Balanced Labels Job Aid for help, if needed. </a:t>
            </a:r>
          </a:p>
          <a:p>
            <a:pPr>
              <a:defRPr/>
            </a:pPr>
            <a:endParaRPr lang="en-US" dirty="0"/>
          </a:p>
          <a:p>
            <a:pPr>
              <a:defRP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66DA0179-13A6-4397-A667-99E451554B1A}" type="slidenum">
              <a:rPr lang="en-US" smtClean="0"/>
              <a:pPr/>
              <a:t>147</a:t>
            </a:fld>
            <a:endParaRPr lang="en-US"/>
          </a:p>
        </p:txBody>
      </p:sp>
    </p:spTree>
    <p:extLst>
      <p:ext uri="{BB962C8B-B14F-4D97-AF65-F5344CB8AC3E}">
        <p14:creationId xmlns:p14="http://schemas.microsoft.com/office/powerpoint/2010/main" val="38660104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Daily Inventory Control Forms should be prepared ahead of time and used when checking in/out materials for testing each day. This is also useful to keep track of materials even if you are the only TE for Initial ELPAC. This form is certified by the ELPAC Coordinator and may be requested in an audit or for post test documentation.</a:t>
            </a:r>
          </a:p>
        </p:txBody>
      </p:sp>
      <p:sp>
        <p:nvSpPr>
          <p:cNvPr id="4" name="Slide Number Placeholder 3"/>
          <p:cNvSpPr>
            <a:spLocks noGrp="1"/>
          </p:cNvSpPr>
          <p:nvPr>
            <p:ph type="sldNum" sz="quarter" idx="5"/>
          </p:nvPr>
        </p:nvSpPr>
        <p:spPr/>
        <p:txBody>
          <a:bodyPr/>
          <a:lstStyle/>
          <a:p>
            <a:fld id="{CE9AE2DE-B0BF-A043-A27D-DBBB8CDAA36A}" type="slidenum">
              <a:rPr lang="en-US" smtClean="0"/>
              <a:t>148</a:t>
            </a:fld>
            <a:endParaRPr lang="en-US"/>
          </a:p>
        </p:txBody>
      </p:sp>
    </p:spTree>
    <p:extLst>
      <p:ext uri="{BB962C8B-B14F-4D97-AF65-F5344CB8AC3E}">
        <p14:creationId xmlns:p14="http://schemas.microsoft.com/office/powerpoint/2010/main" val="330487420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 PFA assists TEs with preparing for Initial ELPAC. The PFAs are NOT SECURE.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149</a:t>
            </a:fld>
            <a:endParaRPr lang="en-US"/>
          </a:p>
        </p:txBody>
      </p:sp>
    </p:spTree>
    <p:extLst>
      <p:ext uri="{BB962C8B-B14F-4D97-AF65-F5344CB8AC3E}">
        <p14:creationId xmlns:p14="http://schemas.microsoft.com/office/powerpoint/2010/main" val="132085335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This slide calls out the ELPAC landing page where the TEs and students may access the practice tests. The radio button takes the user to a page with these three option</a:t>
            </a:r>
          </a:p>
        </p:txBody>
      </p:sp>
      <p:sp>
        <p:nvSpPr>
          <p:cNvPr id="4" name="Slide Number Placeholder 3"/>
          <p:cNvSpPr>
            <a:spLocks noGrp="1"/>
          </p:cNvSpPr>
          <p:nvPr>
            <p:ph type="sldNum" sz="quarter" idx="5"/>
          </p:nvPr>
        </p:nvSpPr>
        <p:spPr/>
        <p:txBody>
          <a:bodyPr/>
          <a:lstStyle/>
          <a:p>
            <a:fld id="{1399807D-D128-4837-BF84-5EA633F317AE}" type="slidenum">
              <a:rPr lang="en-US" smtClean="0"/>
              <a:pPr/>
              <a:t>150</a:t>
            </a:fld>
            <a:endParaRPr lang="en-US"/>
          </a:p>
        </p:txBody>
      </p:sp>
    </p:spTree>
    <p:extLst>
      <p:ext uri="{BB962C8B-B14F-4D97-AF65-F5344CB8AC3E}">
        <p14:creationId xmlns:p14="http://schemas.microsoft.com/office/powerpoint/2010/main" val="415529268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spcBef>
                <a:spcPts val="550"/>
              </a:spcBef>
              <a:spcAft>
                <a:spcPts val="600"/>
              </a:spcAft>
            </a:pPr>
            <a:r>
              <a:rPr lang="en-US" dirty="0">
                <a:cs typeface="Arial" panose="020B0604020202020204" pitchFamily="34" charset="0"/>
              </a:rPr>
              <a:t>Prior to testing students, the TEs should have also administered practice tests. The benefit of practice tests is huge! It allows the TE to:</a:t>
            </a:r>
            <a:endParaRPr lang="en-US" dirty="0"/>
          </a:p>
          <a:p>
            <a:pPr marL="628650" lvl="1" indent="-171450">
              <a:spcBef>
                <a:spcPts val="550"/>
              </a:spcBef>
              <a:spcAft>
                <a:spcPts val="600"/>
              </a:spcAft>
              <a:buFont typeface="Arial"/>
              <a:buChar char="•"/>
            </a:pPr>
            <a:r>
              <a:rPr lang="en-US" dirty="0"/>
              <a:t>Practice navigating through the test (TEs and students)</a:t>
            </a:r>
            <a:endParaRPr lang="en-US" dirty="0">
              <a:cs typeface="Arial" panose="020B0604020202020204" pitchFamily="34" charset="0"/>
            </a:endParaRPr>
          </a:p>
          <a:p>
            <a:pPr marL="628650" lvl="1" indent="-171450">
              <a:spcBef>
                <a:spcPts val="550"/>
              </a:spcBef>
              <a:spcAft>
                <a:spcPts val="600"/>
              </a:spcAft>
              <a:buFont typeface="Arial"/>
              <a:buChar char="•"/>
            </a:pPr>
            <a:r>
              <a:rPr lang="en-US" dirty="0"/>
              <a:t>Identify accessibility supports for individual students</a:t>
            </a:r>
            <a:endParaRPr lang="en-US" dirty="0">
              <a:cs typeface="Arial" panose="020B0604020202020204" pitchFamily="34" charset="0"/>
            </a:endParaRPr>
          </a:p>
          <a:p>
            <a:pPr marL="628650" lvl="1" indent="-171450">
              <a:spcBef>
                <a:spcPts val="550"/>
              </a:spcBef>
              <a:spcAft>
                <a:spcPts val="600"/>
              </a:spcAft>
              <a:buFont typeface="Arial"/>
              <a:buChar char="•"/>
            </a:pPr>
            <a:r>
              <a:rPr lang="en-US" dirty="0"/>
              <a:t>Identify student technical skills challenges</a:t>
            </a: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151</a:t>
            </a:fld>
            <a:endParaRPr lang="en-US"/>
          </a:p>
        </p:txBody>
      </p:sp>
    </p:spTree>
    <p:extLst>
      <p:ext uri="{BB962C8B-B14F-4D97-AF65-F5344CB8AC3E}">
        <p14:creationId xmlns:p14="http://schemas.microsoft.com/office/powerpoint/2010/main" val="390671012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For planning purposes, you and the TEs should first know that </a:t>
            </a:r>
            <a:r>
              <a:rPr lang="en-US" dirty="0"/>
              <a:t>the Initial ELPAC is an untimed test. That means some students will definitely require more time than others. Estimated times should only be used as a basis for planning and the TE should be prepared to administer the test over several days if needed.</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152</a:t>
            </a:fld>
            <a:endParaRPr lang="en-US"/>
          </a:p>
        </p:txBody>
      </p:sp>
    </p:spTree>
    <p:extLst>
      <p:ext uri="{BB962C8B-B14F-4D97-AF65-F5344CB8AC3E}">
        <p14:creationId xmlns:p14="http://schemas.microsoft.com/office/powerpoint/2010/main" val="169218863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Review the tables during your school based-training</a:t>
            </a:r>
          </a:p>
        </p:txBody>
      </p:sp>
      <p:sp>
        <p:nvSpPr>
          <p:cNvPr id="4" name="Slide Number Placeholder 3"/>
          <p:cNvSpPr>
            <a:spLocks noGrp="1"/>
          </p:cNvSpPr>
          <p:nvPr>
            <p:ph type="sldNum" sz="quarter" idx="5"/>
          </p:nvPr>
        </p:nvSpPr>
        <p:spPr/>
        <p:txBody>
          <a:bodyPr/>
          <a:lstStyle/>
          <a:p>
            <a:fld id="{1399807D-D128-4837-BF84-5EA633F317AE}" type="slidenum">
              <a:rPr lang="en-US" smtClean="0"/>
              <a:pPr/>
              <a:t>153</a:t>
            </a:fld>
            <a:endParaRPr lang="en-US"/>
          </a:p>
        </p:txBody>
      </p:sp>
    </p:spTree>
    <p:extLst>
      <p:ext uri="{BB962C8B-B14F-4D97-AF65-F5344CB8AC3E}">
        <p14:creationId xmlns:p14="http://schemas.microsoft.com/office/powerpoint/2010/main" val="230709329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DFAs are required for administration of the ELPAC test. They are secure, therefore, only available to Test Examiners who have met the requirements and have a TOMS account. They should NEVER be emailed or shared electronically. You may print a copy for the TEs but they must be checked in/out to maintain security.</a:t>
            </a:r>
          </a:p>
        </p:txBody>
      </p:sp>
      <p:sp>
        <p:nvSpPr>
          <p:cNvPr id="4" name="Slide Number Placeholder 3"/>
          <p:cNvSpPr>
            <a:spLocks noGrp="1"/>
          </p:cNvSpPr>
          <p:nvPr>
            <p:ph type="sldNum" sz="quarter" idx="5"/>
          </p:nvPr>
        </p:nvSpPr>
        <p:spPr/>
        <p:txBody>
          <a:bodyPr/>
          <a:lstStyle/>
          <a:p>
            <a:fld id="{1399807D-D128-4837-BF84-5EA633F317AE}" type="slidenum">
              <a:rPr lang="en-US" smtClean="0"/>
              <a:pPr/>
              <a:t>154</a:t>
            </a:fld>
            <a:endParaRPr lang="en-US"/>
          </a:p>
        </p:txBody>
      </p:sp>
    </p:spTree>
    <p:extLst>
      <p:ext uri="{BB962C8B-B14F-4D97-AF65-F5344CB8AC3E}">
        <p14:creationId xmlns:p14="http://schemas.microsoft.com/office/powerpoint/2010/main" val="359395994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Please make note of this slide. It outlines the use of Form 1 for all LAUSD school and the use of DFAs by grade level/span. Again, there is no exception to the use of DFAs. It is a non-negotiable.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155</a:t>
            </a:fld>
            <a:endParaRPr lang="en-US"/>
          </a:p>
        </p:txBody>
      </p:sp>
    </p:spTree>
    <p:extLst>
      <p:ext uri="{BB962C8B-B14F-4D97-AF65-F5344CB8AC3E}">
        <p14:creationId xmlns:p14="http://schemas.microsoft.com/office/powerpoint/2010/main" val="3349526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TOMS landing page proves schools useful information to assist coordinators with managing testing</a:t>
            </a:r>
          </a:p>
          <a:p>
            <a:r>
              <a:rPr lang="en-US"/>
              <a:t>Once you log into TOMS notice the at a glance information for your school</a:t>
            </a:r>
          </a:p>
          <a:p>
            <a:r>
              <a:rPr lang="en-US"/>
              <a:t>Count down of days remaining in the testing window </a:t>
            </a:r>
          </a:p>
          <a:p>
            <a:r>
              <a:rPr lang="en-US"/>
              <a:t>Test Status is displayed by assessment. It provides the percentage of eligible student who have started testing in BLUE. Percentage of students who have completed testing in GREEN.</a:t>
            </a:r>
          </a:p>
          <a:p>
            <a:r>
              <a:rPr lang="en-US"/>
              <a:t>Not Tested Since Enrollment Date timeline is a feature that you should pay close attention to. It indicates if any students have not been tested </a:t>
            </a:r>
          </a:p>
          <a:p>
            <a:endParaRPr lang="en-US"/>
          </a:p>
        </p:txBody>
      </p:sp>
    </p:spTree>
    <p:extLst>
      <p:ext uri="{BB962C8B-B14F-4D97-AF65-F5344CB8AC3E}">
        <p14:creationId xmlns:p14="http://schemas.microsoft.com/office/powerpoint/2010/main" val="325541103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156</a:t>
            </a:fld>
            <a:endParaRPr lang="en-US"/>
          </a:p>
        </p:txBody>
      </p:sp>
    </p:spTree>
    <p:extLst>
      <p:ext uri="{BB962C8B-B14F-4D97-AF65-F5344CB8AC3E}">
        <p14:creationId xmlns:p14="http://schemas.microsoft.com/office/powerpoint/2010/main" val="258398519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To create an OPERATIONAL Test Session, click on the Test Administration interface tab on elpac.org</a:t>
            </a:r>
          </a:p>
        </p:txBody>
      </p:sp>
      <p:sp>
        <p:nvSpPr>
          <p:cNvPr id="4" name="Slide Number Placeholder 3"/>
          <p:cNvSpPr>
            <a:spLocks noGrp="1"/>
          </p:cNvSpPr>
          <p:nvPr>
            <p:ph type="sldNum" sz="quarter" idx="5"/>
          </p:nvPr>
        </p:nvSpPr>
        <p:spPr/>
        <p:txBody>
          <a:bodyPr/>
          <a:lstStyle/>
          <a:p>
            <a:fld id="{CE9AE2DE-B0BF-A043-A27D-DBBB8CDAA36A}" type="slidenum">
              <a:rPr lang="en-US" smtClean="0"/>
              <a:t>159</a:t>
            </a:fld>
            <a:endParaRPr lang="en-US"/>
          </a:p>
        </p:txBody>
      </p:sp>
    </p:spTree>
    <p:extLst>
      <p:ext uri="{BB962C8B-B14F-4D97-AF65-F5344CB8AC3E}">
        <p14:creationId xmlns:p14="http://schemas.microsoft.com/office/powerpoint/2010/main" val="188378500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may want to print and share these documents  with TEs during your school site administration training.</a:t>
            </a:r>
          </a:p>
          <a:p>
            <a:r>
              <a:rPr lang="en-US" dirty="0"/>
              <a:t>This information is no longer in the DFA.</a:t>
            </a:r>
          </a:p>
        </p:txBody>
      </p:sp>
      <p:sp>
        <p:nvSpPr>
          <p:cNvPr id="4" name="Slide Number Placeholder 3"/>
          <p:cNvSpPr>
            <a:spLocks noGrp="1"/>
          </p:cNvSpPr>
          <p:nvPr>
            <p:ph type="sldNum" sz="quarter" idx="5"/>
          </p:nvPr>
        </p:nvSpPr>
        <p:spPr/>
        <p:txBody>
          <a:bodyPr/>
          <a:lstStyle/>
          <a:p>
            <a:fld id="{1399807D-D128-4837-BF84-5EA633F317AE}" type="slidenum">
              <a:rPr lang="en-US" smtClean="0"/>
              <a:pPr/>
              <a:t>160</a:t>
            </a:fld>
            <a:endParaRPr lang="en-US"/>
          </a:p>
        </p:txBody>
      </p:sp>
    </p:spTree>
    <p:extLst>
      <p:ext uri="{BB962C8B-B14F-4D97-AF65-F5344CB8AC3E}">
        <p14:creationId xmlns:p14="http://schemas.microsoft.com/office/powerpoint/2010/main" val="17316277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DO NOT create Test Sessions ahead of time. We are administering tests in person, in the moment and there is no need to schedule a session and generate a session ID.</a:t>
            </a:r>
          </a:p>
        </p:txBody>
      </p:sp>
      <p:sp>
        <p:nvSpPr>
          <p:cNvPr id="4" name="Slide Number Placeholder 3"/>
          <p:cNvSpPr>
            <a:spLocks noGrp="1"/>
          </p:cNvSpPr>
          <p:nvPr>
            <p:ph type="sldNum" sz="quarter" idx="5"/>
          </p:nvPr>
        </p:nvSpPr>
        <p:spPr/>
        <p:txBody>
          <a:bodyPr/>
          <a:lstStyle/>
          <a:p>
            <a:fld id="{CE9AE2DE-B0BF-A043-A27D-DBBB8CDAA36A}" type="slidenum">
              <a:rPr lang="en-US" smtClean="0"/>
              <a:t>161</a:t>
            </a:fld>
            <a:endParaRPr lang="en-US"/>
          </a:p>
        </p:txBody>
      </p:sp>
    </p:spTree>
    <p:extLst>
      <p:ext uri="{BB962C8B-B14F-4D97-AF65-F5344CB8AC3E}">
        <p14:creationId xmlns:p14="http://schemas.microsoft.com/office/powerpoint/2010/main" val="19107690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the colors for the Initial ELPAC and the Initial Alternate ELPAC assessments</a:t>
            </a:r>
          </a:p>
          <a:p>
            <a:pPr marL="171450" indent="-171450">
              <a:buFont typeface="Arial" panose="020B0604020202020204" pitchFamily="34" charset="0"/>
              <a:buChar char="•"/>
            </a:pPr>
            <a:r>
              <a:rPr lang="en-US" dirty="0">
                <a:cs typeface="Arial" panose="020B0604020202020204" pitchFamily="34" charset="0"/>
              </a:rPr>
              <a:t>Click the assessment you wish to administer</a:t>
            </a:r>
          </a:p>
          <a:p>
            <a:pPr marL="171450" indent="-171450">
              <a:buFont typeface="Arial" panose="020B0604020202020204" pitchFamily="34" charset="0"/>
              <a:buChar char="•"/>
            </a:pPr>
            <a:r>
              <a:rPr lang="en-US" dirty="0">
                <a:cs typeface="Arial" panose="020B0604020202020204" pitchFamily="34" charset="0"/>
              </a:rPr>
              <a:t>Note the session ID is now generated on this page</a:t>
            </a:r>
          </a:p>
          <a:p>
            <a:pPr marL="171450" indent="-171450">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162</a:t>
            </a:fld>
            <a:endParaRPr lang="en-US"/>
          </a:p>
        </p:txBody>
      </p:sp>
    </p:spTree>
    <p:extLst>
      <p:ext uri="{BB962C8B-B14F-4D97-AF65-F5344CB8AC3E}">
        <p14:creationId xmlns:p14="http://schemas.microsoft.com/office/powerpoint/2010/main" val="67815824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Select the grade level of the test(s) you wish to administer</a:t>
            </a:r>
          </a:p>
          <a:p>
            <a:pPr marL="285750" indent="-285750">
              <a:buFont typeface="Arial"/>
              <a:buChar char="•"/>
            </a:pPr>
            <a:r>
              <a:rPr lang="en-US" dirty="0">
                <a:cs typeface="Arial" panose="020B0604020202020204" pitchFamily="34" charset="0"/>
              </a:rPr>
              <a:t>Select the domain</a:t>
            </a:r>
          </a:p>
          <a:p>
            <a:pPr marL="285750" indent="-285750">
              <a:buFont typeface="Arial"/>
              <a:buChar char="•"/>
            </a:pPr>
            <a:r>
              <a:rPr lang="en-US" dirty="0">
                <a:cs typeface="Arial" panose="020B0604020202020204" pitchFamily="34" charset="0"/>
              </a:rPr>
              <a:t>Verify that you selected the correct tests</a:t>
            </a:r>
          </a:p>
          <a:p>
            <a:pPr marL="285750" indent="-285750">
              <a:buFont typeface="Arial"/>
              <a:buChar char="•"/>
            </a:pPr>
            <a:r>
              <a:rPr lang="en-US" dirty="0">
                <a:cs typeface="Arial" panose="020B0604020202020204" pitchFamily="34" charset="0"/>
              </a:rPr>
              <a:t>Click "Start Operational Session"</a:t>
            </a:r>
          </a:p>
          <a:p>
            <a:pPr marL="285750" indent="-285750">
              <a:buFont typeface="Arial"/>
              <a:buChar char="•"/>
            </a:pPr>
            <a:r>
              <a:rPr lang="en-US" dirty="0">
                <a:cs typeface="Arial" panose="020B0604020202020204" pitchFamily="34" charset="0"/>
              </a:rPr>
              <a:t>In-person is the default session type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163</a:t>
            </a:fld>
            <a:endParaRPr lang="en-US"/>
          </a:p>
        </p:txBody>
      </p:sp>
    </p:spTree>
    <p:extLst>
      <p:ext uri="{BB962C8B-B14F-4D97-AF65-F5344CB8AC3E}">
        <p14:creationId xmlns:p14="http://schemas.microsoft.com/office/powerpoint/2010/main" val="136736112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For Initial Alternate Assessments, select the grade level or span of the test you wish to administer</a:t>
            </a:r>
          </a:p>
          <a:p>
            <a:pPr marL="285750" indent="-285750">
              <a:buFont typeface="Arial,Sans-Serif"/>
              <a:buChar char="•"/>
            </a:pPr>
            <a:r>
              <a:rPr lang="en-US" dirty="0"/>
              <a:t>Verify that you selected the correct tests</a:t>
            </a:r>
            <a:endParaRPr lang="en-US" dirty="0">
              <a:cs typeface="Arial" panose="020B0604020202020204" pitchFamily="34" charset="0"/>
            </a:endParaRPr>
          </a:p>
          <a:p>
            <a:pPr marL="285750" indent="-285750">
              <a:buFont typeface="Arial,Sans-Serif"/>
              <a:buChar char="•"/>
            </a:pPr>
            <a:r>
              <a:rPr lang="en-US" dirty="0"/>
              <a:t>Click "Start Operational Session"</a:t>
            </a:r>
            <a:endParaRPr lang="en-US" dirty="0">
              <a:cs typeface="Arial" panose="020B0604020202020204" pitchFamily="34" charset="0"/>
            </a:endParaRPr>
          </a:p>
          <a:p>
            <a:pPr marL="285750" indent="-285750">
              <a:buFont typeface="Arial,Sans-Serif"/>
              <a:buChar char="•"/>
            </a:pPr>
            <a:r>
              <a:rPr lang="en-US" dirty="0"/>
              <a:t>In-person is the default session type</a:t>
            </a: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164</a:t>
            </a:fld>
            <a:endParaRPr lang="en-US"/>
          </a:p>
        </p:txBody>
      </p:sp>
    </p:spTree>
    <p:extLst>
      <p:ext uri="{BB962C8B-B14F-4D97-AF65-F5344CB8AC3E}">
        <p14:creationId xmlns:p14="http://schemas.microsoft.com/office/powerpoint/2010/main" val="422858185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Writing the session ID on the board will allow students to easily rejoin the session in case their test is paused or they lose connectivity.</a:t>
            </a:r>
          </a:p>
        </p:txBody>
      </p:sp>
    </p:spTree>
    <p:extLst>
      <p:ext uri="{BB962C8B-B14F-4D97-AF65-F5344CB8AC3E}">
        <p14:creationId xmlns:p14="http://schemas.microsoft.com/office/powerpoint/2010/main" val="198898592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This slide shows how to access the secure browser using different devices.</a:t>
            </a:r>
          </a:p>
          <a:p>
            <a:pPr marL="171450" indent="-171450">
              <a:buFont typeface="Arial"/>
              <a:buChar char="•"/>
            </a:pPr>
            <a:r>
              <a:rPr lang="en-US" dirty="0">
                <a:cs typeface="Arial" panose="020B0604020202020204" pitchFamily="34" charset="0"/>
              </a:rPr>
              <a:t>Note: When using a Chromebook, the secure browser will be accessed BEFORE logging into the Chromebook.</a:t>
            </a:r>
          </a:p>
        </p:txBody>
      </p:sp>
      <p:sp>
        <p:nvSpPr>
          <p:cNvPr id="4" name="Slide Number Placeholder 3"/>
          <p:cNvSpPr>
            <a:spLocks noGrp="1"/>
          </p:cNvSpPr>
          <p:nvPr>
            <p:ph type="sldNum" sz="quarter" idx="5"/>
          </p:nvPr>
        </p:nvSpPr>
        <p:spPr/>
        <p:txBody>
          <a:bodyPr/>
          <a:lstStyle/>
          <a:p>
            <a:fld id="{1399807D-D128-4837-BF84-5EA633F317AE}" type="slidenum">
              <a:rPr lang="en-US" smtClean="0"/>
              <a:pPr/>
              <a:t>166</a:t>
            </a:fld>
            <a:endParaRPr lang="en-US"/>
          </a:p>
        </p:txBody>
      </p:sp>
    </p:spTree>
    <p:extLst>
      <p:ext uri="{BB962C8B-B14F-4D97-AF65-F5344CB8AC3E}">
        <p14:creationId xmlns:p14="http://schemas.microsoft.com/office/powerpoint/2010/main" val="3222963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Reminder- Students do not log in to nor navigate the Speaking domain</a:t>
            </a:r>
          </a:p>
          <a:p>
            <a:pPr marL="285750" indent="-285750">
              <a:buFont typeface="Arial"/>
              <a:buChar char="•"/>
            </a:pPr>
            <a:r>
              <a:rPr lang="en-US" dirty="0">
                <a:cs typeface="Arial" panose="020B0604020202020204" pitchFamily="34" charset="0"/>
              </a:rPr>
              <a:t>To avoid issues, do not select the speaking domain with any other domains when creating sessions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167</a:t>
            </a:fld>
            <a:endParaRPr lang="en-US"/>
          </a:p>
        </p:txBody>
      </p:sp>
    </p:spTree>
    <p:extLst>
      <p:ext uri="{BB962C8B-B14F-4D97-AF65-F5344CB8AC3E}">
        <p14:creationId xmlns:p14="http://schemas.microsoft.com/office/powerpoint/2010/main" val="3194254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Test Status is displayed by domain. </a:t>
            </a:r>
          </a:p>
          <a:p>
            <a:pPr marL="171450" indent="-171450">
              <a:buFont typeface="Arial" panose="020B0604020202020204" pitchFamily="34" charset="0"/>
              <a:buChar char="•"/>
            </a:pPr>
            <a:r>
              <a:rPr lang="en-US" dirty="0"/>
              <a:t>Score Report Status displays percentage of ELPAC scores released by the State vendor. </a:t>
            </a:r>
          </a:p>
          <a:p>
            <a:pPr marL="171450" indent="-171450">
              <a:buFont typeface="Arial" panose="020B0604020202020204" pitchFamily="34" charset="0"/>
              <a:buChar char="•"/>
            </a:pPr>
            <a:r>
              <a:rPr lang="en-US" dirty="0"/>
              <a:t>Teacher Hand Scoring System, know as (THSS), item scoring status by days past enrollment  </a:t>
            </a:r>
            <a:endParaRPr lang="en-US" dirty="0">
              <a:cs typeface="Arial" panose="020B0604020202020204" pitchFamily="34" charset="0"/>
            </a:endParaRPr>
          </a:p>
          <a:p>
            <a:endParaRPr lang="en-US" dirty="0"/>
          </a:p>
        </p:txBody>
      </p:sp>
    </p:spTree>
    <p:extLst>
      <p:ext uri="{BB962C8B-B14F-4D97-AF65-F5344CB8AC3E}">
        <p14:creationId xmlns:p14="http://schemas.microsoft.com/office/powerpoint/2010/main" val="129518961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Verify that students have an SSID and are assigned the correct ELPAC assessment in TOMS BEFORE starting testing</a:t>
            </a:r>
          </a:p>
        </p:txBody>
      </p:sp>
      <p:sp>
        <p:nvSpPr>
          <p:cNvPr id="4" name="Slide Number Placeholder 3"/>
          <p:cNvSpPr>
            <a:spLocks noGrp="1"/>
          </p:cNvSpPr>
          <p:nvPr>
            <p:ph type="sldNum" sz="quarter" idx="5"/>
          </p:nvPr>
        </p:nvSpPr>
        <p:spPr/>
        <p:txBody>
          <a:bodyPr/>
          <a:lstStyle/>
          <a:p>
            <a:fld id="{1399807D-D128-4837-BF84-5EA633F317AE}" type="slidenum">
              <a:rPr lang="en-US" smtClean="0"/>
              <a:pPr/>
              <a:t>168</a:t>
            </a:fld>
            <a:endParaRPr lang="en-US"/>
          </a:p>
        </p:txBody>
      </p:sp>
    </p:spTree>
    <p:extLst>
      <p:ext uri="{BB962C8B-B14F-4D97-AF65-F5344CB8AC3E}">
        <p14:creationId xmlns:p14="http://schemas.microsoft.com/office/powerpoint/2010/main" val="141671758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28650" lvl="1" indent="-171450">
              <a:spcBef>
                <a:spcPts val="550"/>
              </a:spcBef>
              <a:spcAft>
                <a:spcPts val="300"/>
              </a:spcAft>
              <a:buFont typeface="Arial"/>
              <a:buChar char="•"/>
            </a:pPr>
            <a:r>
              <a:rPr lang="en-US" dirty="0"/>
              <a:t>For assessments where the TE navigates for the student, TEs are only allowed to log in for a student when the student is physically present and ready to begin testing.</a:t>
            </a:r>
          </a:p>
          <a:p>
            <a:pPr marL="285750" indent="-285750">
              <a:buFont typeface="Arial"/>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169</a:t>
            </a:fld>
            <a:endParaRPr lang="en-US"/>
          </a:p>
        </p:txBody>
      </p:sp>
    </p:spTree>
    <p:extLst>
      <p:ext uri="{BB962C8B-B14F-4D97-AF65-F5344CB8AC3E}">
        <p14:creationId xmlns:p14="http://schemas.microsoft.com/office/powerpoint/2010/main" val="345772374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If there are NO TESTS AVAILABLE</a:t>
            </a:r>
          </a:p>
          <a:p>
            <a:pPr lvl="1" indent="-285750">
              <a:buFont typeface="Arial"/>
              <a:buChar char="•"/>
            </a:pPr>
            <a:r>
              <a:rPr lang="en-US" dirty="0">
                <a:cs typeface="Arial" panose="020B0604020202020204" pitchFamily="34" charset="0"/>
              </a:rPr>
              <a:t>Verify student eligibility in TOMS</a:t>
            </a:r>
            <a:endParaRPr lang="en-US" dirty="0">
              <a:ea typeface="Calibri"/>
              <a:cs typeface="Arial" panose="020B0604020202020204" pitchFamily="34" charset="0"/>
            </a:endParaRPr>
          </a:p>
          <a:p>
            <a:pPr lvl="1" indent="-285750">
              <a:buFont typeface="Arial"/>
              <a:buChar char="•"/>
            </a:pPr>
            <a:r>
              <a:rPr lang="en-US" dirty="0">
                <a:cs typeface="Arial" panose="020B0604020202020204" pitchFamily="34" charset="0"/>
              </a:rPr>
              <a:t>If the student just became eligible, it may take another day for the system to sync</a:t>
            </a:r>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170</a:t>
            </a:fld>
            <a:endParaRPr lang="en-US"/>
          </a:p>
        </p:txBody>
      </p:sp>
    </p:spTree>
    <p:extLst>
      <p:ext uri="{BB962C8B-B14F-4D97-AF65-F5344CB8AC3E}">
        <p14:creationId xmlns:p14="http://schemas.microsoft.com/office/powerpoint/2010/main" val="195239701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TEs must verify that students are logging into the correct test </a:t>
            </a:r>
          </a:p>
          <a:p>
            <a:pPr marL="285750" indent="-285750">
              <a:buFont typeface="Arial,Sans-Serif"/>
              <a:buChar char="•"/>
            </a:pPr>
            <a:r>
              <a:rPr lang="en-US" dirty="0"/>
              <a:t>TEs must verify that students have any required accommodations or designated supports assigned by clicking on the eyeball icon</a:t>
            </a:r>
          </a:p>
          <a:p>
            <a:pPr marL="285750" indent="-285750">
              <a:buFont typeface="Arial"/>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171</a:t>
            </a:fld>
            <a:endParaRPr lang="en-US"/>
          </a:p>
        </p:txBody>
      </p:sp>
    </p:spTree>
    <p:extLst>
      <p:ext uri="{BB962C8B-B14F-4D97-AF65-F5344CB8AC3E}">
        <p14:creationId xmlns:p14="http://schemas.microsoft.com/office/powerpoint/2010/main" val="376026183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TEs must verify that students are logging into the correct domain, if not, the student should not be allowed into the test session.</a:t>
            </a:r>
          </a:p>
          <a:p>
            <a:pPr marL="285750" indent="-285750">
              <a:buFont typeface="Arial"/>
              <a:buChar char="•"/>
            </a:pPr>
            <a:endParaRPr lang="en-US" dirty="0"/>
          </a:p>
        </p:txBody>
      </p:sp>
      <p:sp>
        <p:nvSpPr>
          <p:cNvPr id="4" name="Slide Number Placeholder 3"/>
          <p:cNvSpPr>
            <a:spLocks noGrp="1"/>
          </p:cNvSpPr>
          <p:nvPr>
            <p:ph type="sldNum" sz="quarter" idx="5"/>
          </p:nvPr>
        </p:nvSpPr>
        <p:spPr/>
        <p:txBody>
          <a:bodyPr/>
          <a:lstStyle/>
          <a:p>
            <a:fld id="{1399807D-D128-4837-BF84-5EA633F317AE}" type="slidenum">
              <a:rPr lang="en-US" smtClean="0"/>
              <a:pPr/>
              <a:t>172</a:t>
            </a:fld>
            <a:endParaRPr lang="en-US"/>
          </a:p>
        </p:txBody>
      </p:sp>
    </p:spTree>
    <p:extLst>
      <p:ext uri="{BB962C8B-B14F-4D97-AF65-F5344CB8AC3E}">
        <p14:creationId xmlns:p14="http://schemas.microsoft.com/office/powerpoint/2010/main" val="381139695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TEs should remind students of the pause rules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177</a:t>
            </a:fld>
            <a:endParaRPr lang="en-US"/>
          </a:p>
        </p:txBody>
      </p:sp>
    </p:spTree>
    <p:extLst>
      <p:ext uri="{BB962C8B-B14F-4D97-AF65-F5344CB8AC3E}">
        <p14:creationId xmlns:p14="http://schemas.microsoft.com/office/powerpoint/2010/main" val="240615894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a typeface="Calibri"/>
                <a:cs typeface="Arial" panose="020B0604020202020204" pitchFamily="34" charset="0"/>
              </a:rPr>
              <a:t>Run your Plan and Manage Testing Reports several times per week to check for paused or expired tests.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178</a:t>
            </a:fld>
            <a:endParaRPr lang="en-US"/>
          </a:p>
        </p:txBody>
      </p:sp>
    </p:spTree>
    <p:extLst>
      <p:ext uri="{BB962C8B-B14F-4D97-AF65-F5344CB8AC3E}">
        <p14:creationId xmlns:p14="http://schemas.microsoft.com/office/powerpoint/2010/main" val="194500361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Securely store Student Score Sheets until 2023 SUMMATIVE ELPAC results are in</a:t>
            </a:r>
          </a:p>
        </p:txBody>
      </p:sp>
      <p:sp>
        <p:nvSpPr>
          <p:cNvPr id="4" name="Slide Number Placeholder 3"/>
          <p:cNvSpPr>
            <a:spLocks noGrp="1"/>
          </p:cNvSpPr>
          <p:nvPr>
            <p:ph type="sldNum" sz="quarter" idx="10"/>
          </p:nvPr>
        </p:nvSpPr>
        <p:spPr/>
        <p:txBody>
          <a:bodyPr/>
          <a:lstStyle/>
          <a:p>
            <a:fld id="{1399807D-D128-4837-BF84-5EA633F317AE}" type="slidenum">
              <a:rPr lang="en-US" smtClean="0"/>
              <a:pPr/>
              <a:t>179</a:t>
            </a:fld>
            <a:endParaRPr lang="en-US"/>
          </a:p>
        </p:txBody>
      </p:sp>
    </p:spTree>
    <p:extLst>
      <p:ext uri="{BB962C8B-B14F-4D97-AF65-F5344CB8AC3E}">
        <p14:creationId xmlns:p14="http://schemas.microsoft.com/office/powerpoint/2010/main" val="243740490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Securely store Student Score Sheets until 2023 SUMMATIVE ELPAC results are in</a:t>
            </a:r>
          </a:p>
        </p:txBody>
      </p:sp>
      <p:sp>
        <p:nvSpPr>
          <p:cNvPr id="4" name="Slide Number Placeholder 3"/>
          <p:cNvSpPr>
            <a:spLocks noGrp="1"/>
          </p:cNvSpPr>
          <p:nvPr>
            <p:ph type="sldNum" sz="quarter" idx="10"/>
          </p:nvPr>
        </p:nvSpPr>
        <p:spPr/>
        <p:txBody>
          <a:bodyPr/>
          <a:lstStyle/>
          <a:p>
            <a:fld id="{1399807D-D128-4837-BF84-5EA633F317AE}" type="slidenum">
              <a:rPr lang="en-US" smtClean="0"/>
              <a:pPr/>
              <a:t>180</a:t>
            </a:fld>
            <a:endParaRPr lang="en-US"/>
          </a:p>
        </p:txBody>
      </p:sp>
    </p:spTree>
    <p:extLst>
      <p:ext uri="{BB962C8B-B14F-4D97-AF65-F5344CB8AC3E}">
        <p14:creationId xmlns:p14="http://schemas.microsoft.com/office/powerpoint/2010/main" val="367660876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183</a:t>
            </a:fld>
            <a:endParaRPr lang="en-US"/>
          </a:p>
        </p:txBody>
      </p:sp>
    </p:spTree>
    <p:extLst>
      <p:ext uri="{BB962C8B-B14F-4D97-AF65-F5344CB8AC3E}">
        <p14:creationId xmlns:p14="http://schemas.microsoft.com/office/powerpoint/2010/main" val="3782036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18</a:t>
            </a:fld>
            <a:endParaRPr lang="en-US"/>
          </a:p>
        </p:txBody>
      </p:sp>
    </p:spTree>
    <p:extLst>
      <p:ext uri="{BB962C8B-B14F-4D97-AF65-F5344CB8AC3E}">
        <p14:creationId xmlns:p14="http://schemas.microsoft.com/office/powerpoint/2010/main" val="275935178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TEs must enter scores immediately after testing the student</a:t>
            </a:r>
          </a:p>
        </p:txBody>
      </p:sp>
      <p:sp>
        <p:nvSpPr>
          <p:cNvPr id="4" name="Slide Number Placeholder 3"/>
          <p:cNvSpPr>
            <a:spLocks noGrp="1"/>
          </p:cNvSpPr>
          <p:nvPr>
            <p:ph type="sldNum" sz="quarter" idx="5"/>
          </p:nvPr>
        </p:nvSpPr>
        <p:spPr/>
        <p:txBody>
          <a:bodyPr/>
          <a:lstStyle/>
          <a:p>
            <a:fld id="{1399807D-D128-4837-BF84-5EA633F317AE}" type="slidenum">
              <a:rPr lang="en-US" smtClean="0"/>
              <a:pPr/>
              <a:t>191</a:t>
            </a:fld>
            <a:endParaRPr lang="en-US"/>
          </a:p>
        </p:txBody>
      </p:sp>
    </p:spTree>
    <p:extLst>
      <p:ext uri="{BB962C8B-B14F-4D97-AF65-F5344CB8AC3E}">
        <p14:creationId xmlns:p14="http://schemas.microsoft.com/office/powerpoint/2010/main" val="299865677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9807D-D128-4837-BF84-5EA633F317AE}" type="slidenum">
              <a:rPr lang="en-US" smtClean="0"/>
              <a:pPr/>
              <a:t>193</a:t>
            </a:fld>
            <a:endParaRPr lang="en-US"/>
          </a:p>
        </p:txBody>
      </p:sp>
    </p:spTree>
    <p:extLst>
      <p:ext uri="{BB962C8B-B14F-4D97-AF65-F5344CB8AC3E}">
        <p14:creationId xmlns:p14="http://schemas.microsoft.com/office/powerpoint/2010/main" val="373779863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The recorded responses are NOT for TE use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195</a:t>
            </a:fld>
            <a:endParaRPr lang="en-US"/>
          </a:p>
        </p:txBody>
      </p:sp>
    </p:spTree>
    <p:extLst>
      <p:ext uri="{BB962C8B-B14F-4D97-AF65-F5344CB8AC3E}">
        <p14:creationId xmlns:p14="http://schemas.microsoft.com/office/powerpoint/2010/main" val="105627217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The DFA tells you when to click the record button</a:t>
            </a:r>
          </a:p>
        </p:txBody>
      </p:sp>
      <p:sp>
        <p:nvSpPr>
          <p:cNvPr id="4" name="Slide Number Placeholder 3"/>
          <p:cNvSpPr>
            <a:spLocks noGrp="1"/>
          </p:cNvSpPr>
          <p:nvPr>
            <p:ph type="sldNum" sz="quarter" idx="5"/>
          </p:nvPr>
        </p:nvSpPr>
        <p:spPr/>
        <p:txBody>
          <a:bodyPr/>
          <a:lstStyle/>
          <a:p>
            <a:fld id="{1399807D-D128-4837-BF84-5EA633F317AE}" type="slidenum">
              <a:rPr lang="en-US" smtClean="0"/>
              <a:pPr/>
              <a:t>196</a:t>
            </a:fld>
            <a:endParaRPr lang="en-US"/>
          </a:p>
        </p:txBody>
      </p:sp>
    </p:spTree>
    <p:extLst>
      <p:ext uri="{BB962C8B-B14F-4D97-AF65-F5344CB8AC3E}">
        <p14:creationId xmlns:p14="http://schemas.microsoft.com/office/powerpoint/2010/main" val="90173612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Sans-Serif"/>
              <a:buChar char="•"/>
            </a:pPr>
            <a:r>
              <a:rPr lang="en-US" dirty="0"/>
              <a:t>TEs must enter scores immediately after testing the student</a:t>
            </a:r>
          </a:p>
          <a:p>
            <a:pPr marL="285750" indent="-285750">
              <a:buFont typeface="Arial,Sans-Serif"/>
              <a:buChar char="•"/>
            </a:pPr>
            <a:r>
              <a:rPr lang="en-US" dirty="0">
                <a:ea typeface="Calibri"/>
                <a:cs typeface="Arial" panose="020B0604020202020204" pitchFamily="34" charset="0"/>
              </a:rPr>
              <a:t>Coordinators must use the Plan and Mange Testing Report to verify that scores were submitted</a:t>
            </a:r>
          </a:p>
          <a:p>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197</a:t>
            </a:fld>
            <a:endParaRPr lang="en-US"/>
          </a:p>
        </p:txBody>
      </p:sp>
    </p:spTree>
    <p:extLst>
      <p:ext uri="{BB962C8B-B14F-4D97-AF65-F5344CB8AC3E}">
        <p14:creationId xmlns:p14="http://schemas.microsoft.com/office/powerpoint/2010/main" val="160659564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TEs are responsible for scoring the Speaking and Writing domains only</a:t>
            </a:r>
          </a:p>
          <a:p>
            <a:pPr marL="285750" indent="-285750">
              <a:buFont typeface="Arial"/>
              <a:buChar char="•"/>
            </a:pPr>
            <a:r>
              <a:rPr lang="en-US" dirty="0">
                <a:ea typeface="Calibri"/>
                <a:cs typeface="Arial" panose="020B0604020202020204" pitchFamily="34" charset="0"/>
              </a:rPr>
              <a:t>The Initial Alternate ELPAC does not need to be scored by TEs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201</a:t>
            </a:fld>
            <a:endParaRPr lang="en-US"/>
          </a:p>
        </p:txBody>
      </p:sp>
    </p:spTree>
    <p:extLst>
      <p:ext uri="{BB962C8B-B14F-4D97-AF65-F5344CB8AC3E}">
        <p14:creationId xmlns:p14="http://schemas.microsoft.com/office/powerpoint/2010/main" val="378947634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DEI training video is located in the Moodle Calibration course</a:t>
            </a:r>
          </a:p>
          <a:p>
            <a:pPr marL="285750" indent="-285750">
              <a:buFont typeface="Arial"/>
              <a:buChar char="•"/>
            </a:pPr>
            <a:r>
              <a:rPr lang="en-US" dirty="0">
                <a:ea typeface="Calibri"/>
                <a:cs typeface="Arial" panose="020B0604020202020204" pitchFamily="34" charset="0"/>
              </a:rPr>
              <a:t>Although the training video states that TEs can enter scores into the DEI at the same time they are testing students, this is NOT LAUSD policy. LAUSD policy requires that TEs document the scores on the Student Score Sheet and then enter the scores into the DEI.</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202</a:t>
            </a:fld>
            <a:endParaRPr lang="en-US"/>
          </a:p>
        </p:txBody>
      </p:sp>
    </p:spTree>
    <p:extLst>
      <p:ext uri="{BB962C8B-B14F-4D97-AF65-F5344CB8AC3E}">
        <p14:creationId xmlns:p14="http://schemas.microsoft.com/office/powerpoint/2010/main" val="9170319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K-2 Writing Answer books must have all student information filled out</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204</a:t>
            </a:fld>
            <a:endParaRPr lang="en-US"/>
          </a:p>
        </p:txBody>
      </p:sp>
    </p:spTree>
    <p:extLst>
      <p:ext uri="{BB962C8B-B14F-4D97-AF65-F5344CB8AC3E}">
        <p14:creationId xmlns:p14="http://schemas.microsoft.com/office/powerpoint/2010/main" val="45115743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may want to provide this slide to your TEs as a reference</a:t>
            </a:r>
          </a:p>
        </p:txBody>
      </p:sp>
    </p:spTree>
    <p:extLst>
      <p:ext uri="{BB962C8B-B14F-4D97-AF65-F5344CB8AC3E}">
        <p14:creationId xmlns:p14="http://schemas.microsoft.com/office/powerpoint/2010/main" val="347692690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After clicking SUBMIT TEST, wait for the screen to show the submission verification</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206</a:t>
            </a:fld>
            <a:endParaRPr lang="en-US"/>
          </a:p>
        </p:txBody>
      </p:sp>
    </p:spTree>
    <p:extLst>
      <p:ext uri="{BB962C8B-B14F-4D97-AF65-F5344CB8AC3E}">
        <p14:creationId xmlns:p14="http://schemas.microsoft.com/office/powerpoint/2010/main" val="1502176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Initial ELPAC determines the English language proficiency of students entering a California school for the first time. </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a:t>
            </a:fld>
            <a:endParaRPr lang="en-US"/>
          </a:p>
        </p:txBody>
      </p:sp>
    </p:spTree>
    <p:extLst>
      <p:ext uri="{BB962C8B-B14F-4D97-AF65-F5344CB8AC3E}">
        <p14:creationId xmlns:p14="http://schemas.microsoft.com/office/powerpoint/2010/main" val="127246226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Coordinators must check the THSS frequently to identify TEs who have unscored items</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207</a:t>
            </a:fld>
            <a:endParaRPr lang="en-US"/>
          </a:p>
        </p:txBody>
      </p:sp>
    </p:spTree>
    <p:extLst>
      <p:ext uri="{BB962C8B-B14F-4D97-AF65-F5344CB8AC3E}">
        <p14:creationId xmlns:p14="http://schemas.microsoft.com/office/powerpoint/2010/main" val="112007218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THSS training video is located in the Moodle Calibration course</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208</a:t>
            </a:fld>
            <a:endParaRPr lang="en-US"/>
          </a:p>
        </p:txBody>
      </p:sp>
    </p:spTree>
    <p:extLst>
      <p:ext uri="{BB962C8B-B14F-4D97-AF65-F5344CB8AC3E}">
        <p14:creationId xmlns:p14="http://schemas.microsoft.com/office/powerpoint/2010/main" val="423636726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Coordinators must check the THSS frequently to identify TEs who have unscored items</a:t>
            </a:r>
          </a:p>
          <a:p>
            <a:pPr marL="285750" indent="-285750">
              <a:buFont typeface="Arial"/>
              <a:buChar char="•"/>
            </a:pPr>
            <a:r>
              <a:rPr lang="en-US" dirty="0">
                <a:ea typeface="Calibri"/>
                <a:cs typeface="Arial" panose="020B0604020202020204" pitchFamily="34" charset="0"/>
              </a:rPr>
              <a:t>Score Reports will not be generated until all items have been scored and all domains completed.</a:t>
            </a:r>
          </a:p>
          <a:p>
            <a:pPr marL="285750" indent="-285750">
              <a:buFont typeface="Arial"/>
              <a:buChar char="•"/>
            </a:pPr>
            <a:r>
              <a:rPr lang="en-US" dirty="0">
                <a:ea typeface="Calibri"/>
                <a:cs typeface="Arial" panose="020B0604020202020204" pitchFamily="34" charset="0"/>
              </a:rPr>
              <a:t>Ensure your TEs are scoring INITIAL ELPAC Items as Interim Assessment items that require scoring are also housed here</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209</a:t>
            </a:fld>
            <a:endParaRPr lang="en-US"/>
          </a:p>
        </p:txBody>
      </p:sp>
    </p:spTree>
    <p:extLst>
      <p:ext uri="{BB962C8B-B14F-4D97-AF65-F5344CB8AC3E}">
        <p14:creationId xmlns:p14="http://schemas.microsoft.com/office/powerpoint/2010/main" val="280621705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Click the hyperlinked SCORE to </a:t>
            </a:r>
            <a:r>
              <a:rPr lang="en-US" dirty="0" err="1">
                <a:cs typeface="Arial" panose="020B0604020202020204" pitchFamily="34" charset="0"/>
              </a:rPr>
              <a:t>strat</a:t>
            </a:r>
            <a:r>
              <a:rPr lang="en-US" dirty="0">
                <a:cs typeface="Arial" panose="020B0604020202020204" pitchFamily="34" charset="0"/>
              </a:rPr>
              <a:t> scoring</a:t>
            </a:r>
          </a:p>
        </p:txBody>
      </p:sp>
      <p:sp>
        <p:nvSpPr>
          <p:cNvPr id="4" name="Slide Number Placeholder 3"/>
          <p:cNvSpPr>
            <a:spLocks noGrp="1"/>
          </p:cNvSpPr>
          <p:nvPr>
            <p:ph type="sldNum" sz="quarter" idx="5"/>
          </p:nvPr>
        </p:nvSpPr>
        <p:spPr/>
        <p:txBody>
          <a:bodyPr/>
          <a:lstStyle/>
          <a:p>
            <a:fld id="{1399807D-D128-4837-BF84-5EA633F317AE}" type="slidenum">
              <a:rPr lang="en-US" smtClean="0"/>
              <a:pPr/>
              <a:t>210</a:t>
            </a:fld>
            <a:endParaRPr lang="en-US"/>
          </a:p>
        </p:txBody>
      </p:sp>
    </p:spTree>
    <p:extLst>
      <p:ext uri="{BB962C8B-B14F-4D97-AF65-F5344CB8AC3E}">
        <p14:creationId xmlns:p14="http://schemas.microsoft.com/office/powerpoint/2010/main" val="32753224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Rubrics are available in the THSS</a:t>
            </a:r>
          </a:p>
        </p:txBody>
      </p:sp>
      <p:sp>
        <p:nvSpPr>
          <p:cNvPr id="4" name="Slide Number Placeholder 3"/>
          <p:cNvSpPr>
            <a:spLocks noGrp="1"/>
          </p:cNvSpPr>
          <p:nvPr>
            <p:ph type="sldNum" sz="quarter" idx="5"/>
          </p:nvPr>
        </p:nvSpPr>
        <p:spPr/>
        <p:txBody>
          <a:bodyPr/>
          <a:lstStyle/>
          <a:p>
            <a:fld id="{1399807D-D128-4837-BF84-5EA633F317AE}" type="slidenum">
              <a:rPr lang="en-US" smtClean="0"/>
              <a:pPr/>
              <a:t>211</a:t>
            </a:fld>
            <a:endParaRPr lang="en-US"/>
          </a:p>
        </p:txBody>
      </p:sp>
    </p:spTree>
    <p:extLst>
      <p:ext uri="{BB962C8B-B14F-4D97-AF65-F5344CB8AC3E}">
        <p14:creationId xmlns:p14="http://schemas.microsoft.com/office/powerpoint/2010/main" val="269527175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After the item has been scored, click the checkbox and then SUBMIT the score.</a:t>
            </a:r>
            <a:endParaRPr lang="en-US" dirty="0"/>
          </a:p>
        </p:txBody>
      </p:sp>
      <p:sp>
        <p:nvSpPr>
          <p:cNvPr id="4" name="Slide Number Placeholder 3"/>
          <p:cNvSpPr>
            <a:spLocks noGrp="1"/>
          </p:cNvSpPr>
          <p:nvPr>
            <p:ph type="sldNum" sz="quarter" idx="5"/>
          </p:nvPr>
        </p:nvSpPr>
        <p:spPr/>
        <p:txBody>
          <a:bodyPr/>
          <a:lstStyle/>
          <a:p>
            <a:fld id="{1399807D-D128-4837-BF84-5EA633F317AE}" type="slidenum">
              <a:rPr lang="en-US" smtClean="0"/>
              <a:pPr/>
              <a:t>212</a:t>
            </a:fld>
            <a:endParaRPr lang="en-US"/>
          </a:p>
        </p:txBody>
      </p:sp>
    </p:spTree>
    <p:extLst>
      <p:ext uri="{BB962C8B-B14F-4D97-AF65-F5344CB8AC3E}">
        <p14:creationId xmlns:p14="http://schemas.microsoft.com/office/powerpoint/2010/main" val="73533118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213</a:t>
            </a:fld>
            <a:endParaRPr lang="en-US"/>
          </a:p>
        </p:txBody>
      </p:sp>
    </p:spTree>
    <p:extLst>
      <p:ext uri="{BB962C8B-B14F-4D97-AF65-F5344CB8AC3E}">
        <p14:creationId xmlns:p14="http://schemas.microsoft.com/office/powerpoint/2010/main" val="239933414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We will now review some of the test administration details as they pertain specifically to the Alternate ELPAC. </a:t>
            </a:r>
            <a:endParaRPr lang="en-US" dirty="0"/>
          </a:p>
          <a:p>
            <a:pPr marL="171450" indent="-171450">
              <a:buFont typeface="Arial"/>
              <a:buChar char="•"/>
            </a:pPr>
            <a:r>
              <a:rPr lang="en-US" dirty="0">
                <a:cs typeface="Arial" panose="020B0604020202020204" pitchFamily="34" charset="0"/>
              </a:rPr>
              <a:t>Note that due to some of the unique qualities of the students who qualify to take this assessment, it is very important that the selection of Test Examiners are trained LAUSD employees who are most familiar with the student and know their primary communication modes. </a:t>
            </a:r>
          </a:p>
          <a:p>
            <a:pPr marL="171450" indent="-171450">
              <a:buFont typeface="Arial"/>
              <a:buChar char="•"/>
            </a:pPr>
            <a:r>
              <a:rPr lang="en-US" dirty="0">
                <a:cs typeface="Arial" panose="020B0604020202020204" pitchFamily="34" charset="0"/>
              </a:rPr>
              <a:t>There are places within the test that allow for individualization, the interaction with the computer. </a:t>
            </a:r>
          </a:p>
        </p:txBody>
      </p:sp>
      <p:sp>
        <p:nvSpPr>
          <p:cNvPr id="4" name="Slide Number Placeholder 3"/>
          <p:cNvSpPr>
            <a:spLocks noGrp="1"/>
          </p:cNvSpPr>
          <p:nvPr>
            <p:ph type="sldNum" sz="quarter" idx="5"/>
          </p:nvPr>
        </p:nvSpPr>
        <p:spPr/>
        <p:txBody>
          <a:bodyPr/>
          <a:lstStyle/>
          <a:p>
            <a:fld id="{1399807D-D128-4837-BF84-5EA633F317AE}" type="slidenum">
              <a:rPr lang="en-US" smtClean="0"/>
              <a:pPr/>
              <a:t>215</a:t>
            </a:fld>
            <a:endParaRPr lang="en-US"/>
          </a:p>
        </p:txBody>
      </p:sp>
    </p:spTree>
    <p:extLst>
      <p:ext uri="{BB962C8B-B14F-4D97-AF65-F5344CB8AC3E}">
        <p14:creationId xmlns:p14="http://schemas.microsoft.com/office/powerpoint/2010/main" val="205839159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Please review the estimated testing times</a:t>
            </a:r>
          </a:p>
          <a:p>
            <a:pPr marL="171450" indent="-171450">
              <a:buFont typeface="Arial"/>
              <a:buChar char="•"/>
            </a:pPr>
            <a:r>
              <a:rPr lang="en-US" dirty="0">
                <a:cs typeface="Arial" panose="020B0604020202020204" pitchFamily="34" charset="0"/>
              </a:rPr>
              <a:t>Actual testing times may be longer or shorter</a:t>
            </a:r>
          </a:p>
        </p:txBody>
      </p:sp>
      <p:sp>
        <p:nvSpPr>
          <p:cNvPr id="4" name="Slide Number Placeholder 3"/>
          <p:cNvSpPr>
            <a:spLocks noGrp="1"/>
          </p:cNvSpPr>
          <p:nvPr>
            <p:ph type="sldNum" sz="quarter" idx="5"/>
          </p:nvPr>
        </p:nvSpPr>
        <p:spPr/>
        <p:txBody>
          <a:bodyPr/>
          <a:lstStyle/>
          <a:p>
            <a:fld id="{1399807D-D128-4837-BF84-5EA633F317AE}" type="slidenum">
              <a:rPr lang="en-US" smtClean="0"/>
              <a:pPr/>
              <a:t>216</a:t>
            </a:fld>
            <a:endParaRPr lang="en-US"/>
          </a:p>
        </p:txBody>
      </p:sp>
    </p:spTree>
    <p:extLst>
      <p:ext uri="{BB962C8B-B14F-4D97-AF65-F5344CB8AC3E}">
        <p14:creationId xmlns:p14="http://schemas.microsoft.com/office/powerpoint/2010/main" val="261087107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The PFA must be reviewed prior to administering the test</a:t>
            </a:r>
          </a:p>
          <a:p>
            <a:pPr marL="171450" indent="-171450">
              <a:buFont typeface="Arial"/>
              <a:buChar char="•"/>
            </a:pPr>
            <a:r>
              <a:rPr lang="en-US" dirty="0">
                <a:cs typeface="Arial" panose="020B0604020202020204" pitchFamily="34" charset="0"/>
              </a:rPr>
              <a:t>It contains information to help TEs prepare</a:t>
            </a:r>
          </a:p>
          <a:p>
            <a:endParaRPr lang="en-US" b="1"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1399807D-D128-4837-BF84-5EA633F317AE}" type="slidenum">
              <a:rPr lang="en-US" smtClean="0"/>
              <a:pPr/>
              <a:t>217</a:t>
            </a:fld>
            <a:endParaRPr lang="en-US"/>
          </a:p>
        </p:txBody>
      </p:sp>
    </p:spTree>
    <p:extLst>
      <p:ext uri="{BB962C8B-B14F-4D97-AF65-F5344CB8AC3E}">
        <p14:creationId xmlns:p14="http://schemas.microsoft.com/office/powerpoint/2010/main" val="1130165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State has randomly selected a subset of schools to participate in the Rotating Score Validation Process, known as RSVP. These schools will submit Initial K-2 Writing Answer Books to the Testing Center during the November collection for students tested from August 15- October 31. </a:t>
            </a:r>
          </a:p>
          <a:p>
            <a:endParaRPr lang="en-US" dirty="0">
              <a:cs typeface="Arial" panose="020B0604020202020204" pitchFamily="34" charset="0"/>
            </a:endParaRPr>
          </a:p>
          <a:p>
            <a:r>
              <a:rPr lang="en-US" dirty="0">
                <a:cs typeface="Arial" panose="020B0604020202020204" pitchFamily="34" charset="0"/>
              </a:rPr>
              <a:t>Click the link to check if you are a RSVP School.</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21</a:t>
            </a:fld>
            <a:endParaRPr lang="en-US"/>
          </a:p>
        </p:txBody>
      </p:sp>
    </p:spTree>
    <p:extLst>
      <p:ext uri="{BB962C8B-B14F-4D97-AF65-F5344CB8AC3E}">
        <p14:creationId xmlns:p14="http://schemas.microsoft.com/office/powerpoint/2010/main" val="134361038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a:p>
            <a:pPr marL="171450" indent="-171450">
              <a:buFont typeface="Arial"/>
              <a:buChar char="•"/>
            </a:pPr>
            <a:r>
              <a:rPr lang="en-US" dirty="0">
                <a:cs typeface="Arial" panose="020B0604020202020204" pitchFamily="34" charset="0"/>
              </a:rPr>
              <a:t>DFAs are secure materials</a:t>
            </a:r>
          </a:p>
          <a:p>
            <a:pPr marL="171450" indent="-171450">
              <a:buFont typeface="Arial"/>
              <a:buChar char="•"/>
            </a:pPr>
            <a:r>
              <a:rPr lang="en-US" dirty="0">
                <a:cs typeface="Arial" panose="020B0604020202020204" pitchFamily="34" charset="0"/>
              </a:rPr>
              <a:t>Printed copies must be checked out/in with the coordinator each day of testing</a:t>
            </a:r>
          </a:p>
        </p:txBody>
      </p:sp>
      <p:sp>
        <p:nvSpPr>
          <p:cNvPr id="4" name="Slide Number Placeholder 3"/>
          <p:cNvSpPr>
            <a:spLocks noGrp="1"/>
          </p:cNvSpPr>
          <p:nvPr>
            <p:ph type="sldNum" sz="quarter" idx="10"/>
          </p:nvPr>
        </p:nvSpPr>
        <p:spPr/>
        <p:txBody>
          <a:bodyPr/>
          <a:lstStyle/>
          <a:p>
            <a:fld id="{1399807D-D128-4837-BF84-5EA633F317AE}" type="slidenum">
              <a:rPr lang="en-US" smtClean="0"/>
              <a:pPr/>
              <a:t>218</a:t>
            </a:fld>
            <a:endParaRPr lang="en-US"/>
          </a:p>
        </p:txBody>
      </p:sp>
    </p:spTree>
    <p:extLst>
      <p:ext uri="{BB962C8B-B14F-4D97-AF65-F5344CB8AC3E}">
        <p14:creationId xmlns:p14="http://schemas.microsoft.com/office/powerpoint/2010/main" val="312427964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Some students may require test questions to be individualized</a:t>
            </a:r>
          </a:p>
          <a:p>
            <a:pPr marL="171450" indent="-171450">
              <a:buFont typeface="Arial"/>
              <a:buChar char="•"/>
            </a:pPr>
            <a:r>
              <a:rPr lang="en-US" dirty="0">
                <a:cs typeface="Arial" panose="020B0604020202020204" pitchFamily="34" charset="0"/>
              </a:rPr>
              <a:t>TEs may use Initial ELPAC picture cards or objects stated in the DFA</a:t>
            </a:r>
          </a:p>
          <a:p>
            <a:pPr marL="171450" indent="-171450">
              <a:buFont typeface="Arial"/>
              <a:buChar char="•"/>
            </a:pPr>
            <a:r>
              <a:rPr lang="en-US" dirty="0">
                <a:cs typeface="Arial" panose="020B0604020202020204" pitchFamily="34" charset="0"/>
              </a:rPr>
              <a:t>Picture cards are considered secure materials</a:t>
            </a:r>
          </a:p>
        </p:txBody>
      </p:sp>
      <p:sp>
        <p:nvSpPr>
          <p:cNvPr id="4" name="Slide Number Placeholder 3"/>
          <p:cNvSpPr>
            <a:spLocks noGrp="1"/>
          </p:cNvSpPr>
          <p:nvPr>
            <p:ph type="sldNum" sz="quarter" idx="5"/>
          </p:nvPr>
        </p:nvSpPr>
        <p:spPr/>
        <p:txBody>
          <a:bodyPr/>
          <a:lstStyle/>
          <a:p>
            <a:fld id="{1399807D-D128-4837-BF84-5EA633F317AE}" type="slidenum">
              <a:rPr lang="en-US" smtClean="0"/>
              <a:pPr/>
              <a:t>219</a:t>
            </a:fld>
            <a:endParaRPr lang="en-US"/>
          </a:p>
        </p:txBody>
      </p:sp>
    </p:spTree>
    <p:extLst>
      <p:ext uri="{BB962C8B-B14F-4D97-AF65-F5344CB8AC3E}">
        <p14:creationId xmlns:p14="http://schemas.microsoft.com/office/powerpoint/2010/main" val="52849652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t>There is a Stopping Policy for the Alternate ELPAC. </a:t>
            </a:r>
          </a:p>
          <a:p>
            <a:pPr marL="285750" indent="-285750">
              <a:buFont typeface="Arial"/>
              <a:buChar char="•"/>
            </a:pPr>
            <a:r>
              <a:rPr lang="en-US" dirty="0"/>
              <a:t>As educators, the overarching goal is that we allow students to demonstrate their English proficiency, however, TEs should note that stopping is perfectly acceptable but should be the last resort. </a:t>
            </a:r>
            <a:endParaRPr lang="en-US" dirty="0">
              <a:ea typeface="Calibri"/>
              <a:cs typeface="Arial" panose="020B0604020202020204" pitchFamily="34" charset="0"/>
            </a:endParaRPr>
          </a:p>
          <a:p>
            <a:pPr marL="285750" indent="-285750">
              <a:buFont typeface="Arial"/>
              <a:buChar char="•"/>
            </a:pP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1399807D-D128-4837-BF84-5EA633F317AE}" type="slidenum">
              <a:rPr lang="en-US" smtClean="0"/>
              <a:pPr/>
              <a:t>221</a:t>
            </a:fld>
            <a:endParaRPr lang="en-US"/>
          </a:p>
        </p:txBody>
      </p:sp>
    </p:spTree>
    <p:extLst>
      <p:ext uri="{BB962C8B-B14F-4D97-AF65-F5344CB8AC3E}">
        <p14:creationId xmlns:p14="http://schemas.microsoft.com/office/powerpoint/2010/main" val="120688244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Call STB for support</a:t>
            </a:r>
          </a:p>
        </p:txBody>
      </p:sp>
      <p:sp>
        <p:nvSpPr>
          <p:cNvPr id="4" name="Slide Number Placeholder 3"/>
          <p:cNvSpPr>
            <a:spLocks noGrp="1"/>
          </p:cNvSpPr>
          <p:nvPr>
            <p:ph type="sldNum" sz="quarter" idx="5"/>
          </p:nvPr>
        </p:nvSpPr>
        <p:spPr/>
        <p:txBody>
          <a:bodyPr/>
          <a:lstStyle/>
          <a:p>
            <a:fld id="{1399807D-D128-4837-BF84-5EA633F317AE}" type="slidenum">
              <a:rPr lang="en-US" smtClean="0"/>
              <a:pPr/>
              <a:t>224</a:t>
            </a:fld>
            <a:endParaRPr lang="en-US"/>
          </a:p>
        </p:txBody>
      </p:sp>
    </p:spTree>
    <p:extLst>
      <p:ext uri="{BB962C8B-B14F-4D97-AF65-F5344CB8AC3E}">
        <p14:creationId xmlns:p14="http://schemas.microsoft.com/office/powerpoint/2010/main" val="180943344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Call STB for support</a:t>
            </a:r>
          </a:p>
        </p:txBody>
      </p:sp>
      <p:sp>
        <p:nvSpPr>
          <p:cNvPr id="4" name="Slide Number Placeholder 3"/>
          <p:cNvSpPr>
            <a:spLocks noGrp="1"/>
          </p:cNvSpPr>
          <p:nvPr>
            <p:ph type="sldNum" sz="quarter" idx="5"/>
          </p:nvPr>
        </p:nvSpPr>
        <p:spPr/>
        <p:txBody>
          <a:bodyPr/>
          <a:lstStyle/>
          <a:p>
            <a:fld id="{1399807D-D128-4837-BF84-5EA633F317AE}" type="slidenum">
              <a:rPr lang="en-US" smtClean="0"/>
              <a:pPr/>
              <a:t>225</a:t>
            </a:fld>
            <a:endParaRPr lang="en-US"/>
          </a:p>
        </p:txBody>
      </p:sp>
    </p:spTree>
    <p:extLst>
      <p:ext uri="{BB962C8B-B14F-4D97-AF65-F5344CB8AC3E}">
        <p14:creationId xmlns:p14="http://schemas.microsoft.com/office/powerpoint/2010/main" val="223664707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All testing incidents must be reported in STAIRS</a:t>
            </a:r>
          </a:p>
          <a:p>
            <a:pPr marL="285750" indent="-285750">
              <a:buFont typeface="Arial"/>
              <a:buChar char="•"/>
            </a:pPr>
            <a:r>
              <a:rPr lang="en-US" dirty="0">
                <a:ea typeface="Calibri"/>
                <a:cs typeface="Arial" panose="020B0604020202020204" pitchFamily="34" charset="0"/>
              </a:rPr>
              <a:t>Any security breach must be reported in STAIRS and to STB directly</a:t>
            </a:r>
          </a:p>
        </p:txBody>
      </p:sp>
      <p:sp>
        <p:nvSpPr>
          <p:cNvPr id="4" name="Slide Number Placeholder 3"/>
          <p:cNvSpPr>
            <a:spLocks noGrp="1"/>
          </p:cNvSpPr>
          <p:nvPr>
            <p:ph type="sldNum" sz="quarter" idx="5"/>
          </p:nvPr>
        </p:nvSpPr>
        <p:spPr/>
        <p:txBody>
          <a:bodyPr/>
          <a:lstStyle/>
          <a:p>
            <a:fld id="{1399807D-D128-4837-BF84-5EA633F317AE}" type="slidenum">
              <a:rPr lang="en-US" smtClean="0"/>
              <a:pPr/>
              <a:t>226</a:t>
            </a:fld>
            <a:endParaRPr lang="en-US"/>
          </a:p>
        </p:txBody>
      </p:sp>
    </p:spTree>
    <p:extLst>
      <p:ext uri="{BB962C8B-B14F-4D97-AF65-F5344CB8AC3E}">
        <p14:creationId xmlns:p14="http://schemas.microsoft.com/office/powerpoint/2010/main" val="124778901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Call STB for support</a:t>
            </a:r>
          </a:p>
        </p:txBody>
      </p:sp>
      <p:sp>
        <p:nvSpPr>
          <p:cNvPr id="4" name="Slide Number Placeholder 3"/>
          <p:cNvSpPr>
            <a:spLocks noGrp="1"/>
          </p:cNvSpPr>
          <p:nvPr>
            <p:ph type="sldNum" sz="quarter" idx="5"/>
          </p:nvPr>
        </p:nvSpPr>
        <p:spPr/>
        <p:txBody>
          <a:bodyPr/>
          <a:lstStyle/>
          <a:p>
            <a:fld id="{1399807D-D128-4837-BF84-5EA633F317AE}" type="slidenum">
              <a:rPr lang="en-US" smtClean="0"/>
              <a:pPr/>
              <a:t>227</a:t>
            </a:fld>
            <a:endParaRPr lang="en-US"/>
          </a:p>
        </p:txBody>
      </p:sp>
    </p:spTree>
    <p:extLst>
      <p:ext uri="{BB962C8B-B14F-4D97-AF65-F5344CB8AC3E}">
        <p14:creationId xmlns:p14="http://schemas.microsoft.com/office/powerpoint/2010/main" val="129791738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Review the comments from the person who processed your STAIRS</a:t>
            </a:r>
          </a:p>
          <a:p>
            <a:pPr marL="285750" indent="-285750">
              <a:buFont typeface="Arial"/>
              <a:buChar char="•"/>
            </a:pPr>
            <a:r>
              <a:rPr lang="en-US" dirty="0">
                <a:cs typeface="Arial" panose="020B0604020202020204" pitchFamily="34" charset="0"/>
              </a:rPr>
              <a:t>Resubmit the STAIRS following the guidance in the Notes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228</a:t>
            </a:fld>
            <a:endParaRPr lang="en-US"/>
          </a:p>
        </p:txBody>
      </p:sp>
    </p:spTree>
    <p:extLst>
      <p:ext uri="{BB962C8B-B14F-4D97-AF65-F5344CB8AC3E}">
        <p14:creationId xmlns:p14="http://schemas.microsoft.com/office/powerpoint/2010/main" val="14771175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229</a:t>
            </a:fld>
            <a:endParaRPr lang="en-US"/>
          </a:p>
        </p:txBody>
      </p:sp>
    </p:spTree>
    <p:extLst>
      <p:ext uri="{BB962C8B-B14F-4D97-AF65-F5344CB8AC3E}">
        <p14:creationId xmlns:p14="http://schemas.microsoft.com/office/powerpoint/2010/main" val="336788310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Verify if your school has been selected as an RSVP school.</a:t>
            </a:r>
          </a:p>
          <a:p>
            <a:pPr marL="285750" indent="-285750">
              <a:buFont typeface="Arial"/>
              <a:buChar char="•"/>
            </a:pPr>
            <a:r>
              <a:rPr lang="en-US" dirty="0">
                <a:ea typeface="Calibri"/>
                <a:cs typeface="Arial" panose="020B0604020202020204" pitchFamily="34" charset="0"/>
              </a:rPr>
              <a:t>Coordinators must ensure that students have completed all domains and that scores have been entered in the DEI by October 31 or labels won't be generated.</a:t>
            </a:r>
          </a:p>
          <a:p>
            <a:pPr marL="285750" indent="-285750">
              <a:buFont typeface="Arial"/>
              <a:buChar char="•"/>
            </a:pPr>
            <a:r>
              <a:rPr lang="en-US" dirty="0">
                <a:ea typeface="Calibri"/>
                <a:cs typeface="Arial" panose="020B0604020202020204" pitchFamily="34" charset="0"/>
              </a:rPr>
              <a:t>RSVP schools will receive correspondence directly from STB</a:t>
            </a:r>
          </a:p>
        </p:txBody>
      </p:sp>
      <p:sp>
        <p:nvSpPr>
          <p:cNvPr id="4" name="Slide Number Placeholder 3"/>
          <p:cNvSpPr>
            <a:spLocks noGrp="1"/>
          </p:cNvSpPr>
          <p:nvPr>
            <p:ph type="sldNum" sz="quarter" idx="5"/>
          </p:nvPr>
        </p:nvSpPr>
        <p:spPr/>
        <p:txBody>
          <a:bodyPr/>
          <a:lstStyle/>
          <a:p>
            <a:fld id="{1399807D-D128-4837-BF84-5EA633F317AE}" type="slidenum">
              <a:rPr lang="en-US" smtClean="0"/>
              <a:pPr/>
              <a:t>231</a:t>
            </a:fld>
            <a:endParaRPr lang="en-US"/>
          </a:p>
        </p:txBody>
      </p:sp>
    </p:spTree>
    <p:extLst>
      <p:ext uri="{BB962C8B-B14F-4D97-AF65-F5344CB8AC3E}">
        <p14:creationId xmlns:p14="http://schemas.microsoft.com/office/powerpoint/2010/main" val="2751242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Eligible students must be tested </a:t>
            </a:r>
            <a:r>
              <a:rPr lang="en-US" dirty="0"/>
              <a:t>within 30 calendar days of their first day of enrollment.</a:t>
            </a:r>
            <a:endParaRPr lang="en-US" dirty="0">
              <a:cs typeface="Arial" panose="020B0604020202020204" pitchFamily="34" charset="0"/>
            </a:endParaRPr>
          </a:p>
          <a:p>
            <a:pPr marL="171450" indent="-171450">
              <a:buFont typeface="Arial"/>
              <a:buChar char="•"/>
            </a:pPr>
            <a:r>
              <a:rPr lang="en-US" dirty="0">
                <a:cs typeface="Arial" panose="020B0604020202020204" pitchFamily="34" charset="0"/>
              </a:rPr>
              <a:t>Delivery of K-2 Writing Answer Books begins August 14. Additional orders can be made by ELPAC Coordinators via STB Portal</a:t>
            </a:r>
            <a:endParaRPr lang="en-US" dirty="0"/>
          </a:p>
          <a:p>
            <a:pPr marL="171450" indent="-171450">
              <a:buFont typeface="Arial"/>
              <a:buChar char="•"/>
            </a:pPr>
            <a:r>
              <a:rPr lang="en-US" dirty="0">
                <a:cs typeface="Arial" panose="020B0604020202020204" pitchFamily="34" charset="0"/>
              </a:rPr>
              <a:t>Delivery of 3-12 earbuds begins August 8</a:t>
            </a:r>
            <a:endParaRPr lang="en-US" dirty="0">
              <a:ea typeface="Calibri"/>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22</a:t>
            </a:fld>
            <a:endParaRPr lang="en-US"/>
          </a:p>
        </p:txBody>
      </p:sp>
    </p:spTree>
    <p:extLst>
      <p:ext uri="{BB962C8B-B14F-4D97-AF65-F5344CB8AC3E}">
        <p14:creationId xmlns:p14="http://schemas.microsoft.com/office/powerpoint/2010/main" val="346054082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Do not drop off materials to anyone other than STB personnel</a:t>
            </a:r>
          </a:p>
        </p:txBody>
      </p:sp>
      <p:sp>
        <p:nvSpPr>
          <p:cNvPr id="4" name="Slide Number Placeholder 3"/>
          <p:cNvSpPr>
            <a:spLocks noGrp="1"/>
          </p:cNvSpPr>
          <p:nvPr>
            <p:ph type="sldNum" sz="quarter" idx="5"/>
          </p:nvPr>
        </p:nvSpPr>
        <p:spPr/>
        <p:txBody>
          <a:bodyPr/>
          <a:lstStyle/>
          <a:p>
            <a:fld id="{1399807D-D128-4837-BF84-5EA633F317AE}" type="slidenum">
              <a:rPr lang="en-US" smtClean="0"/>
              <a:pPr/>
              <a:t>232</a:t>
            </a:fld>
            <a:endParaRPr lang="en-US"/>
          </a:p>
        </p:txBody>
      </p:sp>
    </p:spTree>
    <p:extLst>
      <p:ext uri="{BB962C8B-B14F-4D97-AF65-F5344CB8AC3E}">
        <p14:creationId xmlns:p14="http://schemas.microsoft.com/office/powerpoint/2010/main" val="84838183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234</a:t>
            </a:fld>
            <a:endParaRPr lang="en-US"/>
          </a:p>
        </p:txBody>
      </p:sp>
    </p:spTree>
    <p:extLst>
      <p:ext uri="{BB962C8B-B14F-4D97-AF65-F5344CB8AC3E}">
        <p14:creationId xmlns:p14="http://schemas.microsoft.com/office/powerpoint/2010/main" val="368049693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dirty="0">
                <a:cs typeface="Arial" panose="020B0604020202020204" pitchFamily="34" charset="0"/>
              </a:rPr>
              <a:t>Scan all documents as a single file</a:t>
            </a:r>
          </a:p>
          <a:p>
            <a:pPr marL="285750" indent="-285750">
              <a:buFont typeface="Arial"/>
              <a:buChar char="•"/>
            </a:pPr>
            <a:r>
              <a:rPr lang="en-US" dirty="0">
                <a:cs typeface="Arial" panose="020B0604020202020204" pitchFamily="34" charset="0"/>
              </a:rPr>
              <a:t>Upload one file to the STB Portal</a:t>
            </a:r>
          </a:p>
        </p:txBody>
      </p:sp>
      <p:sp>
        <p:nvSpPr>
          <p:cNvPr id="4" name="Slide Number Placeholder 3"/>
          <p:cNvSpPr>
            <a:spLocks noGrp="1"/>
          </p:cNvSpPr>
          <p:nvPr>
            <p:ph type="sldNum" sz="quarter" idx="5"/>
          </p:nvPr>
        </p:nvSpPr>
        <p:spPr/>
        <p:txBody>
          <a:bodyPr/>
          <a:lstStyle/>
          <a:p>
            <a:fld id="{1399807D-D128-4837-BF84-5EA633F317AE}" type="slidenum">
              <a:rPr lang="en-US" smtClean="0"/>
              <a:pPr/>
              <a:t>236</a:t>
            </a:fld>
            <a:endParaRPr lang="en-US"/>
          </a:p>
        </p:txBody>
      </p:sp>
    </p:spTree>
    <p:extLst>
      <p:ext uri="{BB962C8B-B14F-4D97-AF65-F5344CB8AC3E}">
        <p14:creationId xmlns:p14="http://schemas.microsoft.com/office/powerpoint/2010/main" val="372708293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Principals are informed by STB via email</a:t>
            </a:r>
          </a:p>
          <a:p>
            <a:pPr marL="171450" indent="-171450">
              <a:buFont typeface="Arial" panose="020B0604020202020204" pitchFamily="34" charset="0"/>
              <a:buChar char="•"/>
            </a:pPr>
            <a:r>
              <a:rPr lang="en-US" dirty="0"/>
              <a:t>Principals must ensure that the student is spoken to regarding the content</a:t>
            </a:r>
            <a:endParaRPr lang="en-US" dirty="0">
              <a:cs typeface="Arial" panose="020B0604020202020204" pitchFamily="34" charset="0"/>
            </a:endParaRPr>
          </a:p>
          <a:p>
            <a:pPr marL="171450" indent="-171450">
              <a:buFont typeface="Arial" panose="020B0604020202020204" pitchFamily="34" charset="0"/>
              <a:buChar char="•"/>
            </a:pPr>
            <a:r>
              <a:rPr lang="en-US" dirty="0"/>
              <a:t>School will follow-up with necessary protocols</a:t>
            </a:r>
            <a:endParaRPr lang="en-US" dirty="0">
              <a:cs typeface="Arial" panose="020B0604020202020204" pitchFamily="34" charset="0"/>
            </a:endParaRPr>
          </a:p>
          <a:p>
            <a:pPr marL="171450" indent="-171450">
              <a:buFont typeface="Arial" panose="020B0604020202020204" pitchFamily="34" charset="0"/>
              <a:buChar char="•"/>
            </a:pPr>
            <a:r>
              <a:rPr lang="en-US" dirty="0"/>
              <a:t>Principal will inform STB that the situation was addressed</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238</a:t>
            </a:fld>
            <a:endParaRPr lang="en-US"/>
          </a:p>
        </p:txBody>
      </p:sp>
    </p:spTree>
    <p:extLst>
      <p:ext uri="{BB962C8B-B14F-4D97-AF65-F5344CB8AC3E}">
        <p14:creationId xmlns:p14="http://schemas.microsoft.com/office/powerpoint/2010/main" val="7648230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lIns="91435" tIns="45717" rIns="91435" bIns="45717"/>
          <a:lstStyle/>
          <a:p>
            <a:fld id="{EB04DCCB-0C2F-42E2-9F79-067F87204EB2}" type="slidenum">
              <a:rPr lang="en-US" smtClean="0"/>
              <a:pPr/>
              <a:t>239</a:t>
            </a:fld>
            <a:endParaRPr lang="en-US"/>
          </a:p>
        </p:txBody>
      </p:sp>
      <p:sp>
        <p:nvSpPr>
          <p:cNvPr id="6" name="Notes Placeholder 5">
            <a:extLst>
              <a:ext uri="{FF2B5EF4-FFF2-40B4-BE49-F238E27FC236}">
                <a16:creationId xmlns:a16="http://schemas.microsoft.com/office/drawing/2014/main" id="{928E825B-3EBD-1A46-9472-CEB3082C90A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2063903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241</a:t>
            </a:fld>
            <a:endParaRPr lang="en-US"/>
          </a:p>
        </p:txBody>
      </p:sp>
    </p:spTree>
    <p:extLst>
      <p:ext uri="{BB962C8B-B14F-4D97-AF65-F5344CB8AC3E}">
        <p14:creationId xmlns:p14="http://schemas.microsoft.com/office/powerpoint/2010/main" val="405260798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242</a:t>
            </a:fld>
            <a:endParaRPr lang="en-US"/>
          </a:p>
        </p:txBody>
      </p:sp>
    </p:spTree>
    <p:extLst>
      <p:ext uri="{BB962C8B-B14F-4D97-AF65-F5344CB8AC3E}">
        <p14:creationId xmlns:p14="http://schemas.microsoft.com/office/powerpoint/2010/main" val="13217614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243</a:t>
            </a:fld>
            <a:endParaRPr lang="en-US"/>
          </a:p>
        </p:txBody>
      </p:sp>
    </p:spTree>
    <p:extLst>
      <p:ext uri="{BB962C8B-B14F-4D97-AF65-F5344CB8AC3E}">
        <p14:creationId xmlns:p14="http://schemas.microsoft.com/office/powerpoint/2010/main" val="275913340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Arial" panose="020B0604020202020204" pitchFamily="34" charset="0"/>
              </a:rPr>
              <a:t>All teachers who will have access to Interim Assessments must sign the Acknowledgement Form</a:t>
            </a:r>
          </a:p>
        </p:txBody>
      </p:sp>
      <p:sp>
        <p:nvSpPr>
          <p:cNvPr id="4" name="Slide Number Placeholder 3"/>
          <p:cNvSpPr>
            <a:spLocks noGrp="1"/>
          </p:cNvSpPr>
          <p:nvPr>
            <p:ph type="sldNum" sz="quarter" idx="5"/>
          </p:nvPr>
        </p:nvSpPr>
        <p:spPr/>
        <p:txBody>
          <a:bodyPr/>
          <a:lstStyle/>
          <a:p>
            <a:fld id="{1399807D-D128-4837-BF84-5EA633F317AE}" type="slidenum">
              <a:rPr lang="en-US" smtClean="0"/>
              <a:pPr/>
              <a:t>244</a:t>
            </a:fld>
            <a:endParaRPr lang="en-US"/>
          </a:p>
        </p:txBody>
      </p:sp>
    </p:spTree>
    <p:extLst>
      <p:ext uri="{BB962C8B-B14F-4D97-AF65-F5344CB8AC3E}">
        <p14:creationId xmlns:p14="http://schemas.microsoft.com/office/powerpoint/2010/main" val="26032347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lIns="91435" tIns="45717" rIns="91435" bIns="45717"/>
          <a:lstStyle/>
          <a:p>
            <a:fld id="{EB04DCCB-0C2F-42E2-9F79-067F87204EB2}" type="slidenum">
              <a:rPr lang="en-US" smtClean="0"/>
              <a:pPr/>
              <a:t>245</a:t>
            </a:fld>
            <a:endParaRPr lang="en-US"/>
          </a:p>
        </p:txBody>
      </p:sp>
      <p:sp>
        <p:nvSpPr>
          <p:cNvPr id="6" name="Notes Placeholder 5">
            <a:extLst>
              <a:ext uri="{FF2B5EF4-FFF2-40B4-BE49-F238E27FC236}">
                <a16:creationId xmlns:a16="http://schemas.microsoft.com/office/drawing/2014/main" id="{928E825B-3EBD-1A46-9472-CEB3082C90A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123267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3e73e97a5f_3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3e73e97a5f_3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400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RSVP schools will </a:t>
            </a:r>
            <a:r>
              <a:rPr lang="en-US" dirty="0"/>
              <a:t>submit their</a:t>
            </a:r>
            <a:r>
              <a:rPr lang="en-US" dirty="0">
                <a:cs typeface="Arial" panose="020B0604020202020204" pitchFamily="34" charset="0"/>
              </a:rPr>
              <a:t> K-2 Writing Answer Books to STB in November</a:t>
            </a:r>
          </a:p>
          <a:p>
            <a:pPr marL="171450" indent="-171450">
              <a:buFont typeface="Arial"/>
              <a:buChar char="•"/>
            </a:pPr>
            <a:r>
              <a:rPr lang="en-US" dirty="0">
                <a:cs typeface="Arial" panose="020B0604020202020204" pitchFamily="34" charset="0"/>
              </a:rPr>
              <a:t>At the end of the school year, RSVP Schools and Non-RSVP Schools will submit all ELPAC test materials during the June 3-4 collection. </a:t>
            </a:r>
          </a:p>
          <a:p>
            <a:pPr marL="171450" indent="-171450">
              <a:buFont typeface="Arial"/>
              <a:buChar char="•"/>
            </a:pPr>
            <a:r>
              <a:rPr lang="en-US" dirty="0">
                <a:cs typeface="Arial" panose="020B0604020202020204" pitchFamily="34" charset="0"/>
              </a:rPr>
              <a:t>All coordinators will securely store test materials when not in use.</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23</a:t>
            </a:fld>
            <a:endParaRPr lang="en-US"/>
          </a:p>
        </p:txBody>
      </p:sp>
    </p:spTree>
    <p:extLst>
      <p:ext uri="{BB962C8B-B14F-4D97-AF65-F5344CB8AC3E}">
        <p14:creationId xmlns:p14="http://schemas.microsoft.com/office/powerpoint/2010/main" val="47607808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Go back to </a:t>
            </a:r>
            <a:r>
              <a:rPr lang="en-US" dirty="0" err="1"/>
              <a:t>MyPLN</a:t>
            </a:r>
            <a:r>
              <a:rPr lang="en-US" dirty="0"/>
              <a:t> and mark Task 1 complete</a:t>
            </a:r>
            <a:endParaRPr lang="en-US" dirty="0">
              <a:ea typeface="Calibri"/>
              <a:cs typeface="Arial" panose="020B0604020202020204" pitchFamily="34" charset="0"/>
            </a:endParaRPr>
          </a:p>
          <a:p>
            <a:r>
              <a:rPr lang="en-US" dirty="0"/>
              <a:t>Activate and Launch Task 2 and complete the Google Form</a:t>
            </a:r>
            <a:endParaRPr lang="en-US" dirty="0">
              <a:cs typeface="Arial" panose="020B0604020202020204" pitchFamily="34" charset="0"/>
            </a:endParaRPr>
          </a:p>
          <a:p>
            <a:r>
              <a:rPr lang="en-US" dirty="0"/>
              <a:t>After we vet the attendance records...Zoom Webinar and </a:t>
            </a:r>
            <a:r>
              <a:rPr lang="en-US" dirty="0" err="1"/>
              <a:t>MyPLN</a:t>
            </a:r>
            <a:r>
              <a:rPr lang="en-US" dirty="0"/>
              <a:t> reports, OUR OFFICE will mark you complete and you will see the calendar icon for this session in your completed transcript. You may use the calendar icon record as official proof of completion.</a:t>
            </a: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246</a:t>
            </a:fld>
            <a:endParaRPr lang="en-US"/>
          </a:p>
        </p:txBody>
      </p:sp>
    </p:spTree>
    <p:extLst>
      <p:ext uri="{BB962C8B-B14F-4D97-AF65-F5344CB8AC3E}">
        <p14:creationId xmlns:p14="http://schemas.microsoft.com/office/powerpoint/2010/main" val="200326143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91121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1399807D-D128-4837-BF84-5EA633F317AE}" type="slidenum">
              <a:rPr lang="en-US" smtClean="0"/>
              <a:pPr/>
              <a:t>249</a:t>
            </a:fld>
            <a:endParaRPr lang="en-US"/>
          </a:p>
        </p:txBody>
      </p:sp>
    </p:spTree>
    <p:extLst>
      <p:ext uri="{BB962C8B-B14F-4D97-AF65-F5344CB8AC3E}">
        <p14:creationId xmlns:p14="http://schemas.microsoft.com/office/powerpoint/2010/main" val="154009363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Contact STB for supports if the student requires unlisted resources. These are nonembedded resources that may change the construct being measured. IEP Teams should make decisions based on the needs of students but note that unlisted resources that do change the construct of what is being tested causes the student to receive the lowest obtainable scale score (LOSS) for the affected domain.</a:t>
            </a:r>
          </a:p>
          <a:p>
            <a:pPr marL="171450" indent="-171450">
              <a:buFont typeface="Arial" panose="020B0604020202020204" pitchFamily="34" charset="0"/>
              <a:buChar char="•"/>
            </a:pPr>
            <a:r>
              <a:rPr lang="en-US" dirty="0">
                <a:cs typeface="Arial" panose="020B0604020202020204" pitchFamily="34" charset="0"/>
              </a:rPr>
              <a:t>This screen outlines the five steps involved in selecting the Initial ELPAC accessibility resources in TOMS and confirming the use of unlisted resources are used during the regular instructional setting.</a:t>
            </a:r>
          </a:p>
        </p:txBody>
      </p:sp>
      <p:sp>
        <p:nvSpPr>
          <p:cNvPr id="4" name="Slide Number Placeholder 3"/>
          <p:cNvSpPr>
            <a:spLocks noGrp="1"/>
          </p:cNvSpPr>
          <p:nvPr>
            <p:ph type="sldNum" sz="quarter" idx="5"/>
          </p:nvPr>
        </p:nvSpPr>
        <p:spPr/>
        <p:txBody>
          <a:bodyPr/>
          <a:lstStyle/>
          <a:p>
            <a:fld id="{CE9AE2DE-B0BF-A043-A27D-DBBB8CDAA36A}" type="slidenum">
              <a:rPr lang="en-US" smtClean="0"/>
              <a:t>250</a:t>
            </a:fld>
            <a:endParaRPr lang="en-US"/>
          </a:p>
        </p:txBody>
      </p:sp>
    </p:spTree>
    <p:extLst>
      <p:ext uri="{BB962C8B-B14F-4D97-AF65-F5344CB8AC3E}">
        <p14:creationId xmlns:p14="http://schemas.microsoft.com/office/powerpoint/2010/main" val="279970710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slide displays screenshots of the TOMS resources page where you will add the resource/s, select ELPAC and the specific domain for which the unlisted resource is applied and select the student need/s that justify the unlisted resource. </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251</a:t>
            </a:fld>
            <a:endParaRPr lang="en-US"/>
          </a:p>
        </p:txBody>
      </p:sp>
    </p:spTree>
    <p:extLst>
      <p:ext uri="{BB962C8B-B14F-4D97-AF65-F5344CB8AC3E}">
        <p14:creationId xmlns:p14="http://schemas.microsoft.com/office/powerpoint/2010/main" val="223793389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addition to selecting the student need/s that justify the use of the unlisted resources, the state requires you to input additional information to support the selecting the resources. Hence, why you should have consulted with the case carrying teacher or </a:t>
            </a:r>
            <a:r>
              <a:rPr lang="en-US" dirty="0" err="1"/>
              <a:t>SpEd</a:t>
            </a:r>
            <a:r>
              <a:rPr lang="en-US" dirty="0"/>
              <a:t> administrator prior to accessing the unlisted resources page.</a:t>
            </a:r>
          </a:p>
          <a:p>
            <a:pPr marL="171450" indent="-171450">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252</a:t>
            </a:fld>
            <a:endParaRPr lang="en-US"/>
          </a:p>
        </p:txBody>
      </p:sp>
    </p:spTree>
    <p:extLst>
      <p:ext uri="{BB962C8B-B14F-4D97-AF65-F5344CB8AC3E}">
        <p14:creationId xmlns:p14="http://schemas.microsoft.com/office/powerpoint/2010/main" val="2526117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According to State Regulations, parent exemptions do not apply for ELPAC. The State requires schools to notify parents before testing begins. </a:t>
            </a:r>
          </a:p>
          <a:p>
            <a:r>
              <a:rPr lang="en-US" dirty="0"/>
              <a:t>The Initial ELPAC and the Initial Alternate ELPAC notification letters will be available on the MMED website after September 1.   </a:t>
            </a: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24</a:t>
            </a:fld>
            <a:endParaRPr lang="en-US"/>
          </a:p>
        </p:txBody>
      </p:sp>
    </p:spTree>
    <p:extLst>
      <p:ext uri="{BB962C8B-B14F-4D97-AF65-F5344CB8AC3E}">
        <p14:creationId xmlns:p14="http://schemas.microsoft.com/office/powerpoint/2010/main" val="786660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25</a:t>
            </a:fld>
            <a:endParaRPr lang="en-US"/>
          </a:p>
        </p:txBody>
      </p:sp>
    </p:spTree>
    <p:extLst>
      <p:ext uri="{BB962C8B-B14F-4D97-AF65-F5344CB8AC3E}">
        <p14:creationId xmlns:p14="http://schemas.microsoft.com/office/powerpoint/2010/main" val="2228423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26</a:t>
            </a:fld>
            <a:endParaRPr lang="en-US"/>
          </a:p>
        </p:txBody>
      </p:sp>
    </p:spTree>
    <p:extLst>
      <p:ext uri="{BB962C8B-B14F-4D97-AF65-F5344CB8AC3E}">
        <p14:creationId xmlns:p14="http://schemas.microsoft.com/office/powerpoint/2010/main" val="3729073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Arial" panose="020B0604020202020204" pitchFamily="34" charset="0"/>
              </a:rPr>
              <a:t>Eligible students will complete either the Initial ELPAC or the Initial Alternate ELPAC. </a:t>
            </a:r>
          </a:p>
          <a:p>
            <a:pPr marL="171450" indent="-171450">
              <a:buFont typeface="Arial" panose="020B0604020202020204" pitchFamily="34" charset="0"/>
              <a:buChar char="•"/>
            </a:pPr>
            <a:r>
              <a:rPr lang="en-US" dirty="0">
                <a:latin typeface="Arial" panose="020B0604020202020204" pitchFamily="34" charset="0"/>
                <a:ea typeface="Tahoma"/>
                <a:cs typeface="Arial" panose="020B0604020202020204" pitchFamily="34" charset="0"/>
              </a:rPr>
              <a:t>Initial Alternate ELPAC must be indicated on the student's IEP or else the student takes the general Initial ELPAC</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28</a:t>
            </a:fld>
            <a:endParaRPr lang="en-US"/>
          </a:p>
        </p:txBody>
      </p:sp>
    </p:spTree>
    <p:extLst>
      <p:ext uri="{BB962C8B-B14F-4D97-AF65-F5344CB8AC3E}">
        <p14:creationId xmlns:p14="http://schemas.microsoft.com/office/powerpoint/2010/main" val="2078466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There are three requirements for the Initial ALT ELPAC </a:t>
            </a:r>
          </a:p>
        </p:txBody>
      </p:sp>
      <p:sp>
        <p:nvSpPr>
          <p:cNvPr id="4" name="Slide Number Placeholder 3"/>
          <p:cNvSpPr>
            <a:spLocks noGrp="1"/>
          </p:cNvSpPr>
          <p:nvPr>
            <p:ph type="sldNum" sz="quarter" idx="5"/>
          </p:nvPr>
        </p:nvSpPr>
        <p:spPr/>
        <p:txBody>
          <a:bodyPr/>
          <a:lstStyle/>
          <a:p>
            <a:fld id="{1399807D-D128-4837-BF84-5EA633F317AE}" type="slidenum">
              <a:rPr lang="en-US" smtClean="0"/>
              <a:pPr/>
              <a:t>29</a:t>
            </a:fld>
            <a:endParaRPr lang="en-US"/>
          </a:p>
        </p:txBody>
      </p:sp>
    </p:spTree>
    <p:extLst>
      <p:ext uri="{BB962C8B-B14F-4D97-AF65-F5344CB8AC3E}">
        <p14:creationId xmlns:p14="http://schemas.microsoft.com/office/powerpoint/2010/main" val="3192086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You have verified the student's ELAS is TBD in TOMS. </a:t>
            </a:r>
          </a:p>
          <a:p>
            <a:pPr marL="171450" indent="-171450">
              <a:buFont typeface="Arial"/>
              <a:buChar char="•"/>
            </a:pPr>
            <a:r>
              <a:rPr lang="en-US" dirty="0">
                <a:cs typeface="Arial" panose="020B0604020202020204" pitchFamily="34" charset="0"/>
              </a:rPr>
              <a:t>Next step is to determine which Initial ELPAC to administer. </a:t>
            </a:r>
          </a:p>
          <a:p>
            <a:pPr marL="171450" indent="-171450">
              <a:buFont typeface="Arial"/>
              <a:buChar char="•"/>
            </a:pPr>
            <a:r>
              <a:rPr lang="en-US" dirty="0">
                <a:cs typeface="Arial" panose="020B0604020202020204" pitchFamily="34" charset="0"/>
              </a:rPr>
              <a:t>No IEP, administer the Initial ELPAC </a:t>
            </a:r>
          </a:p>
          <a:p>
            <a:pPr marL="171450" indent="-171450">
              <a:buFont typeface="Arial"/>
              <a:buChar char="•"/>
            </a:pPr>
            <a:r>
              <a:rPr lang="en-US" dirty="0">
                <a:cs typeface="Arial" panose="020B0604020202020204" pitchFamily="34" charset="0"/>
              </a:rPr>
              <a:t>Student with an IEP, however it does not indicate Alternate Assessment, administer the Initial ELPAC</a:t>
            </a:r>
          </a:p>
          <a:p>
            <a:pPr marL="171450" indent="-171450">
              <a:buFont typeface="Arial"/>
              <a:buChar char="•"/>
            </a:pPr>
            <a:r>
              <a:rPr lang="en-US" dirty="0">
                <a:cs typeface="Arial" panose="020B0604020202020204" pitchFamily="34" charset="0"/>
              </a:rPr>
              <a:t>Student with an IEP and FAPE 2 Part 4 indicates ALT ELPAC. Assign Initial Alternate ELPAC in TOMS. Administer the </a:t>
            </a:r>
            <a:r>
              <a:rPr lang="en-US" dirty="0"/>
              <a:t>Initial Alternate ELPAC</a:t>
            </a:r>
            <a:endParaRPr lang="en-US" dirty="0">
              <a:cs typeface="Arial" panose="020B0604020202020204" pitchFamily="34" charset="0"/>
            </a:endParaRPr>
          </a:p>
          <a:p>
            <a:r>
              <a:rPr lang="en-US" dirty="0">
                <a:cs typeface="Arial" panose="020B0604020202020204" pitchFamily="34" charset="0"/>
              </a:rPr>
              <a:t>  Students who are in the Pre-School Transition to Kindergarten program may already have an IEP that indicates an alternate assessment. Check the FAPE 2 Part 4 of the IEP or Section K.</a:t>
            </a:r>
          </a:p>
        </p:txBody>
      </p:sp>
      <p:sp>
        <p:nvSpPr>
          <p:cNvPr id="4" name="Slide Number Placeholder 3"/>
          <p:cNvSpPr>
            <a:spLocks noGrp="1"/>
          </p:cNvSpPr>
          <p:nvPr>
            <p:ph type="sldNum" sz="quarter" idx="5"/>
          </p:nvPr>
        </p:nvSpPr>
        <p:spPr/>
        <p:txBody>
          <a:bodyPr/>
          <a:lstStyle/>
          <a:p>
            <a:fld id="{1399807D-D128-4837-BF84-5EA633F317AE}" type="slidenum">
              <a:rPr lang="en-US" smtClean="0"/>
              <a:pPr/>
              <a:t>30</a:t>
            </a:fld>
            <a:endParaRPr lang="en-US"/>
          </a:p>
        </p:txBody>
      </p:sp>
    </p:spTree>
    <p:extLst>
      <p:ext uri="{BB962C8B-B14F-4D97-AF65-F5344CB8AC3E}">
        <p14:creationId xmlns:p14="http://schemas.microsoft.com/office/powerpoint/2010/main" val="1919241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dirty="0"/>
              <a:t>To verify eligibility review student demographic data information in TOMS </a:t>
            </a:r>
          </a:p>
          <a:p>
            <a:pPr marL="628650" lvl="1" indent="-171450">
              <a:buFont typeface="Arial"/>
              <a:buChar char="•"/>
            </a:pPr>
            <a:r>
              <a:rPr lang="en-US" dirty="0">
                <a:cs typeface="Arial" panose="020B0604020202020204" pitchFamily="34" charset="0"/>
              </a:rPr>
              <a:t>First, access the </a:t>
            </a:r>
            <a:r>
              <a:rPr lang="en-US" i="1" dirty="0"/>
              <a:t>Initial ELPAC and Initial Alternate ELPAC Student Eligibility Report</a:t>
            </a:r>
            <a:r>
              <a:rPr lang="en-US" dirty="0"/>
              <a:t> </a:t>
            </a:r>
          </a:p>
          <a:p>
            <a:pPr marL="628650" lvl="1" indent="-171450">
              <a:buFont typeface="Arial"/>
              <a:buChar char="•"/>
            </a:pPr>
            <a:r>
              <a:rPr lang="en-US" dirty="0">
                <a:cs typeface="Arial" panose="020B0604020202020204" pitchFamily="34" charset="0"/>
              </a:rPr>
              <a:t>Verify IEP, look at FAPE 2 Part 4 or Section K</a:t>
            </a:r>
          </a:p>
          <a:p>
            <a:pPr marL="628650" lvl="1" indent="-171450">
              <a:buFont typeface="Arial"/>
              <a:buChar char="•"/>
            </a:pPr>
            <a:r>
              <a:rPr lang="en-US" dirty="0">
                <a:cs typeface="Arial" panose="020B0604020202020204" pitchFamily="34" charset="0"/>
              </a:rPr>
              <a:t>Assign Initial ALT ELPAC in TOMS</a:t>
            </a:r>
          </a:p>
          <a:p>
            <a:pPr marL="628650" lvl="1" indent="-171450">
              <a:buFont typeface="Arial"/>
              <a:buChar char="•"/>
            </a:pPr>
            <a:r>
              <a:rPr lang="en-US" dirty="0"/>
              <a:t>Students will be removed from Eligibility report once a Student Score Report been generated.</a:t>
            </a:r>
            <a:endParaRPr lang="en-US" dirty="0">
              <a:cs typeface="Arial" panose="020B0604020202020204" pitchFamily="34" charset="0"/>
            </a:endParaRPr>
          </a:p>
          <a:p>
            <a:pPr marL="628650" lvl="1" indent="-171450">
              <a:buFont typeface="Arial"/>
              <a:buChar char="•"/>
            </a:pPr>
            <a:endParaRPr lang="en-US" dirty="0">
              <a:cs typeface="Arial" panose="020B0604020202020204" pitchFamily="34" charset="0"/>
            </a:endParaRPr>
          </a:p>
          <a:p>
            <a:pPr marL="171450" indent="-171450">
              <a:buFont typeface="Arial"/>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31</a:t>
            </a:fld>
            <a:endParaRPr lang="en-US"/>
          </a:p>
        </p:txBody>
      </p:sp>
    </p:spTree>
    <p:extLst>
      <p:ext uri="{BB962C8B-B14F-4D97-AF65-F5344CB8AC3E}">
        <p14:creationId xmlns:p14="http://schemas.microsoft.com/office/powerpoint/2010/main" val="3671517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Arial" panose="020B0604020202020204" pitchFamily="34" charset="0"/>
              </a:rPr>
              <a:t>The </a:t>
            </a:r>
            <a:r>
              <a:rPr lang="en-US" dirty="0"/>
              <a:t>Initial ELPAC and Initial Alternate ELPAC Student Eligibility Report is the first report you will want to generate from TOMS. </a:t>
            </a:r>
          </a:p>
          <a:p>
            <a:pPr marL="171450" indent="-171450">
              <a:buFont typeface="Arial" panose="020B0604020202020204" pitchFamily="34" charset="0"/>
              <a:buChar char="•"/>
            </a:pPr>
            <a:r>
              <a:rPr lang="en-US" dirty="0"/>
              <a:t>Download this report frequently throughout the school year.</a:t>
            </a:r>
          </a:p>
        </p:txBody>
      </p:sp>
      <p:sp>
        <p:nvSpPr>
          <p:cNvPr id="4" name="Slide Number Placeholder 3"/>
          <p:cNvSpPr>
            <a:spLocks noGrp="1"/>
          </p:cNvSpPr>
          <p:nvPr>
            <p:ph type="sldNum" sz="quarter" idx="5"/>
          </p:nvPr>
        </p:nvSpPr>
        <p:spPr/>
        <p:txBody>
          <a:bodyPr/>
          <a:lstStyle/>
          <a:p>
            <a:fld id="{CE9AE2DE-B0BF-A043-A27D-DBBB8CDAA36A}" type="slidenum">
              <a:rPr lang="en-US" smtClean="0"/>
              <a:t>32</a:t>
            </a:fld>
            <a:endParaRPr lang="en-US"/>
          </a:p>
        </p:txBody>
      </p:sp>
    </p:spTree>
    <p:extLst>
      <p:ext uri="{BB962C8B-B14F-4D97-AF65-F5344CB8AC3E}">
        <p14:creationId xmlns:p14="http://schemas.microsoft.com/office/powerpoint/2010/main" val="2560523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Arial" panose="020B0604020202020204" pitchFamily="34" charset="0"/>
              </a:rPr>
              <a:t>Pay close attention to Column "Z."   Students who have a "YES" in this column have been assigned the Initial Alternate. </a:t>
            </a:r>
          </a:p>
        </p:txBody>
      </p:sp>
      <p:sp>
        <p:nvSpPr>
          <p:cNvPr id="4" name="Slide Number Placeholder 3"/>
          <p:cNvSpPr>
            <a:spLocks noGrp="1"/>
          </p:cNvSpPr>
          <p:nvPr>
            <p:ph type="sldNum" sz="quarter" idx="5"/>
          </p:nvPr>
        </p:nvSpPr>
        <p:spPr/>
        <p:txBody>
          <a:bodyPr/>
          <a:lstStyle/>
          <a:p>
            <a:fld id="{CE9AE2DE-B0BF-A043-A27D-DBBB8CDAA36A}" type="slidenum">
              <a:rPr lang="en-US" smtClean="0"/>
              <a:t>33</a:t>
            </a:fld>
            <a:endParaRPr lang="en-US"/>
          </a:p>
        </p:txBody>
      </p:sp>
    </p:spTree>
    <p:extLst>
      <p:ext uri="{BB962C8B-B14F-4D97-AF65-F5344CB8AC3E}">
        <p14:creationId xmlns:p14="http://schemas.microsoft.com/office/powerpoint/2010/main" val="331743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3e73e97a5f_3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3e73e97a5f_3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743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To search for an individual Student Profile in TOMS, it is always best to search by SSID number.</a:t>
            </a:r>
          </a:p>
        </p:txBody>
      </p:sp>
      <p:sp>
        <p:nvSpPr>
          <p:cNvPr id="4" name="Slide Number Placeholder 3"/>
          <p:cNvSpPr>
            <a:spLocks noGrp="1"/>
          </p:cNvSpPr>
          <p:nvPr>
            <p:ph type="sldNum" sz="quarter" idx="5"/>
          </p:nvPr>
        </p:nvSpPr>
        <p:spPr/>
        <p:txBody>
          <a:bodyPr/>
          <a:lstStyle/>
          <a:p>
            <a:fld id="{1399807D-D128-4837-BF84-5EA633F317AE}" type="slidenum">
              <a:rPr lang="en-US" smtClean="0"/>
              <a:pPr/>
              <a:t>34</a:t>
            </a:fld>
            <a:endParaRPr lang="en-US"/>
          </a:p>
        </p:txBody>
      </p:sp>
    </p:spTree>
    <p:extLst>
      <p:ext uri="{BB962C8B-B14F-4D97-AF65-F5344CB8AC3E}">
        <p14:creationId xmlns:p14="http://schemas.microsoft.com/office/powerpoint/2010/main" val="704898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Student Profile contains valuable student information. Some of the student data displayed: </a:t>
            </a:r>
            <a:endParaRPr lang="en-US" dirty="0"/>
          </a:p>
          <a:p>
            <a:pPr marL="628650" lvl="1" indent="-171450">
              <a:buFont typeface="Arial"/>
              <a:buChar char="•"/>
            </a:pPr>
            <a:r>
              <a:rPr lang="en-US" dirty="0">
                <a:cs typeface="Arial" panose="020B0604020202020204" pitchFamily="34" charset="0"/>
              </a:rPr>
              <a:t>Grade level</a:t>
            </a:r>
          </a:p>
          <a:p>
            <a:pPr marL="628650" lvl="1" indent="-171450">
              <a:buFont typeface="Arial"/>
              <a:buChar char="•"/>
            </a:pPr>
            <a:r>
              <a:rPr lang="en-US" dirty="0">
                <a:cs typeface="Arial" panose="020B0604020202020204" pitchFamily="34" charset="0"/>
              </a:rPr>
              <a:t>English Language Acquisition Status, know as ELAS</a:t>
            </a:r>
          </a:p>
          <a:p>
            <a:pPr marL="628650" lvl="1" indent="-171450">
              <a:buFont typeface="Arial"/>
              <a:buChar char="•"/>
            </a:pPr>
            <a:r>
              <a:rPr lang="en-US" dirty="0">
                <a:cs typeface="Arial" panose="020B0604020202020204" pitchFamily="34" charset="0"/>
              </a:rPr>
              <a:t>Special Ed indicator</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35</a:t>
            </a:fld>
            <a:endParaRPr lang="en-US"/>
          </a:p>
        </p:txBody>
      </p:sp>
    </p:spTree>
    <p:extLst>
      <p:ext uri="{BB962C8B-B14F-4D97-AF65-F5344CB8AC3E}">
        <p14:creationId xmlns:p14="http://schemas.microsoft.com/office/powerpoint/2010/main" val="4221751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You are responsible for assigning the Initial ALT ELPAC in TOMS. </a:t>
            </a:r>
            <a:endParaRPr lang="en-US" dirty="0"/>
          </a:p>
          <a:p>
            <a:r>
              <a:rPr lang="en-US" dirty="0">
                <a:cs typeface="Arial" panose="020B0604020202020204" pitchFamily="34" charset="0"/>
              </a:rPr>
              <a:t>See the link listed for instructions on how to enter test assignments by the one-by-one method in TOMS </a:t>
            </a:r>
          </a:p>
        </p:txBody>
      </p:sp>
      <p:sp>
        <p:nvSpPr>
          <p:cNvPr id="4" name="Slide Number Placeholder 3"/>
          <p:cNvSpPr>
            <a:spLocks noGrp="1"/>
          </p:cNvSpPr>
          <p:nvPr>
            <p:ph type="sldNum" sz="quarter" idx="5"/>
          </p:nvPr>
        </p:nvSpPr>
        <p:spPr/>
        <p:txBody>
          <a:bodyPr/>
          <a:lstStyle/>
          <a:p>
            <a:fld id="{1399807D-D128-4837-BF84-5EA633F317AE}" type="slidenum">
              <a:rPr lang="en-US" smtClean="0"/>
              <a:pPr/>
              <a:t>36</a:t>
            </a:fld>
            <a:endParaRPr lang="en-US"/>
          </a:p>
        </p:txBody>
      </p:sp>
    </p:spTree>
    <p:extLst>
      <p:ext uri="{BB962C8B-B14F-4D97-AF65-F5344CB8AC3E}">
        <p14:creationId xmlns:p14="http://schemas.microsoft.com/office/powerpoint/2010/main" val="2899064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 next 2 slides list the steps for assigning the Initial ALT ELPAC in TOMS. </a:t>
            </a:r>
          </a:p>
          <a:p>
            <a:r>
              <a:rPr lang="en-US" dirty="0">
                <a:cs typeface="Arial" panose="020B0604020202020204" pitchFamily="34" charset="0"/>
              </a:rPr>
              <a:t>Search for the student by SSID </a:t>
            </a:r>
          </a:p>
        </p:txBody>
      </p:sp>
      <p:sp>
        <p:nvSpPr>
          <p:cNvPr id="4" name="Slide Number Placeholder 3"/>
          <p:cNvSpPr>
            <a:spLocks noGrp="1"/>
          </p:cNvSpPr>
          <p:nvPr>
            <p:ph type="sldNum" sz="quarter" idx="5"/>
          </p:nvPr>
        </p:nvSpPr>
        <p:spPr/>
        <p:txBody>
          <a:bodyPr/>
          <a:lstStyle/>
          <a:p>
            <a:fld id="{1399807D-D128-4837-BF84-5EA633F317AE}" type="slidenum">
              <a:rPr lang="en-US" smtClean="0"/>
              <a:pPr/>
              <a:t>37</a:t>
            </a:fld>
            <a:endParaRPr lang="en-US"/>
          </a:p>
        </p:txBody>
      </p:sp>
    </p:spTree>
    <p:extLst>
      <p:ext uri="{BB962C8B-B14F-4D97-AF65-F5344CB8AC3E}">
        <p14:creationId xmlns:p14="http://schemas.microsoft.com/office/powerpoint/2010/main" val="2113550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To complete the process, select Initial Alternate ELPAC box and then click the Save button. </a:t>
            </a:r>
          </a:p>
          <a:p>
            <a:r>
              <a:rPr lang="en-US"/>
              <a:t>You will need to wait 24-48 hours for the update to process</a:t>
            </a:r>
          </a:p>
        </p:txBody>
      </p:sp>
      <p:sp>
        <p:nvSpPr>
          <p:cNvPr id="4" name="Slide Number Placeholder 3"/>
          <p:cNvSpPr>
            <a:spLocks noGrp="1"/>
          </p:cNvSpPr>
          <p:nvPr>
            <p:ph type="sldNum" sz="quarter" idx="5"/>
          </p:nvPr>
        </p:nvSpPr>
        <p:spPr/>
        <p:txBody>
          <a:bodyPr/>
          <a:lstStyle/>
          <a:p>
            <a:fld id="{1399807D-D128-4837-BF84-5EA633F317AE}" type="slidenum">
              <a:rPr lang="en-US" smtClean="0"/>
              <a:pPr/>
              <a:t>38</a:t>
            </a:fld>
            <a:endParaRPr lang="en-US"/>
          </a:p>
        </p:txBody>
      </p:sp>
    </p:spTree>
    <p:extLst>
      <p:ext uri="{BB962C8B-B14F-4D97-AF65-F5344CB8AC3E}">
        <p14:creationId xmlns:p14="http://schemas.microsoft.com/office/powerpoint/2010/main" val="2753576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Any changes in </a:t>
            </a:r>
            <a:r>
              <a:rPr lang="en-US" err="1"/>
              <a:t>MiSiS</a:t>
            </a:r>
            <a:r>
              <a:rPr lang="en-US"/>
              <a:t> may take up to 10 business days to be indicated in TOMS</a:t>
            </a:r>
          </a:p>
          <a:p>
            <a:pPr marL="171450" indent="-171450">
              <a:buFont typeface="Arial" panose="020B0604020202020204" pitchFamily="34" charset="0"/>
              <a:buChar char="•"/>
            </a:pPr>
            <a:r>
              <a:rPr lang="en-US"/>
              <a:t>Test Examiners need to be aware that changes are not immediately indicated in TOMS</a:t>
            </a:r>
          </a:p>
        </p:txBody>
      </p:sp>
      <p:sp>
        <p:nvSpPr>
          <p:cNvPr id="4" name="Slide Number Placeholder 3"/>
          <p:cNvSpPr>
            <a:spLocks noGrp="1"/>
          </p:cNvSpPr>
          <p:nvPr>
            <p:ph type="sldNum" sz="quarter" idx="5"/>
          </p:nvPr>
        </p:nvSpPr>
        <p:spPr/>
        <p:txBody>
          <a:bodyPr/>
          <a:lstStyle/>
          <a:p>
            <a:fld id="{CE9AE2DE-B0BF-A043-A27D-DBBB8CDAA36A}" type="slidenum">
              <a:rPr lang="en-US" smtClean="0"/>
              <a:t>39</a:t>
            </a:fld>
            <a:endParaRPr lang="en-US"/>
          </a:p>
        </p:txBody>
      </p:sp>
    </p:spTree>
    <p:extLst>
      <p:ext uri="{BB962C8B-B14F-4D97-AF65-F5344CB8AC3E}">
        <p14:creationId xmlns:p14="http://schemas.microsoft.com/office/powerpoint/2010/main" val="37223200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 Initial ELPAC and Initial ALT ELPAC testing window is open from the first day of school to the last to allow for new enrollees who meet the criteria.   </a:t>
            </a:r>
          </a:p>
        </p:txBody>
      </p:sp>
      <p:sp>
        <p:nvSpPr>
          <p:cNvPr id="4" name="Slide Number Placeholder 3"/>
          <p:cNvSpPr>
            <a:spLocks noGrp="1"/>
          </p:cNvSpPr>
          <p:nvPr>
            <p:ph type="sldNum" sz="quarter" idx="5"/>
          </p:nvPr>
        </p:nvSpPr>
        <p:spPr/>
        <p:txBody>
          <a:bodyPr/>
          <a:lstStyle/>
          <a:p>
            <a:fld id="{1399807D-D128-4837-BF84-5EA633F317AE}" type="slidenum">
              <a:rPr lang="en-US" smtClean="0"/>
              <a:pPr/>
              <a:t>40</a:t>
            </a:fld>
            <a:endParaRPr lang="en-US"/>
          </a:p>
        </p:txBody>
      </p:sp>
    </p:spTree>
    <p:extLst>
      <p:ext uri="{BB962C8B-B14F-4D97-AF65-F5344CB8AC3E}">
        <p14:creationId xmlns:p14="http://schemas.microsoft.com/office/powerpoint/2010/main" val="646776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a list of some of the Initial ELPAC reports available to Coordinators </a:t>
            </a:r>
          </a:p>
          <a:p>
            <a:pPr marL="171450" indent="-171450">
              <a:buFont typeface="Arial" panose="020B0604020202020204" pitchFamily="34" charset="0"/>
              <a:buChar char="•"/>
            </a:pPr>
            <a:r>
              <a:rPr lang="en-US" dirty="0"/>
              <a:t>These reports will assist with managing responsibilities before, during, and after testing</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41</a:t>
            </a:fld>
            <a:endParaRPr lang="en-US"/>
          </a:p>
        </p:txBody>
      </p:sp>
    </p:spTree>
    <p:extLst>
      <p:ext uri="{BB962C8B-B14F-4D97-AF65-F5344CB8AC3E}">
        <p14:creationId xmlns:p14="http://schemas.microsoft.com/office/powerpoint/2010/main" val="7744173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Coordinators can access the form in Coordinator Resources</a:t>
            </a:r>
          </a:p>
        </p:txBody>
      </p:sp>
      <p:sp>
        <p:nvSpPr>
          <p:cNvPr id="4" name="Slide Number Placeholder 3"/>
          <p:cNvSpPr>
            <a:spLocks noGrp="1"/>
          </p:cNvSpPr>
          <p:nvPr>
            <p:ph type="sldNum" sz="quarter" idx="5"/>
          </p:nvPr>
        </p:nvSpPr>
        <p:spPr/>
        <p:txBody>
          <a:bodyPr/>
          <a:lstStyle/>
          <a:p>
            <a:fld id="{CE9AE2DE-B0BF-A043-A27D-DBBB8CDAA36A}" type="slidenum">
              <a:rPr lang="en-US" smtClean="0"/>
              <a:t>42</a:t>
            </a:fld>
            <a:endParaRPr lang="en-US"/>
          </a:p>
        </p:txBody>
      </p:sp>
    </p:spTree>
    <p:extLst>
      <p:ext uri="{BB962C8B-B14F-4D97-AF65-F5344CB8AC3E}">
        <p14:creationId xmlns:p14="http://schemas.microsoft.com/office/powerpoint/2010/main" val="191179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Coordinators will receive a follow-up email once the issue has been resolved or if it has been escalated</a:t>
            </a:r>
          </a:p>
        </p:txBody>
      </p:sp>
      <p:sp>
        <p:nvSpPr>
          <p:cNvPr id="4" name="Slide Number Placeholder 3"/>
          <p:cNvSpPr>
            <a:spLocks noGrp="1"/>
          </p:cNvSpPr>
          <p:nvPr>
            <p:ph type="sldNum" sz="quarter" idx="5"/>
          </p:nvPr>
        </p:nvSpPr>
        <p:spPr/>
        <p:txBody>
          <a:bodyPr/>
          <a:lstStyle/>
          <a:p>
            <a:fld id="{CE9AE2DE-B0BF-A043-A27D-DBBB8CDAA36A}" type="slidenum">
              <a:rPr lang="en-US" smtClean="0"/>
              <a:t>43</a:t>
            </a:fld>
            <a:endParaRPr lang="en-US"/>
          </a:p>
        </p:txBody>
      </p:sp>
    </p:spTree>
    <p:extLst>
      <p:ext uri="{BB962C8B-B14F-4D97-AF65-F5344CB8AC3E}">
        <p14:creationId xmlns:p14="http://schemas.microsoft.com/office/powerpoint/2010/main" val="3407938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cs typeface="Arial" panose="020B0604020202020204" pitchFamily="34" charset="0"/>
              </a:rPr>
              <a:t>Bookmark the STB Portal</a:t>
            </a:r>
            <a:endParaRPr lang="en-US" dirty="0"/>
          </a:p>
        </p:txBody>
      </p:sp>
    </p:spTree>
    <p:extLst>
      <p:ext uri="{BB962C8B-B14F-4D97-AF65-F5344CB8AC3E}">
        <p14:creationId xmlns:p14="http://schemas.microsoft.com/office/powerpoint/2010/main" val="2457356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44</a:t>
            </a:fld>
            <a:endParaRPr lang="en-US"/>
          </a:p>
        </p:txBody>
      </p:sp>
    </p:spTree>
    <p:extLst>
      <p:ext uri="{BB962C8B-B14F-4D97-AF65-F5344CB8AC3E}">
        <p14:creationId xmlns:p14="http://schemas.microsoft.com/office/powerpoint/2010/main" val="36976562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a typeface="Calibri"/>
                <a:cs typeface="Arial" panose="020B0604020202020204" pitchFamily="34" charset="0"/>
              </a:rPr>
              <a:t>The District requires each school to have one fully trained ELPAC coordinator throughout the year. The ELPAC coordinator will manage and oversee each of these assessments   </a:t>
            </a:r>
            <a:endParaRPr lang="en-US" dirty="0"/>
          </a:p>
          <a:p>
            <a:pPr marL="628650" lvl="1" indent="-171450">
              <a:buFont typeface="Arial"/>
              <a:buChar char="•"/>
            </a:pPr>
            <a:r>
              <a:rPr lang="en-US" dirty="0"/>
              <a:t>Initial and Initial Alternate ELPAC </a:t>
            </a:r>
            <a:endParaRPr lang="en-US" dirty="0">
              <a:cs typeface="Arial" panose="020B0604020202020204" pitchFamily="34" charset="0"/>
            </a:endParaRPr>
          </a:p>
          <a:p>
            <a:pPr marL="628650" lvl="1" indent="-171450">
              <a:buFont typeface="Arial"/>
              <a:buChar char="•"/>
            </a:pPr>
            <a:r>
              <a:rPr lang="en-US" dirty="0"/>
              <a:t>Summative and Summative Alternate ELPAC</a:t>
            </a:r>
          </a:p>
          <a:p>
            <a:pPr marL="171450" indent="-171450">
              <a:buFont typeface="Arial"/>
              <a:buChar char="•"/>
            </a:pPr>
            <a:endParaRPr lang="en-US" dirty="0">
              <a:cs typeface="Arial" panose="020B0604020202020204" pitchFamily="34" charset="0"/>
            </a:endParaRPr>
          </a:p>
          <a:p>
            <a:r>
              <a:rPr lang="en-US" dirty="0">
                <a:cs typeface="Arial" panose="020B0604020202020204" pitchFamily="34" charset="0"/>
              </a:rPr>
              <a:t>If any time throughout the year you move, change assignments, go on leave, your principal will need to designate someone in your absence or to take your place.  </a:t>
            </a:r>
          </a:p>
        </p:txBody>
      </p:sp>
      <p:sp>
        <p:nvSpPr>
          <p:cNvPr id="4" name="Slide Number Placeholder 3"/>
          <p:cNvSpPr>
            <a:spLocks noGrp="1"/>
          </p:cNvSpPr>
          <p:nvPr>
            <p:ph type="sldNum" sz="quarter" idx="5"/>
          </p:nvPr>
        </p:nvSpPr>
        <p:spPr/>
        <p:txBody>
          <a:bodyPr/>
          <a:lstStyle/>
          <a:p>
            <a:fld id="{CE9AE2DE-B0BF-A043-A27D-DBBB8CDAA36A}" type="slidenum">
              <a:rPr lang="en-US" smtClean="0"/>
              <a:t>46</a:t>
            </a:fld>
            <a:endParaRPr lang="en-US"/>
          </a:p>
        </p:txBody>
      </p:sp>
    </p:spTree>
    <p:extLst>
      <p:ext uri="{BB962C8B-B14F-4D97-AF65-F5344CB8AC3E}">
        <p14:creationId xmlns:p14="http://schemas.microsoft.com/office/powerpoint/2010/main" val="903086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Reference Guide 143508 outline the 2023-24 Initial ELPAC and Initial Alternate ELPAC requirements for Principals, Site ELPAC Coordinators, Test Examiners (TE), and Proctors.</a:t>
            </a:r>
          </a:p>
          <a:p>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47</a:t>
            </a:fld>
            <a:endParaRPr lang="en-US"/>
          </a:p>
        </p:txBody>
      </p:sp>
    </p:spTree>
    <p:extLst>
      <p:ext uri="{BB962C8B-B14F-4D97-AF65-F5344CB8AC3E}">
        <p14:creationId xmlns:p14="http://schemas.microsoft.com/office/powerpoint/2010/main" val="6901261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Principals complete 2 training requirements for ELPAC. These requirements must be completed in the Principal's Portal, under the State Testing Requirements link. </a:t>
            </a:r>
          </a:p>
        </p:txBody>
      </p:sp>
      <p:sp>
        <p:nvSpPr>
          <p:cNvPr id="4" name="Slide Number Placeholder 3"/>
          <p:cNvSpPr>
            <a:spLocks noGrp="1"/>
          </p:cNvSpPr>
          <p:nvPr>
            <p:ph type="sldNum" sz="quarter" idx="5"/>
          </p:nvPr>
        </p:nvSpPr>
        <p:spPr/>
        <p:txBody>
          <a:bodyPr/>
          <a:lstStyle/>
          <a:p>
            <a:fld id="{1399807D-D128-4837-BF84-5EA633F317AE}" type="slidenum">
              <a:rPr lang="en-US" smtClean="0"/>
              <a:pPr/>
              <a:t>48</a:t>
            </a:fld>
            <a:endParaRPr lang="en-US"/>
          </a:p>
        </p:txBody>
      </p:sp>
    </p:spTree>
    <p:extLst>
      <p:ext uri="{BB962C8B-B14F-4D97-AF65-F5344CB8AC3E}">
        <p14:creationId xmlns:p14="http://schemas.microsoft.com/office/powerpoint/2010/main" val="443385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carefully review the Initial ELPAC Coordinator Requirements.</a:t>
            </a:r>
          </a:p>
          <a:p>
            <a:endParaRPr lang="en-US" dirty="0">
              <a:cs typeface="Arial" panose="020B0604020202020204" pitchFamily="34" charset="0"/>
            </a:endParaRPr>
          </a:p>
          <a:p>
            <a:r>
              <a:rPr lang="en-US" dirty="0">
                <a:cs typeface="Arial" panose="020B0604020202020204" pitchFamily="34" charset="0"/>
              </a:rPr>
              <a:t>Item 4 is a requirement for any ELPAC Coordinator who did not complete last year’s </a:t>
            </a:r>
            <a:r>
              <a:rPr lang="en-US" i="1" dirty="0"/>
              <a:t>Alternate ELPAC Examiner’s Certification Course </a:t>
            </a:r>
            <a:r>
              <a:rPr lang="en-US" dirty="0"/>
              <a:t>in Moodle during the Summative ELPAC administration. The State will give ELPAC Coordinators and Test Examiners credit for this year’s  Initial Alternate ELPAC if they completed that course. </a:t>
            </a: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49</a:t>
            </a:fld>
            <a:endParaRPr lang="en-US"/>
          </a:p>
        </p:txBody>
      </p:sp>
    </p:spTree>
    <p:extLst>
      <p:ext uri="{BB962C8B-B14F-4D97-AF65-F5344CB8AC3E}">
        <p14:creationId xmlns:p14="http://schemas.microsoft.com/office/powerpoint/2010/main" val="39296027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Keep this flowchart handy for your records.</a:t>
            </a:r>
          </a:p>
        </p:txBody>
      </p:sp>
      <p:sp>
        <p:nvSpPr>
          <p:cNvPr id="4" name="Slide Number Placeholder 3"/>
          <p:cNvSpPr>
            <a:spLocks noGrp="1"/>
          </p:cNvSpPr>
          <p:nvPr>
            <p:ph type="sldNum" sz="quarter" idx="5"/>
          </p:nvPr>
        </p:nvSpPr>
        <p:spPr/>
        <p:txBody>
          <a:bodyPr/>
          <a:lstStyle/>
          <a:p>
            <a:fld id="{1399807D-D128-4837-BF84-5EA633F317AE}" type="slidenum">
              <a:rPr lang="en-US" smtClean="0"/>
              <a:pPr/>
              <a:t>50</a:t>
            </a:fld>
            <a:endParaRPr lang="en-US"/>
          </a:p>
        </p:txBody>
      </p:sp>
    </p:spTree>
    <p:extLst>
      <p:ext uri="{BB962C8B-B14F-4D97-AF65-F5344CB8AC3E}">
        <p14:creationId xmlns:p14="http://schemas.microsoft.com/office/powerpoint/2010/main" val="24040294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Any Teacher Assistants, Paraprofessionals, or substitute teachers administering the Initial ELPAC must complete all Test Examiner Training requirements.</a:t>
            </a:r>
          </a:p>
          <a:p>
            <a:pPr marL="171450" indent="-171450">
              <a:buFont typeface="Arial" panose="020B0604020202020204" pitchFamily="34" charset="0"/>
              <a:buChar char="•"/>
            </a:pPr>
            <a:r>
              <a:rPr lang="en-US" dirty="0">
                <a:cs typeface="Arial" panose="020B0604020202020204" pitchFamily="34" charset="0"/>
              </a:rPr>
              <a:t>It is important for substitutes to select your school in the Multiple Assignment drop down box when signing the ELPAC Affidavit in the STB Portal</a:t>
            </a:r>
          </a:p>
          <a:p>
            <a:pPr marL="171450" indent="-171450">
              <a:buFont typeface="Arial" panose="020B0604020202020204" pitchFamily="34" charset="0"/>
              <a:buChar char="•"/>
            </a:pPr>
            <a:r>
              <a:rPr lang="en-US" dirty="0">
                <a:cs typeface="Arial" panose="020B0604020202020204" pitchFamily="34" charset="0"/>
              </a:rPr>
              <a:t>Paraprofessionals and Teacher Assistants may not administer the Initial ALT ELPAC</a:t>
            </a:r>
          </a:p>
          <a:p>
            <a:pPr marL="171450" indent="-171450">
              <a:buFont typeface="Arial" panose="020B0604020202020204" pitchFamily="34" charset="0"/>
              <a:buChar char="•"/>
            </a:pPr>
            <a:r>
              <a:rPr lang="en-US" dirty="0">
                <a:cs typeface="Arial" panose="020B0604020202020204" pitchFamily="34" charset="0"/>
              </a:rPr>
              <a:t>Student teachers cannot have access to any ELPAC assessments or materials</a:t>
            </a:r>
          </a:p>
          <a:p>
            <a:pPr marL="171450" indent="-171450">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51</a:t>
            </a:fld>
            <a:endParaRPr lang="en-US"/>
          </a:p>
        </p:txBody>
      </p:sp>
    </p:spTree>
    <p:extLst>
      <p:ext uri="{BB962C8B-B14F-4D97-AF65-F5344CB8AC3E}">
        <p14:creationId xmlns:p14="http://schemas.microsoft.com/office/powerpoint/2010/main" val="721786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900"/>
              </a:spcBef>
              <a:spcAft>
                <a:spcPts val="600"/>
              </a:spcAft>
            </a:pPr>
            <a:endParaRPr lang="en-US" dirty="0"/>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52</a:t>
            </a:fld>
            <a:endParaRPr lang="en-US"/>
          </a:p>
        </p:txBody>
      </p:sp>
    </p:spTree>
    <p:extLst>
      <p:ext uri="{BB962C8B-B14F-4D97-AF65-F5344CB8AC3E}">
        <p14:creationId xmlns:p14="http://schemas.microsoft.com/office/powerpoint/2010/main" val="39722550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cs typeface="Arial" panose="020B0604020202020204" pitchFamily="34" charset="0"/>
              </a:rPr>
              <a:t>Maintain copies of school-based training agenda and sign-in sheets. These will be uploaded to the STB Portal</a:t>
            </a:r>
          </a:p>
          <a:p>
            <a:pPr marL="171450" indent="-171450">
              <a:buFont typeface="Arial"/>
              <a:buChar char="•"/>
            </a:pPr>
            <a:r>
              <a:rPr lang="en-US" dirty="0"/>
              <a:t>Maintain copies of Moodle TE Calibration Certificates</a:t>
            </a:r>
            <a:endParaRPr lang="en-US" dirty="0">
              <a:cs typeface="Arial" panose="020B0604020202020204" pitchFamily="34" charset="0"/>
            </a:endParaRPr>
          </a:p>
          <a:p>
            <a:pPr marL="171450" indent="-171450">
              <a:buFont typeface="Arial"/>
              <a:buChar char="•"/>
            </a:pP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53</a:t>
            </a:fld>
            <a:endParaRPr lang="en-US"/>
          </a:p>
        </p:txBody>
      </p:sp>
    </p:spTree>
    <p:extLst>
      <p:ext uri="{BB962C8B-B14F-4D97-AF65-F5344CB8AC3E}">
        <p14:creationId xmlns:p14="http://schemas.microsoft.com/office/powerpoint/2010/main" val="25027574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Please be sure to inform the individual/s you have created accounts for in advance. As mentioned, they should also be informed that there are two affidavits to sign. Having signed the TOMS affidavit in advance of test administration is key because otherwise they will not see Initial ELPAC as an option in the TA Interface.</a:t>
            </a:r>
          </a:p>
        </p:txBody>
      </p:sp>
      <p:sp>
        <p:nvSpPr>
          <p:cNvPr id="4" name="Slide Number Placeholder 3"/>
          <p:cNvSpPr>
            <a:spLocks noGrp="1"/>
          </p:cNvSpPr>
          <p:nvPr>
            <p:ph type="sldNum" sz="quarter" idx="5"/>
          </p:nvPr>
        </p:nvSpPr>
        <p:spPr/>
        <p:txBody>
          <a:bodyPr/>
          <a:lstStyle/>
          <a:p>
            <a:fld id="{1399807D-D128-4837-BF84-5EA633F317AE}" type="slidenum">
              <a:rPr lang="en-US" smtClean="0"/>
              <a:pPr/>
              <a:t>54</a:t>
            </a:fld>
            <a:endParaRPr lang="en-US"/>
          </a:p>
        </p:txBody>
      </p:sp>
    </p:spTree>
    <p:extLst>
      <p:ext uri="{BB962C8B-B14F-4D97-AF65-F5344CB8AC3E}">
        <p14:creationId xmlns:p14="http://schemas.microsoft.com/office/powerpoint/2010/main" val="1455452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STB Portal assists coordinators with managing testing, verifying completion of training requirements, accessing Moodle keys, ordering additional materials, and uploading post-test documentation.</a:t>
            </a:r>
          </a:p>
          <a:p>
            <a:endParaRPr lang="en-US" dirty="0"/>
          </a:p>
        </p:txBody>
      </p:sp>
    </p:spTree>
    <p:extLst>
      <p:ext uri="{BB962C8B-B14F-4D97-AF65-F5344CB8AC3E}">
        <p14:creationId xmlns:p14="http://schemas.microsoft.com/office/powerpoint/2010/main" val="15612871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Initial Alternate ELPAC Test Examiner Requirements are as follows...</a:t>
            </a:r>
          </a:p>
          <a:p>
            <a:endParaRPr lang="en-US" dirty="0">
              <a:cs typeface="Arial" panose="020B0604020202020204" pitchFamily="34" charset="0"/>
            </a:endParaRPr>
          </a:p>
          <a:p>
            <a:r>
              <a:rPr lang="en-US" dirty="0">
                <a:cs typeface="Arial" panose="020B0604020202020204" pitchFamily="34" charset="0"/>
              </a:rPr>
              <a:t>Item 3 </a:t>
            </a:r>
            <a:r>
              <a:rPr lang="en-US" dirty="0"/>
              <a:t>is a requirement for any TE who did not complete the </a:t>
            </a:r>
            <a:r>
              <a:rPr lang="en-US" i="1" dirty="0"/>
              <a:t>2022-23 Alternate ELPAC Examiner’s Certification Course </a:t>
            </a:r>
            <a:r>
              <a:rPr lang="en-US" dirty="0"/>
              <a:t>in Moodle last year during the Summative ELPAC administration. The State will give Test Examiners credit for this year’s Initial Alternate ELPAC if they completed that course </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55</a:t>
            </a:fld>
            <a:endParaRPr lang="en-US"/>
          </a:p>
        </p:txBody>
      </p:sp>
    </p:spTree>
    <p:extLst>
      <p:ext uri="{BB962C8B-B14F-4D97-AF65-F5344CB8AC3E}">
        <p14:creationId xmlns:p14="http://schemas.microsoft.com/office/powerpoint/2010/main" val="7135587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Please be sure to inform the individual/s you have created accounts for in advance. As mentioned, they should also be informed that there are two affidavits to sign. Having signed the TOMS affidavit in advance of test administration is key because otherwise they will not see Initial ELPAC as an option in the TA Interface.</a:t>
            </a:r>
          </a:p>
        </p:txBody>
      </p:sp>
      <p:sp>
        <p:nvSpPr>
          <p:cNvPr id="4" name="Slide Number Placeholder 3"/>
          <p:cNvSpPr>
            <a:spLocks noGrp="1"/>
          </p:cNvSpPr>
          <p:nvPr>
            <p:ph type="sldNum" sz="quarter" idx="5"/>
          </p:nvPr>
        </p:nvSpPr>
        <p:spPr/>
        <p:txBody>
          <a:bodyPr/>
          <a:lstStyle/>
          <a:p>
            <a:fld id="{1399807D-D128-4837-BF84-5EA633F317AE}" type="slidenum">
              <a:rPr lang="en-US" smtClean="0"/>
              <a:pPr/>
              <a:t>56</a:t>
            </a:fld>
            <a:endParaRPr lang="en-US"/>
          </a:p>
        </p:txBody>
      </p:sp>
    </p:spTree>
    <p:extLst>
      <p:ext uri="{BB962C8B-B14F-4D97-AF65-F5344CB8AC3E}">
        <p14:creationId xmlns:p14="http://schemas.microsoft.com/office/powerpoint/2010/main" val="40733904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It is the Test Examiner's responsibility to ensure proper test administration using materials, entering scores in the correct systems and reporting any incidents to the school site ELPAC Coordinator. The Test Examiner must do the following:</a:t>
            </a:r>
          </a:p>
          <a:p>
            <a:pPr marL="628650" lvl="1" indent="-171450">
              <a:spcAft>
                <a:spcPts val="600"/>
              </a:spcAft>
              <a:buFont typeface="Arial"/>
              <a:buChar char="•"/>
            </a:pPr>
            <a:r>
              <a:rPr lang="en-US" dirty="0"/>
              <a:t>Complete all required Initial ELPAC trainings and review all policy and test administration documents.</a:t>
            </a:r>
            <a:endParaRPr lang="en-US" dirty="0">
              <a:cs typeface="Arial" panose="020B0604020202020204" pitchFamily="34" charset="0"/>
            </a:endParaRPr>
          </a:p>
          <a:p>
            <a:pPr marL="628650" lvl="1" indent="-171450">
              <a:spcAft>
                <a:spcPts val="600"/>
              </a:spcAft>
              <a:buFont typeface="Arial"/>
              <a:buChar char="•"/>
            </a:pPr>
            <a:r>
              <a:rPr lang="en-US" dirty="0"/>
              <a:t>Administer all domains of the Initial ELPAC</a:t>
            </a:r>
            <a:endParaRPr lang="en-US" dirty="0">
              <a:cs typeface="Arial" panose="020B0604020202020204" pitchFamily="34" charset="0"/>
            </a:endParaRPr>
          </a:p>
          <a:p>
            <a:pPr marL="628650" lvl="1" indent="-171450">
              <a:spcAft>
                <a:spcPts val="600"/>
              </a:spcAft>
              <a:buFont typeface="Arial"/>
              <a:buChar char="•"/>
            </a:pPr>
            <a:r>
              <a:rPr lang="en-US" dirty="0"/>
              <a:t>Provide logon credentials to students in a secure manner</a:t>
            </a:r>
            <a:endParaRPr lang="en-US" dirty="0">
              <a:cs typeface="Arial" panose="020B0604020202020204" pitchFamily="34" charset="0"/>
            </a:endParaRPr>
          </a:p>
          <a:p>
            <a:pPr marL="628650" lvl="1" indent="-171450">
              <a:spcAft>
                <a:spcPts val="600"/>
              </a:spcAft>
              <a:buFont typeface="Arial"/>
              <a:buChar char="•"/>
            </a:pPr>
            <a:r>
              <a:rPr lang="en-US" dirty="0"/>
              <a:t>View student information in the Test Administrator Interface prior to testing to ensure that the correct student receives the proper test with the appropriate resources </a:t>
            </a:r>
            <a:endParaRPr lang="en-US" dirty="0">
              <a:cs typeface="Arial" panose="020B0604020202020204" pitchFamily="34" charset="0"/>
            </a:endParaRPr>
          </a:p>
          <a:p>
            <a:pPr marL="628650" lvl="1" indent="-171450">
              <a:spcAft>
                <a:spcPts val="600"/>
              </a:spcAft>
              <a:buFont typeface="Arial"/>
              <a:buChar char="•"/>
            </a:pPr>
            <a:r>
              <a:rPr lang="en-US" dirty="0"/>
              <a:t>Report all potential security incidents to their ELPAC Coordinator</a:t>
            </a:r>
            <a:endParaRPr lang="en-US" dirty="0">
              <a:cs typeface="Arial" panose="020B0604020202020204" pitchFamily="34" charset="0"/>
            </a:endParaRPr>
          </a:p>
          <a:p>
            <a:pPr marL="628650" lvl="1" indent="-171450">
              <a:spcAft>
                <a:spcPts val="600"/>
              </a:spcAft>
              <a:buFont typeface="Arial"/>
              <a:buChar char="•"/>
            </a:pPr>
            <a:r>
              <a:rPr lang="en-US" dirty="0"/>
              <a:t>Perform data and score entry in DEI and THSS</a:t>
            </a:r>
            <a:endParaRPr lang="en-US" dirty="0">
              <a:cs typeface="Arial" panose="020B0604020202020204" pitchFamily="34" charset="0"/>
            </a:endParaRPr>
          </a:p>
          <a:p>
            <a:pPr>
              <a:spcBef>
                <a:spcPts val="900"/>
              </a:spcBef>
              <a:spcAft>
                <a:spcPts val="600"/>
              </a:spcAft>
            </a:pPr>
            <a:endParaRPr lang="en-US" dirty="0"/>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57</a:t>
            </a:fld>
            <a:endParaRPr lang="en-US"/>
          </a:p>
        </p:txBody>
      </p:sp>
    </p:spTree>
    <p:extLst>
      <p:ext uri="{BB962C8B-B14F-4D97-AF65-F5344CB8AC3E}">
        <p14:creationId xmlns:p14="http://schemas.microsoft.com/office/powerpoint/2010/main" val="33214465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access the Security Affidavit Report from STB Portal, </a:t>
            </a:r>
            <a:r>
              <a:rPr lang="en-US" dirty="0">
                <a:cs typeface="Arial" panose="020B0604020202020204" pitchFamily="34" charset="0"/>
              </a:rPr>
              <a:t>follow steps 1-4.</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58</a:t>
            </a:fld>
            <a:endParaRPr lang="en-US"/>
          </a:p>
        </p:txBody>
      </p:sp>
    </p:spTree>
    <p:extLst>
      <p:ext uri="{BB962C8B-B14F-4D97-AF65-F5344CB8AC3E}">
        <p14:creationId xmlns:p14="http://schemas.microsoft.com/office/powerpoint/2010/main" val="4344322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ELPAC Coordinator must designate all ELPAC TEs in the STB before sharing the Moodle key</a:t>
            </a:r>
          </a:p>
          <a:p>
            <a:pPr marL="171450" indent="-171450">
              <a:buFont typeface="Arial" panose="020B0604020202020204" pitchFamily="34" charset="0"/>
              <a:buChar char="•"/>
            </a:pPr>
            <a:r>
              <a:rPr lang="en-US" dirty="0">
                <a:cs typeface="Arial" panose="020B0604020202020204" pitchFamily="34" charset="0"/>
              </a:rPr>
              <a:t>TEs who require a Moodle account will have one created by STB in 1-2 business days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CE9AE2DE-B0BF-A043-A27D-DBBB8CDAA36A}" type="slidenum">
              <a:rPr lang="en-US" smtClean="0"/>
              <a:t>59</a:t>
            </a:fld>
            <a:endParaRPr lang="en-US"/>
          </a:p>
        </p:txBody>
      </p:sp>
    </p:spTree>
    <p:extLst>
      <p:ext uri="{BB962C8B-B14F-4D97-AF65-F5344CB8AC3E}">
        <p14:creationId xmlns:p14="http://schemas.microsoft.com/office/powerpoint/2010/main" val="3609403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ELPAC Proctor Requirements</a:t>
            </a:r>
          </a:p>
        </p:txBody>
      </p:sp>
      <p:sp>
        <p:nvSpPr>
          <p:cNvPr id="4" name="Slide Number Placeholder 3"/>
          <p:cNvSpPr>
            <a:spLocks noGrp="1"/>
          </p:cNvSpPr>
          <p:nvPr>
            <p:ph type="sldNum" sz="quarter" idx="5"/>
          </p:nvPr>
        </p:nvSpPr>
        <p:spPr/>
        <p:txBody>
          <a:bodyPr/>
          <a:lstStyle/>
          <a:p>
            <a:fld id="{1399807D-D128-4837-BF84-5EA633F317AE}" type="slidenum">
              <a:rPr lang="en-US" smtClean="0"/>
              <a:pPr/>
              <a:t>60</a:t>
            </a:fld>
            <a:endParaRPr lang="en-US"/>
          </a:p>
        </p:txBody>
      </p:sp>
    </p:spTree>
    <p:extLst>
      <p:ext uri="{BB962C8B-B14F-4D97-AF65-F5344CB8AC3E}">
        <p14:creationId xmlns:p14="http://schemas.microsoft.com/office/powerpoint/2010/main" val="42290595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 purpose of a trained proctor is to assist with test administration. Proctors do not need a TOMS account, however the proctor must participate all required ELPAC trainings and review policy and test administration documents. During testing, actively monitoring means walking up and down the aisles and ensuring students are not using unauthorized electronic devices. As the ELPAC Coordinator, you should assign a proctor during group administration when tests are administered to groups of 20+ in grades 3-12 and groups of 10+ when administering the grade two writing test. </a:t>
            </a:r>
          </a:p>
        </p:txBody>
      </p:sp>
      <p:sp>
        <p:nvSpPr>
          <p:cNvPr id="4" name="Slide Number Placeholder 3"/>
          <p:cNvSpPr>
            <a:spLocks noGrp="1"/>
          </p:cNvSpPr>
          <p:nvPr>
            <p:ph type="sldNum" sz="quarter" idx="5"/>
          </p:nvPr>
        </p:nvSpPr>
        <p:spPr/>
        <p:txBody>
          <a:bodyPr/>
          <a:lstStyle/>
          <a:p>
            <a:fld id="{1399807D-D128-4837-BF84-5EA633F317AE}" type="slidenum">
              <a:rPr lang="en-US" smtClean="0"/>
              <a:pPr/>
              <a:t>61</a:t>
            </a:fld>
            <a:endParaRPr lang="en-US"/>
          </a:p>
        </p:txBody>
      </p:sp>
    </p:spTree>
    <p:extLst>
      <p:ext uri="{BB962C8B-B14F-4D97-AF65-F5344CB8AC3E}">
        <p14:creationId xmlns:p14="http://schemas.microsoft.com/office/powerpoint/2010/main" val="6912949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62</a:t>
            </a:fld>
            <a:endParaRPr lang="en-US"/>
          </a:p>
        </p:txBody>
      </p:sp>
    </p:spTree>
    <p:extLst>
      <p:ext uri="{BB962C8B-B14F-4D97-AF65-F5344CB8AC3E}">
        <p14:creationId xmlns:p14="http://schemas.microsoft.com/office/powerpoint/2010/main" val="10703652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 Moodle training platform is used for both the Initial and Alternative ELPAC assessments. </a:t>
            </a:r>
          </a:p>
        </p:txBody>
      </p:sp>
      <p:sp>
        <p:nvSpPr>
          <p:cNvPr id="4" name="Slide Number Placeholder 3"/>
          <p:cNvSpPr>
            <a:spLocks noGrp="1"/>
          </p:cNvSpPr>
          <p:nvPr>
            <p:ph type="sldNum" sz="quarter" idx="5"/>
          </p:nvPr>
        </p:nvSpPr>
        <p:spPr/>
        <p:txBody>
          <a:bodyPr/>
          <a:lstStyle/>
          <a:p>
            <a:fld id="{1399807D-D128-4837-BF84-5EA633F317AE}" type="slidenum">
              <a:rPr lang="en-US" smtClean="0"/>
              <a:pPr/>
              <a:t>64</a:t>
            </a:fld>
            <a:endParaRPr lang="en-US"/>
          </a:p>
        </p:txBody>
      </p:sp>
    </p:spTree>
    <p:extLst>
      <p:ext uri="{BB962C8B-B14F-4D97-AF65-F5344CB8AC3E}">
        <p14:creationId xmlns:p14="http://schemas.microsoft.com/office/powerpoint/2010/main" val="10630982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Arial" panose="020B0604020202020204" pitchFamily="34" charset="0"/>
              </a:rPr>
              <a:t>The Moodle training platform is used for both the Initial and Alternative ELPAC assessments. </a:t>
            </a:r>
          </a:p>
          <a:p>
            <a:pPr marL="171450" indent="-171450">
              <a:buFont typeface="Arial" panose="020B0604020202020204" pitchFamily="34" charset="0"/>
              <a:buChar char="•"/>
            </a:pPr>
            <a:r>
              <a:rPr lang="en-US" dirty="0">
                <a:cs typeface="Arial" panose="020B0604020202020204" pitchFamily="34" charset="0"/>
              </a:rPr>
              <a:t>Coordinators distribute their school’s Moodle keys to eligible TEs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65</a:t>
            </a:fld>
            <a:endParaRPr lang="en-US"/>
          </a:p>
        </p:txBody>
      </p:sp>
    </p:spTree>
    <p:extLst>
      <p:ext uri="{BB962C8B-B14F-4D97-AF65-F5344CB8AC3E}">
        <p14:creationId xmlns:p14="http://schemas.microsoft.com/office/powerpoint/2010/main" val="1831352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My Training Status page displays the ELPAC Coordinator’s Completion of Training Requirements (there is a delay for the information to sync)</a:t>
            </a:r>
          </a:p>
          <a:p>
            <a:endParaRPr lang="en-US" dirty="0"/>
          </a:p>
        </p:txBody>
      </p:sp>
    </p:spTree>
    <p:extLst>
      <p:ext uri="{BB962C8B-B14F-4D97-AF65-F5344CB8AC3E}">
        <p14:creationId xmlns:p14="http://schemas.microsoft.com/office/powerpoint/2010/main" val="12068557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This is how you will access the Moodle Key from the STB Portal.</a:t>
            </a:r>
          </a:p>
        </p:txBody>
      </p:sp>
      <p:sp>
        <p:nvSpPr>
          <p:cNvPr id="4" name="Slide Number Placeholder 3"/>
          <p:cNvSpPr>
            <a:spLocks noGrp="1"/>
          </p:cNvSpPr>
          <p:nvPr>
            <p:ph type="sldNum" sz="quarter" idx="5"/>
          </p:nvPr>
        </p:nvSpPr>
        <p:spPr/>
        <p:txBody>
          <a:bodyPr/>
          <a:lstStyle/>
          <a:p>
            <a:fld id="{1399807D-D128-4837-BF84-5EA633F317AE}" type="slidenum">
              <a:rPr lang="en-US" smtClean="0"/>
              <a:pPr/>
              <a:t>66</a:t>
            </a:fld>
            <a:endParaRPr lang="en-US"/>
          </a:p>
        </p:txBody>
      </p:sp>
    </p:spTree>
    <p:extLst>
      <p:ext uri="{BB962C8B-B14F-4D97-AF65-F5344CB8AC3E}">
        <p14:creationId xmlns:p14="http://schemas.microsoft.com/office/powerpoint/2010/main" val="12862409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Arial" panose="020B0604020202020204" pitchFamily="34" charset="0"/>
              </a:rPr>
              <a:t>If the principal or Coordinator have not completed ELPAC Security Requirements or if the coordinator has not been designated in the Principal’s Portal, the Moodle keys will not be available</a:t>
            </a:r>
          </a:p>
          <a:p>
            <a:pPr marL="171450" indent="-171450">
              <a:buFont typeface="Arial" panose="020B0604020202020204" pitchFamily="34" charset="0"/>
              <a:buChar char="•"/>
            </a:pPr>
            <a:r>
              <a:rPr lang="en-US" dirty="0">
                <a:cs typeface="Arial" panose="020B0604020202020204" pitchFamily="34" charset="0"/>
              </a:rPr>
              <a:t>Only the primary ELPAC Coordinator has access to the Moodle keys.</a:t>
            </a:r>
          </a:p>
          <a:p>
            <a:pPr marL="171450" indent="-171450">
              <a:buFont typeface="Arial" panose="020B0604020202020204" pitchFamily="34" charset="0"/>
              <a:buChar char="•"/>
            </a:pPr>
            <a:r>
              <a:rPr lang="en-US" dirty="0">
                <a:cs typeface="Arial" panose="020B0604020202020204" pitchFamily="34" charset="0"/>
              </a:rPr>
              <a:t>ELPAC Coordinators will not be able to attend ELPAC Calibration training with their Region EL Coordinators if they cannot access the Moodle key.</a:t>
            </a:r>
          </a:p>
        </p:txBody>
      </p:sp>
      <p:sp>
        <p:nvSpPr>
          <p:cNvPr id="4" name="Slide Number Placeholder 3"/>
          <p:cNvSpPr>
            <a:spLocks noGrp="1"/>
          </p:cNvSpPr>
          <p:nvPr>
            <p:ph type="sldNum" sz="quarter" idx="5"/>
          </p:nvPr>
        </p:nvSpPr>
        <p:spPr/>
        <p:txBody>
          <a:bodyPr/>
          <a:lstStyle/>
          <a:p>
            <a:fld id="{1399807D-D128-4837-BF84-5EA633F317AE}" type="slidenum">
              <a:rPr lang="en-US" smtClean="0"/>
              <a:pPr/>
              <a:t>67</a:t>
            </a:fld>
            <a:endParaRPr lang="en-US"/>
          </a:p>
        </p:txBody>
      </p:sp>
    </p:spTree>
    <p:extLst>
      <p:ext uri="{BB962C8B-B14F-4D97-AF65-F5344CB8AC3E}">
        <p14:creationId xmlns:p14="http://schemas.microsoft.com/office/powerpoint/2010/main" val="27922553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68</a:t>
            </a:fld>
            <a:endParaRPr lang="en-US"/>
          </a:p>
        </p:txBody>
      </p:sp>
    </p:spTree>
    <p:extLst>
      <p:ext uri="{BB962C8B-B14F-4D97-AF65-F5344CB8AC3E}">
        <p14:creationId xmlns:p14="http://schemas.microsoft.com/office/powerpoint/2010/main" val="8807536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Provide these instructions to your Test Examiners.</a:t>
            </a:r>
          </a:p>
        </p:txBody>
      </p:sp>
      <p:sp>
        <p:nvSpPr>
          <p:cNvPr id="4" name="Slide Number Placeholder 3"/>
          <p:cNvSpPr>
            <a:spLocks noGrp="1"/>
          </p:cNvSpPr>
          <p:nvPr>
            <p:ph type="sldNum" sz="quarter" idx="5"/>
          </p:nvPr>
        </p:nvSpPr>
        <p:spPr/>
        <p:txBody>
          <a:bodyPr/>
          <a:lstStyle/>
          <a:p>
            <a:fld id="{1399807D-D128-4837-BF84-5EA633F317AE}" type="slidenum">
              <a:rPr lang="en-US" smtClean="0"/>
              <a:pPr/>
              <a:t>69</a:t>
            </a:fld>
            <a:endParaRPr lang="en-US"/>
          </a:p>
        </p:txBody>
      </p:sp>
    </p:spTree>
    <p:extLst>
      <p:ext uri="{BB962C8B-B14F-4D97-AF65-F5344CB8AC3E}">
        <p14:creationId xmlns:p14="http://schemas.microsoft.com/office/powerpoint/2010/main" val="25397402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next set of slides provide instructions for accessing the Initial ELPAC Moodle Courses in the Moodle platform. Share these instructions with your TEs.  </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70</a:t>
            </a:fld>
            <a:endParaRPr lang="en-US"/>
          </a:p>
        </p:txBody>
      </p:sp>
    </p:spTree>
    <p:extLst>
      <p:ext uri="{BB962C8B-B14F-4D97-AF65-F5344CB8AC3E}">
        <p14:creationId xmlns:p14="http://schemas.microsoft.com/office/powerpoint/2010/main" val="13573351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71</a:t>
            </a:fld>
            <a:endParaRPr lang="en-US"/>
          </a:p>
        </p:txBody>
      </p:sp>
    </p:spTree>
    <p:extLst>
      <p:ext uri="{BB962C8B-B14F-4D97-AF65-F5344CB8AC3E}">
        <p14:creationId xmlns:p14="http://schemas.microsoft.com/office/powerpoint/2010/main" val="27176326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E9AE2DE-B0BF-A043-A27D-DBBB8CDAA36A}" type="slidenum">
              <a:rPr lang="en-US" smtClean="0"/>
              <a:t>72</a:t>
            </a:fld>
            <a:endParaRPr lang="en-US"/>
          </a:p>
        </p:txBody>
      </p:sp>
    </p:spTree>
    <p:extLst>
      <p:ext uri="{BB962C8B-B14F-4D97-AF65-F5344CB8AC3E}">
        <p14:creationId xmlns:p14="http://schemas.microsoft.com/office/powerpoint/2010/main" val="9464565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Coordinators will collect ELPAC certificates of completion from all TEs</a:t>
            </a:r>
          </a:p>
        </p:txBody>
      </p:sp>
      <p:sp>
        <p:nvSpPr>
          <p:cNvPr id="4" name="Slide Number Placeholder 3"/>
          <p:cNvSpPr>
            <a:spLocks noGrp="1"/>
          </p:cNvSpPr>
          <p:nvPr>
            <p:ph type="sldNum" sz="quarter" idx="5"/>
          </p:nvPr>
        </p:nvSpPr>
        <p:spPr/>
        <p:txBody>
          <a:bodyPr/>
          <a:lstStyle/>
          <a:p>
            <a:fld id="{CE9AE2DE-B0BF-A043-A27D-DBBB8CDAA36A}" type="slidenum">
              <a:rPr lang="en-US" smtClean="0"/>
              <a:t>73</a:t>
            </a:fld>
            <a:endParaRPr lang="en-US"/>
          </a:p>
        </p:txBody>
      </p:sp>
    </p:spTree>
    <p:extLst>
      <p:ext uri="{BB962C8B-B14F-4D97-AF65-F5344CB8AC3E}">
        <p14:creationId xmlns:p14="http://schemas.microsoft.com/office/powerpoint/2010/main" val="18262793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Arial" panose="020B0604020202020204" pitchFamily="34" charset="0"/>
              </a:rPr>
              <a:t>Reminder! There is a different key for the Initial Alternate ELPAC.</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74</a:t>
            </a:fld>
            <a:endParaRPr lang="en-US"/>
          </a:p>
        </p:txBody>
      </p:sp>
    </p:spTree>
    <p:extLst>
      <p:ext uri="{BB962C8B-B14F-4D97-AF65-F5344CB8AC3E}">
        <p14:creationId xmlns:p14="http://schemas.microsoft.com/office/powerpoint/2010/main" val="8646722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Coordinators will collect ELPAC certificates of completion from all TEs</a:t>
            </a:r>
          </a:p>
        </p:txBody>
      </p:sp>
      <p:sp>
        <p:nvSpPr>
          <p:cNvPr id="4" name="Slide Number Placeholder 3"/>
          <p:cNvSpPr>
            <a:spLocks noGrp="1"/>
          </p:cNvSpPr>
          <p:nvPr>
            <p:ph type="sldNum" sz="quarter" idx="5"/>
          </p:nvPr>
        </p:nvSpPr>
        <p:spPr/>
        <p:txBody>
          <a:bodyPr/>
          <a:lstStyle/>
          <a:p>
            <a:fld id="{CE9AE2DE-B0BF-A043-A27D-DBBB8CDAA36A}" type="slidenum">
              <a:rPr lang="en-US" smtClean="0"/>
              <a:t>76</a:t>
            </a:fld>
            <a:endParaRPr lang="en-US"/>
          </a:p>
        </p:txBody>
      </p:sp>
    </p:spTree>
    <p:extLst>
      <p:ext uri="{BB962C8B-B14F-4D97-AF65-F5344CB8AC3E}">
        <p14:creationId xmlns:p14="http://schemas.microsoft.com/office/powerpoint/2010/main" val="2385117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cs typeface="Arial" panose="020B0604020202020204" pitchFamily="34" charset="0"/>
              </a:rPr>
              <a:t>Bookmark the Coordinator Resources page as it contains valuable resources and information for coordinators. </a:t>
            </a:r>
          </a:p>
          <a:p>
            <a:endParaRPr lang="en-US" dirty="0"/>
          </a:p>
        </p:txBody>
      </p:sp>
    </p:spTree>
    <p:extLst>
      <p:ext uri="{BB962C8B-B14F-4D97-AF65-F5344CB8AC3E}">
        <p14:creationId xmlns:p14="http://schemas.microsoft.com/office/powerpoint/2010/main" val="5653111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77</a:t>
            </a:fld>
            <a:endParaRPr lang="en-US"/>
          </a:p>
        </p:txBody>
      </p:sp>
    </p:spTree>
    <p:extLst>
      <p:ext uri="{BB962C8B-B14F-4D97-AF65-F5344CB8AC3E}">
        <p14:creationId xmlns:p14="http://schemas.microsoft.com/office/powerpoint/2010/main" val="15441011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Follow steps 1-4 to access the Security Affidavit Report from STB Portal.</a:t>
            </a:r>
          </a:p>
          <a:p>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79</a:t>
            </a:fld>
            <a:endParaRPr lang="en-US"/>
          </a:p>
        </p:txBody>
      </p:sp>
    </p:spTree>
    <p:extLst>
      <p:ext uri="{BB962C8B-B14F-4D97-AF65-F5344CB8AC3E}">
        <p14:creationId xmlns:p14="http://schemas.microsoft.com/office/powerpoint/2010/main" val="5840370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Process for monitoring completion of TE and Proctor training is the same as last year. </a:t>
            </a:r>
            <a:endParaRPr lang="en-US" dirty="0">
              <a:ea typeface="Calibri"/>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CE9AE2DE-B0BF-A043-A27D-DBBB8CDAA36A}" type="slidenum">
              <a:rPr lang="en-US" smtClean="0"/>
              <a:t>80</a:t>
            </a:fld>
            <a:endParaRPr lang="en-US"/>
          </a:p>
        </p:txBody>
      </p:sp>
    </p:spTree>
    <p:extLst>
      <p:ext uri="{BB962C8B-B14F-4D97-AF65-F5344CB8AC3E}">
        <p14:creationId xmlns:p14="http://schemas.microsoft.com/office/powerpoint/2010/main" val="27381608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Calibri"/>
                <a:cs typeface="Arial" panose="020B0604020202020204" pitchFamily="34" charset="0"/>
              </a:rPr>
              <a:t>Troubleshooting the Affidavit and Agreement Report</a:t>
            </a:r>
          </a:p>
          <a:p>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81</a:t>
            </a:fld>
            <a:endParaRPr lang="en-US"/>
          </a:p>
        </p:txBody>
      </p:sp>
    </p:spTree>
    <p:extLst>
      <p:ext uri="{BB962C8B-B14F-4D97-AF65-F5344CB8AC3E}">
        <p14:creationId xmlns:p14="http://schemas.microsoft.com/office/powerpoint/2010/main" val="36098410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82</a:t>
            </a:fld>
            <a:endParaRPr lang="en-US"/>
          </a:p>
        </p:txBody>
      </p:sp>
    </p:spTree>
    <p:extLst>
      <p:ext uri="{BB962C8B-B14F-4D97-AF65-F5344CB8AC3E}">
        <p14:creationId xmlns:p14="http://schemas.microsoft.com/office/powerpoint/2010/main" val="18090524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You can access a list of TEs that complete the Moodle training from the STB Portal.</a:t>
            </a:r>
          </a:p>
        </p:txBody>
      </p:sp>
      <p:sp>
        <p:nvSpPr>
          <p:cNvPr id="4" name="Slide Number Placeholder 3"/>
          <p:cNvSpPr>
            <a:spLocks noGrp="1"/>
          </p:cNvSpPr>
          <p:nvPr>
            <p:ph type="sldNum" sz="quarter" idx="5"/>
          </p:nvPr>
        </p:nvSpPr>
        <p:spPr/>
        <p:txBody>
          <a:bodyPr/>
          <a:lstStyle/>
          <a:p>
            <a:fld id="{1399807D-D128-4837-BF84-5EA633F317AE}" type="slidenum">
              <a:rPr lang="en-US" smtClean="0"/>
              <a:pPr/>
              <a:t>83</a:t>
            </a:fld>
            <a:endParaRPr lang="en-US"/>
          </a:p>
        </p:txBody>
      </p:sp>
    </p:spTree>
    <p:extLst>
      <p:ext uri="{BB962C8B-B14F-4D97-AF65-F5344CB8AC3E}">
        <p14:creationId xmlns:p14="http://schemas.microsoft.com/office/powerpoint/2010/main" val="10198186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You can access a list of TEs that complete the Moodle training from the STB Portal.</a:t>
            </a:r>
          </a:p>
        </p:txBody>
      </p:sp>
      <p:sp>
        <p:nvSpPr>
          <p:cNvPr id="4" name="Slide Number Placeholder 3"/>
          <p:cNvSpPr>
            <a:spLocks noGrp="1"/>
          </p:cNvSpPr>
          <p:nvPr>
            <p:ph type="sldNum" sz="quarter" idx="5"/>
          </p:nvPr>
        </p:nvSpPr>
        <p:spPr/>
        <p:txBody>
          <a:bodyPr/>
          <a:lstStyle/>
          <a:p>
            <a:fld id="{1399807D-D128-4837-BF84-5EA633F317AE}" type="slidenum">
              <a:rPr lang="en-US" smtClean="0"/>
              <a:pPr/>
              <a:t>84</a:t>
            </a:fld>
            <a:endParaRPr lang="en-US"/>
          </a:p>
        </p:txBody>
      </p:sp>
    </p:spTree>
    <p:extLst>
      <p:ext uri="{BB962C8B-B14F-4D97-AF65-F5344CB8AC3E}">
        <p14:creationId xmlns:p14="http://schemas.microsoft.com/office/powerpoint/2010/main" val="17191378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85</a:t>
            </a:fld>
            <a:endParaRPr lang="en-US"/>
          </a:p>
        </p:txBody>
      </p:sp>
    </p:spTree>
    <p:extLst>
      <p:ext uri="{BB962C8B-B14F-4D97-AF65-F5344CB8AC3E}">
        <p14:creationId xmlns:p14="http://schemas.microsoft.com/office/powerpoint/2010/main" val="17105456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86</a:t>
            </a:fld>
            <a:endParaRPr lang="en-US"/>
          </a:p>
        </p:txBody>
      </p:sp>
    </p:spTree>
    <p:extLst>
      <p:ext uri="{BB962C8B-B14F-4D97-AF65-F5344CB8AC3E}">
        <p14:creationId xmlns:p14="http://schemas.microsoft.com/office/powerpoint/2010/main" val="31472413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TOMS accounts are the gateway to test administration and allow access to start tests and secure materials. Therefore, our office has developed a process for identifying who should receive accounts based on their role and within STB we have a number of checks and balances for created ELPAC Coordinator TOMS accounts AFTER all Principal </a:t>
            </a:r>
            <a:r>
              <a:rPr lang="en-US" dirty="0"/>
              <a:t>and Coordinator training requirements have been completed and verified. There are several functions allowable with the ELPAC Coordinator TOMS account to support you with management and proper test administration to all eligible students. </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88</a:t>
            </a:fld>
            <a:endParaRPr lang="en-US"/>
          </a:p>
        </p:txBody>
      </p:sp>
    </p:spTree>
    <p:extLst>
      <p:ext uri="{BB962C8B-B14F-4D97-AF65-F5344CB8AC3E}">
        <p14:creationId xmlns:p14="http://schemas.microsoft.com/office/powerpoint/2010/main" val="1471442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New Resources are added throughout the year.</a:t>
            </a:r>
          </a:p>
          <a:p>
            <a:endParaRPr lang="en-US"/>
          </a:p>
        </p:txBody>
      </p:sp>
    </p:spTree>
    <p:extLst>
      <p:ext uri="{BB962C8B-B14F-4D97-AF65-F5344CB8AC3E}">
        <p14:creationId xmlns:p14="http://schemas.microsoft.com/office/powerpoint/2010/main" val="34427212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Once, you, the ELPAC Coordinator have met the training requirements and have been issued a TOMS account, one of your duties is to create ELPAC Test Examiner TOMS accounts. Note who can serve as a TE, the specific training requirements and how to monitor completion of the requirements were outlined on previous slides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89</a:t>
            </a:fld>
            <a:endParaRPr lang="en-US"/>
          </a:p>
        </p:txBody>
      </p:sp>
    </p:spTree>
    <p:extLst>
      <p:ext uri="{BB962C8B-B14F-4D97-AF65-F5344CB8AC3E}">
        <p14:creationId xmlns:p14="http://schemas.microsoft.com/office/powerpoint/2010/main" val="16834393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Note that employees of our district who serve as Test Examiners are required to sign an ELPAC Security Affidavit in STB Portal and when logging into ELPAC TOMS for the first time. The state also has an authentication process set up for TOMS account holders who are logging into TOMS on a different device.</a:t>
            </a:r>
          </a:p>
        </p:txBody>
      </p:sp>
      <p:sp>
        <p:nvSpPr>
          <p:cNvPr id="4" name="Slide Number Placeholder 3"/>
          <p:cNvSpPr>
            <a:spLocks noGrp="1"/>
          </p:cNvSpPr>
          <p:nvPr>
            <p:ph type="sldNum" sz="quarter" idx="5"/>
          </p:nvPr>
        </p:nvSpPr>
        <p:spPr/>
        <p:txBody>
          <a:bodyPr/>
          <a:lstStyle/>
          <a:p>
            <a:fld id="{1399807D-D128-4837-BF84-5EA633F317AE}" type="slidenum">
              <a:rPr lang="en-US" smtClean="0"/>
              <a:pPr/>
              <a:t>90</a:t>
            </a:fld>
            <a:endParaRPr lang="en-US"/>
          </a:p>
        </p:txBody>
      </p:sp>
    </p:spTree>
    <p:extLst>
      <p:ext uri="{BB962C8B-B14F-4D97-AF65-F5344CB8AC3E}">
        <p14:creationId xmlns:p14="http://schemas.microsoft.com/office/powerpoint/2010/main" val="2183940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We ask you to please be cautious before logging into to TOMS with your ELPAC Coordinator role and creating accounts. You should first, ask yourself three important question: </a:t>
            </a:r>
          </a:p>
          <a:p>
            <a:r>
              <a:rPr lang="en-US" b="1" dirty="0"/>
              <a:t>Did you verify the completion of requirements in the STB Portal?</a:t>
            </a:r>
          </a:p>
          <a:p>
            <a:r>
              <a:rPr lang="en-US" b="1" dirty="0"/>
              <a:t>Did you designate the individual in the STB Portal?</a:t>
            </a:r>
            <a:endParaRPr lang="en-US" dirty="0"/>
          </a:p>
          <a:p>
            <a:r>
              <a:rPr lang="en-US" b="1" dirty="0"/>
              <a:t>Do you have the TE’s Moodle calibration certificate(s)?</a:t>
            </a:r>
            <a:endParaRPr lang="en-US" dirty="0"/>
          </a:p>
          <a:p>
            <a:r>
              <a:rPr lang="en-US" dirty="0">
                <a:cs typeface="Arial" panose="020B0604020202020204" pitchFamily="34" charset="0"/>
              </a:rPr>
              <a:t>By doing so, you will prevent unauthorized access to secure materials and ensure that TEs are properly trained to administer tests to students at grade levels for which they were trained.</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91</a:t>
            </a:fld>
            <a:endParaRPr lang="en-US"/>
          </a:p>
        </p:txBody>
      </p:sp>
    </p:spTree>
    <p:extLst>
      <p:ext uri="{BB962C8B-B14F-4D97-AF65-F5344CB8AC3E}">
        <p14:creationId xmlns:p14="http://schemas.microsoft.com/office/powerpoint/2010/main" val="8347295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When you are ready to create accounts, you have choices. You can either create the accounts one by one or for several users using the batch file upload template available on the TOMS Users page. This slide calls out the buttons and fields you will need to create the user’s profile prior to adding the role.</a:t>
            </a:r>
          </a:p>
        </p:txBody>
      </p:sp>
      <p:sp>
        <p:nvSpPr>
          <p:cNvPr id="4" name="Slide Number Placeholder 3"/>
          <p:cNvSpPr>
            <a:spLocks noGrp="1"/>
          </p:cNvSpPr>
          <p:nvPr>
            <p:ph type="sldNum" sz="quarter" idx="5"/>
          </p:nvPr>
        </p:nvSpPr>
        <p:spPr/>
        <p:txBody>
          <a:bodyPr/>
          <a:lstStyle/>
          <a:p>
            <a:fld id="{1399807D-D128-4837-BF84-5EA633F317AE}" type="slidenum">
              <a:rPr lang="en-US" smtClean="0"/>
              <a:pPr/>
              <a:t>92</a:t>
            </a:fld>
            <a:endParaRPr lang="en-US"/>
          </a:p>
        </p:txBody>
      </p:sp>
    </p:spTree>
    <p:extLst>
      <p:ext uri="{BB962C8B-B14F-4D97-AF65-F5344CB8AC3E}">
        <p14:creationId xmlns:p14="http://schemas.microsoft.com/office/powerpoint/2010/main" val="23564585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This is a screenshot of the next page.</a:t>
            </a:r>
          </a:p>
        </p:txBody>
      </p:sp>
      <p:sp>
        <p:nvSpPr>
          <p:cNvPr id="4" name="Slide Number Placeholder 3"/>
          <p:cNvSpPr>
            <a:spLocks noGrp="1"/>
          </p:cNvSpPr>
          <p:nvPr>
            <p:ph type="sldNum" sz="quarter" idx="5"/>
          </p:nvPr>
        </p:nvSpPr>
        <p:spPr/>
        <p:txBody>
          <a:bodyPr/>
          <a:lstStyle/>
          <a:p>
            <a:fld id="{1399807D-D128-4837-BF84-5EA633F317AE}" type="slidenum">
              <a:rPr lang="en-US" smtClean="0"/>
              <a:pPr/>
              <a:t>93</a:t>
            </a:fld>
            <a:endParaRPr lang="en-US"/>
          </a:p>
        </p:txBody>
      </p:sp>
    </p:spTree>
    <p:extLst>
      <p:ext uri="{BB962C8B-B14F-4D97-AF65-F5344CB8AC3E}">
        <p14:creationId xmlns:p14="http://schemas.microsoft.com/office/powerpoint/2010/main" val="40371288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This page is very important as it allows you to save the user profile and assigned role.</a:t>
            </a:r>
          </a:p>
        </p:txBody>
      </p:sp>
      <p:sp>
        <p:nvSpPr>
          <p:cNvPr id="4" name="Slide Number Placeholder 3"/>
          <p:cNvSpPr>
            <a:spLocks noGrp="1"/>
          </p:cNvSpPr>
          <p:nvPr>
            <p:ph type="sldNum" sz="quarter" idx="5"/>
          </p:nvPr>
        </p:nvSpPr>
        <p:spPr/>
        <p:txBody>
          <a:bodyPr/>
          <a:lstStyle/>
          <a:p>
            <a:fld id="{1399807D-D128-4837-BF84-5EA633F317AE}" type="slidenum">
              <a:rPr lang="en-US" smtClean="0"/>
              <a:pPr/>
              <a:t>94</a:t>
            </a:fld>
            <a:endParaRPr lang="en-US"/>
          </a:p>
        </p:txBody>
      </p:sp>
    </p:spTree>
    <p:extLst>
      <p:ext uri="{BB962C8B-B14F-4D97-AF65-F5344CB8AC3E}">
        <p14:creationId xmlns:p14="http://schemas.microsoft.com/office/powerpoint/2010/main" val="6699340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Be mindful of when you create accounts for TEs as the link will expire in 30 min.</a:t>
            </a:r>
          </a:p>
        </p:txBody>
      </p:sp>
      <p:sp>
        <p:nvSpPr>
          <p:cNvPr id="4" name="Slide Number Placeholder 3"/>
          <p:cNvSpPr>
            <a:spLocks noGrp="1"/>
          </p:cNvSpPr>
          <p:nvPr>
            <p:ph type="sldNum" sz="quarter" idx="5"/>
          </p:nvPr>
        </p:nvSpPr>
        <p:spPr/>
        <p:txBody>
          <a:bodyPr/>
          <a:lstStyle/>
          <a:p>
            <a:fld id="{1399807D-D128-4837-BF84-5EA633F317AE}" type="slidenum">
              <a:rPr lang="en-US" smtClean="0"/>
              <a:pPr/>
              <a:t>95</a:t>
            </a:fld>
            <a:endParaRPr lang="en-US"/>
          </a:p>
        </p:txBody>
      </p:sp>
    </p:spTree>
    <p:extLst>
      <p:ext uri="{BB962C8B-B14F-4D97-AF65-F5344CB8AC3E}">
        <p14:creationId xmlns:p14="http://schemas.microsoft.com/office/powerpoint/2010/main" val="25060121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Please be sure to inform the individual/s you have created accounts for in advance. They will need to be prepared to finalize the creation of the account by completing steps 1-3 on this slide. As mentioned, they should also be informed that there are multiple affidavits to sign. Having signed the TOMS affidavit in advance of test administration is key because otherwise they will not see Initial ELPAC as an option in the TA Interface.</a:t>
            </a:r>
          </a:p>
        </p:txBody>
      </p:sp>
      <p:sp>
        <p:nvSpPr>
          <p:cNvPr id="4" name="Slide Number Placeholder 3"/>
          <p:cNvSpPr>
            <a:spLocks noGrp="1"/>
          </p:cNvSpPr>
          <p:nvPr>
            <p:ph type="sldNum" sz="quarter" idx="5"/>
          </p:nvPr>
        </p:nvSpPr>
        <p:spPr/>
        <p:txBody>
          <a:bodyPr/>
          <a:lstStyle/>
          <a:p>
            <a:fld id="{1399807D-D128-4837-BF84-5EA633F317AE}" type="slidenum">
              <a:rPr lang="en-US" smtClean="0"/>
              <a:pPr/>
              <a:t>96</a:t>
            </a:fld>
            <a:endParaRPr lang="en-US"/>
          </a:p>
        </p:txBody>
      </p:sp>
    </p:spTree>
    <p:extLst>
      <p:ext uri="{BB962C8B-B14F-4D97-AF65-F5344CB8AC3E}">
        <p14:creationId xmlns:p14="http://schemas.microsoft.com/office/powerpoint/2010/main" val="23507868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Check the </a:t>
            </a:r>
            <a:r>
              <a:rPr lang="en-US" sz="1200" i="1" dirty="0">
                <a:solidFill>
                  <a:schemeClr val="bg1"/>
                </a:solidFill>
                <a:latin typeface="Arial" panose="020B0604020202020204" pitchFamily="34" charset="0"/>
                <a:ea typeface="Tahoma"/>
                <a:cs typeface="Arial" panose="020B0604020202020204" pitchFamily="34" charset="0"/>
              </a:rPr>
              <a:t>Security Forms and Remote Administration Status Report</a:t>
            </a:r>
            <a:r>
              <a:rPr lang="en-US" sz="1200" dirty="0">
                <a:solidFill>
                  <a:schemeClr val="bg1"/>
                </a:solidFill>
                <a:latin typeface="Arial" panose="020B0604020202020204" pitchFamily="34" charset="0"/>
                <a:ea typeface="Tahoma"/>
                <a:cs typeface="Arial" panose="020B0604020202020204" pitchFamily="34" charset="0"/>
              </a:rPr>
              <a:t> frequently.</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97</a:t>
            </a:fld>
            <a:endParaRPr lang="en-US"/>
          </a:p>
        </p:txBody>
      </p:sp>
    </p:spTree>
    <p:extLst>
      <p:ext uri="{BB962C8B-B14F-4D97-AF65-F5344CB8AC3E}">
        <p14:creationId xmlns:p14="http://schemas.microsoft.com/office/powerpoint/2010/main" val="19065401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98</a:t>
            </a:fld>
            <a:endParaRPr lang="en-US"/>
          </a:p>
        </p:txBody>
      </p:sp>
    </p:spTree>
    <p:extLst>
      <p:ext uri="{BB962C8B-B14F-4D97-AF65-F5344CB8AC3E}">
        <p14:creationId xmlns:p14="http://schemas.microsoft.com/office/powerpoint/2010/main" val="555854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Any other individual at  the school site who would like to be placed on the Testing Update distribution list will need to complete the 2023-24 Testing Point of Contact Training in </a:t>
            </a:r>
            <a:r>
              <a:rPr lang="en-US" dirty="0" err="1"/>
              <a:t>MyPLN</a:t>
            </a:r>
            <a:r>
              <a:rPr lang="en-US" dirty="0"/>
              <a:t>.</a:t>
            </a:r>
          </a:p>
        </p:txBody>
      </p:sp>
    </p:spTree>
    <p:extLst>
      <p:ext uri="{BB962C8B-B14F-4D97-AF65-F5344CB8AC3E}">
        <p14:creationId xmlns:p14="http://schemas.microsoft.com/office/powerpoint/2010/main" val="20425669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99</a:t>
            </a:fld>
            <a:endParaRPr lang="en-US"/>
          </a:p>
        </p:txBody>
      </p:sp>
    </p:spTree>
    <p:extLst>
      <p:ext uri="{BB962C8B-B14F-4D97-AF65-F5344CB8AC3E}">
        <p14:creationId xmlns:p14="http://schemas.microsoft.com/office/powerpoint/2010/main" val="42912674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100</a:t>
            </a:fld>
            <a:endParaRPr lang="en-US"/>
          </a:p>
        </p:txBody>
      </p:sp>
    </p:spTree>
    <p:extLst>
      <p:ext uri="{BB962C8B-B14F-4D97-AF65-F5344CB8AC3E}">
        <p14:creationId xmlns:p14="http://schemas.microsoft.com/office/powerpoint/2010/main" val="25219149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Under the Test Administration tab on the ELPAC website, there is a link to information pertaining accessibility resources</a:t>
            </a:r>
          </a:p>
          <a:p>
            <a:pPr marL="171450" indent="-171450">
              <a:buFont typeface="Arial" panose="020B0604020202020204" pitchFamily="34" charset="0"/>
              <a:buChar char="•"/>
            </a:pPr>
            <a:r>
              <a:rPr lang="en-US" dirty="0"/>
              <a:t>Links to the most recent California Assessment Accountability Resources Matrix and to relevant manuals</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102</a:t>
            </a:fld>
            <a:endParaRPr lang="en-US"/>
          </a:p>
        </p:txBody>
      </p:sp>
    </p:spTree>
    <p:extLst>
      <p:ext uri="{BB962C8B-B14F-4D97-AF65-F5344CB8AC3E}">
        <p14:creationId xmlns:p14="http://schemas.microsoft.com/office/powerpoint/2010/main" val="16737272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panose="020B0604020202020204" pitchFamily="34" charset="0"/>
              </a:rPr>
              <a:t>The LAUSD policy document provides guidance for schools on the use of accessibility resources including universal tools, designated supports and accommodations for both testing programs, ELPAC and CAASPP. Note that our office will release an updated document once the state has published the new Matrix, expected to be released in January.</a:t>
            </a:r>
            <a:endParaRPr lang="en-US" dirty="0"/>
          </a:p>
        </p:txBody>
      </p:sp>
      <p:sp>
        <p:nvSpPr>
          <p:cNvPr id="4" name="Slide Number Placeholder 3"/>
          <p:cNvSpPr>
            <a:spLocks noGrp="1"/>
          </p:cNvSpPr>
          <p:nvPr>
            <p:ph type="sldNum" sz="quarter" idx="5"/>
          </p:nvPr>
        </p:nvSpPr>
        <p:spPr/>
        <p:txBody>
          <a:bodyPr/>
          <a:lstStyle/>
          <a:p>
            <a:fld id="{CE9AE2DE-B0BF-A043-A27D-DBBB8CDAA36A}" type="slidenum">
              <a:rPr lang="en-US" smtClean="0"/>
              <a:t>103</a:t>
            </a:fld>
            <a:endParaRPr lang="en-US"/>
          </a:p>
        </p:txBody>
      </p:sp>
    </p:spTree>
    <p:extLst>
      <p:ext uri="{BB962C8B-B14F-4D97-AF65-F5344CB8AC3E}">
        <p14:creationId xmlns:p14="http://schemas.microsoft.com/office/powerpoint/2010/main" val="28504129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California Assessment Accountability Resources Matrix is a document that identifies which accessibility resources are available for both CAASPP and ELPAC assessments</a:t>
            </a:r>
          </a:p>
        </p:txBody>
      </p:sp>
      <p:sp>
        <p:nvSpPr>
          <p:cNvPr id="4" name="Slide Number Placeholder 3"/>
          <p:cNvSpPr>
            <a:spLocks noGrp="1"/>
          </p:cNvSpPr>
          <p:nvPr>
            <p:ph type="sldNum" sz="quarter" idx="5"/>
          </p:nvPr>
        </p:nvSpPr>
        <p:spPr/>
        <p:txBody>
          <a:bodyPr/>
          <a:lstStyle/>
          <a:p>
            <a:fld id="{CE9AE2DE-B0BF-A043-A27D-DBBB8CDAA36A}" type="slidenum">
              <a:rPr lang="en-US" smtClean="0"/>
              <a:t>104</a:t>
            </a:fld>
            <a:endParaRPr lang="en-US"/>
          </a:p>
        </p:txBody>
      </p:sp>
    </p:spTree>
    <p:extLst>
      <p:ext uri="{BB962C8B-B14F-4D97-AF65-F5344CB8AC3E}">
        <p14:creationId xmlns:p14="http://schemas.microsoft.com/office/powerpoint/2010/main" val="35612879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California Assessment Accountability Resources Matrix indicates if the support is embedded or nonembedded, and contains a brief description</a:t>
            </a:r>
          </a:p>
          <a:p>
            <a:pPr marL="171450" indent="-171450">
              <a:buFont typeface="Arial" panose="020B0604020202020204" pitchFamily="34" charset="0"/>
              <a:buChar char="•"/>
            </a:pPr>
            <a:r>
              <a:rPr lang="en-US"/>
              <a:t>”Yes” means that the support is available</a:t>
            </a:r>
          </a:p>
          <a:p>
            <a:pPr marL="171450" indent="-171450">
              <a:buFont typeface="Arial" panose="020B0604020202020204" pitchFamily="34" charset="0"/>
              <a:buChar char="•"/>
            </a:pPr>
            <a:r>
              <a:rPr lang="en-US"/>
              <a:t>Embedded supports are available through the testing platform and nonembedded supports are provided by the school outside of the testing platform</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105</a:t>
            </a:fld>
            <a:endParaRPr lang="en-US"/>
          </a:p>
        </p:txBody>
      </p:sp>
    </p:spTree>
    <p:extLst>
      <p:ext uri="{BB962C8B-B14F-4D97-AF65-F5344CB8AC3E}">
        <p14:creationId xmlns:p14="http://schemas.microsoft.com/office/powerpoint/2010/main" val="24956053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Additional paperwork is not required for students to use Universal Tools</a:t>
            </a:r>
          </a:p>
        </p:txBody>
      </p:sp>
      <p:sp>
        <p:nvSpPr>
          <p:cNvPr id="4" name="Slide Number Placeholder 3"/>
          <p:cNvSpPr>
            <a:spLocks noGrp="1"/>
          </p:cNvSpPr>
          <p:nvPr>
            <p:ph type="sldNum" sz="quarter" idx="5"/>
          </p:nvPr>
        </p:nvSpPr>
        <p:spPr/>
        <p:txBody>
          <a:bodyPr/>
          <a:lstStyle/>
          <a:p>
            <a:fld id="{CE9AE2DE-B0BF-A043-A27D-DBBB8CDAA36A}" type="slidenum">
              <a:rPr lang="en-US" smtClean="0"/>
              <a:t>106</a:t>
            </a:fld>
            <a:endParaRPr lang="en-US"/>
          </a:p>
        </p:txBody>
      </p:sp>
    </p:spTree>
    <p:extLst>
      <p:ext uri="{BB962C8B-B14F-4D97-AF65-F5344CB8AC3E}">
        <p14:creationId xmlns:p14="http://schemas.microsoft.com/office/powerpoint/2010/main" val="18410750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Attachment A is required for students to use Designated Supports</a:t>
            </a:r>
          </a:p>
          <a:p>
            <a:pPr marL="171450" indent="-171450">
              <a:buFont typeface="Arial" panose="020B0604020202020204" pitchFamily="34" charset="0"/>
              <a:buChar char="•"/>
            </a:pPr>
            <a:r>
              <a:rPr lang="en-US" dirty="0">
                <a:cs typeface="Arial" panose="020B0604020202020204" pitchFamily="34" charset="0"/>
              </a:rPr>
              <a:t>Students with IEPs/504 Plans may have designated supports listed on the IEP, if not, ATT A may be used</a:t>
            </a:r>
          </a:p>
        </p:txBody>
      </p:sp>
      <p:sp>
        <p:nvSpPr>
          <p:cNvPr id="4" name="Slide Number Placeholder 3"/>
          <p:cNvSpPr>
            <a:spLocks noGrp="1"/>
          </p:cNvSpPr>
          <p:nvPr>
            <p:ph type="sldNum" sz="quarter" idx="5"/>
          </p:nvPr>
        </p:nvSpPr>
        <p:spPr/>
        <p:txBody>
          <a:bodyPr/>
          <a:lstStyle/>
          <a:p>
            <a:fld id="{CE9AE2DE-B0BF-A043-A27D-DBBB8CDAA36A}" type="slidenum">
              <a:rPr lang="en-US" smtClean="0"/>
              <a:t>107</a:t>
            </a:fld>
            <a:endParaRPr lang="en-US"/>
          </a:p>
        </p:txBody>
      </p:sp>
    </p:spTree>
    <p:extLst>
      <p:ext uri="{BB962C8B-B14F-4D97-AF65-F5344CB8AC3E}">
        <p14:creationId xmlns:p14="http://schemas.microsoft.com/office/powerpoint/2010/main" val="25103234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Accommodations and Unlisted Resources may only be entered for students who have an IEP or Section 504 Plan indicated in TOMS</a:t>
            </a:r>
          </a:p>
          <a:p>
            <a:pPr marL="171450" indent="-171450">
              <a:buFont typeface="Arial" panose="020B0604020202020204" pitchFamily="34" charset="0"/>
              <a:buChar char="•"/>
            </a:pPr>
            <a:r>
              <a:rPr lang="en-US" dirty="0"/>
              <a:t>The ELPAC Coordinator will enter the accommodations indicated on the IEP or Section 504 Plan in TOMS</a:t>
            </a:r>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108</a:t>
            </a:fld>
            <a:endParaRPr lang="en-US"/>
          </a:p>
        </p:txBody>
      </p:sp>
    </p:spTree>
    <p:extLst>
      <p:ext uri="{BB962C8B-B14F-4D97-AF65-F5344CB8AC3E}">
        <p14:creationId xmlns:p14="http://schemas.microsoft.com/office/powerpoint/2010/main" val="34549172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that Part 4 of the matrix has an additional section to address supports that are available for Alternate ELPAC through the online testing interface.  Some students may need additional supports that are used during daily instruction. Please share the Alternate ELPAC Accessibility Guidelines document with your special education teachers.</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109</a:t>
            </a:fld>
            <a:endParaRPr lang="en-US"/>
          </a:p>
        </p:txBody>
      </p:sp>
    </p:spTree>
    <p:extLst>
      <p:ext uri="{BB962C8B-B14F-4D97-AF65-F5344CB8AC3E}">
        <p14:creationId xmlns:p14="http://schemas.microsoft.com/office/powerpoint/2010/main" val="35089621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9 - Pencil Title" userDrawn="1">
  <p:cSld name="TITLE">
    <p:bg>
      <p:bgPr>
        <a:solidFill>
          <a:srgbClr val="002870"/>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5" name="Text Placeholder 4">
            <a:extLst>
              <a:ext uri="{FF2B5EF4-FFF2-40B4-BE49-F238E27FC236}">
                <a16:creationId xmlns:a16="http://schemas.microsoft.com/office/drawing/2014/main" id="{414D5A89-C7F5-E334-8C9E-56A8ED2544B3}"/>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
        <p:nvSpPr>
          <p:cNvPr id="6" name="Text Placeholder 4">
            <a:extLst>
              <a:ext uri="{FF2B5EF4-FFF2-40B4-BE49-F238E27FC236}">
                <a16:creationId xmlns:a16="http://schemas.microsoft.com/office/drawing/2014/main" id="{63262350-B59D-196F-52C4-33427DF97256}"/>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
        <p:nvSpPr>
          <p:cNvPr id="11" name="Rectangle 5">
            <a:extLst>
              <a:ext uri="{FF2B5EF4-FFF2-40B4-BE49-F238E27FC236}">
                <a16:creationId xmlns:a16="http://schemas.microsoft.com/office/drawing/2014/main" id="{9B40B789-DBCD-FDDE-1DB8-6B48B8E2B5B2}"/>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Arial" panose="020B0604020202020204" pitchFamily="34" charset="0"/>
                <a:cs typeface="Arial" panose="020B0604020202020204" pitchFamily="34" charset="0"/>
              </a:defRPr>
            </a:lvl1pPr>
          </a:lstStyle>
          <a:p>
            <a:r>
              <a:rPr lang="en-US" dirty="0"/>
              <a:t>2023-24 Initial ELPAC and Initial Alternate ELPAC Administration Coordinator Training</a:t>
            </a:r>
          </a:p>
        </p:txBody>
      </p:sp>
      <p:sp>
        <p:nvSpPr>
          <p:cNvPr id="12" name="TextBox 11">
            <a:extLst>
              <a:ext uri="{FF2B5EF4-FFF2-40B4-BE49-F238E27FC236}">
                <a16:creationId xmlns:a16="http://schemas.microsoft.com/office/drawing/2014/main" id="{0FA01EB8-FF02-BFA3-E531-0AC3FEA6F9F2}"/>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Arial" panose="020B0604020202020204" pitchFamily="34" charset="0"/>
                <a:cs typeface="Arial" panose="020B0604020202020204" pitchFamily="34" charset="0"/>
              </a:rPr>
              <a:t>Student Testing Branch</a:t>
            </a:r>
          </a:p>
        </p:txBody>
      </p:sp>
      <p:sp>
        <p:nvSpPr>
          <p:cNvPr id="13" name="Google Shape;19;p6">
            <a:extLst>
              <a:ext uri="{FF2B5EF4-FFF2-40B4-BE49-F238E27FC236}">
                <a16:creationId xmlns:a16="http://schemas.microsoft.com/office/drawing/2014/main" id="{588F91FD-87DA-1C6C-11E5-94CABB95A651}"/>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5 - Single Orange" preserve="1" userDrawn="1">
  <p:cSld name="1_05 - Single Orange">
    <p:bg>
      <p:bgRef idx="1001">
        <a:schemeClr val="bg1"/>
      </p:bgRef>
    </p:bg>
    <p:spTree>
      <p:nvGrpSpPr>
        <p:cNvPr id="1" name="Shape 37"/>
        <p:cNvGrpSpPr/>
        <p:nvPr/>
      </p:nvGrpSpPr>
      <p:grpSpPr>
        <a:xfrm>
          <a:off x="0" y="0"/>
          <a:ext cx="0" cy="0"/>
          <a:chOff x="0" y="0"/>
          <a:chExt cx="0" cy="0"/>
        </a:xfrm>
      </p:grpSpPr>
      <p:sp>
        <p:nvSpPr>
          <p:cNvPr id="38" name="Google Shape;38;p10"/>
          <p:cNvSpPr/>
          <p:nvPr/>
        </p:nvSpPr>
        <p:spPr>
          <a:xfrm rot="10800000" flipH="1">
            <a:off x="-54296" y="-47200"/>
            <a:ext cx="9180600" cy="854700"/>
          </a:xfrm>
          <a:prstGeom prst="round1Rect">
            <a:avLst>
              <a:gd name="adj" fmla="val 50000"/>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 name="Google Shape;41;p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3" name="Google Shape;79;p19">
            <a:extLst>
              <a:ext uri="{FF2B5EF4-FFF2-40B4-BE49-F238E27FC236}">
                <a16:creationId xmlns:a16="http://schemas.microsoft.com/office/drawing/2014/main" id="{84F52ED6-976B-4003-6CB9-502B8B8BEF9D}"/>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p:txBody>
      </p:sp>
      <p:sp>
        <p:nvSpPr>
          <p:cNvPr id="5" name="Content Placeholder 7">
            <a:extLst>
              <a:ext uri="{FF2B5EF4-FFF2-40B4-BE49-F238E27FC236}">
                <a16:creationId xmlns:a16="http://schemas.microsoft.com/office/drawing/2014/main" id="{EBA0CEDB-C3DB-D054-A93D-20CB6025252D}"/>
              </a:ext>
            </a:extLst>
          </p:cNvPr>
          <p:cNvSpPr>
            <a:spLocks noGrp="1"/>
          </p:cNvSpPr>
          <p:nvPr>
            <p:ph sz="quarter" idx="14"/>
          </p:nvPr>
        </p:nvSpPr>
        <p:spPr>
          <a:xfrm>
            <a:off x="5411788" y="938670"/>
            <a:ext cx="3365500" cy="3800756"/>
          </a:xfrm>
          <a:prstGeom prst="rect">
            <a:avLst/>
          </a:prstGeom>
        </p:spPr>
        <p:txBody>
          <a:bodyPr/>
          <a:lstStyle/>
          <a:p>
            <a:pPr lvl="0"/>
            <a:r>
              <a:rPr lang="en-US" dirty="0"/>
              <a:t>Click to edit Master text styles</a:t>
            </a:r>
          </a:p>
        </p:txBody>
      </p:sp>
      <p:sp>
        <p:nvSpPr>
          <p:cNvPr id="8" name="Rectangle 5">
            <a:extLst>
              <a:ext uri="{FF2B5EF4-FFF2-40B4-BE49-F238E27FC236}">
                <a16:creationId xmlns:a16="http://schemas.microsoft.com/office/drawing/2014/main" id="{93FF0775-D727-AA6C-19CC-6092991E0266}"/>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9" name="TextBox 8">
            <a:extLst>
              <a:ext uri="{FF2B5EF4-FFF2-40B4-BE49-F238E27FC236}">
                <a16:creationId xmlns:a16="http://schemas.microsoft.com/office/drawing/2014/main" id="{4A87FCCB-95EE-13A5-A375-7983D2FBBD77}"/>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6C78B24F-5C5B-1BEA-1627-B1AD22530377}"/>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50949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7 - Single Green" preserve="1" userDrawn="1">
  <p:cSld name="1_07 - Single Green">
    <p:bg>
      <p:bgRef idx="1001">
        <a:schemeClr val="bg1"/>
      </p:bgRef>
    </p:bg>
    <p:spTree>
      <p:nvGrpSpPr>
        <p:cNvPr id="1" name="Shape 47"/>
        <p:cNvGrpSpPr/>
        <p:nvPr/>
      </p:nvGrpSpPr>
      <p:grpSpPr>
        <a:xfrm>
          <a:off x="0" y="0"/>
          <a:ext cx="0" cy="0"/>
          <a:chOff x="0" y="0"/>
          <a:chExt cx="0" cy="0"/>
        </a:xfrm>
      </p:grpSpPr>
      <p:sp>
        <p:nvSpPr>
          <p:cNvPr id="48" name="Google Shape;48;p12"/>
          <p:cNvSpPr/>
          <p:nvPr/>
        </p:nvSpPr>
        <p:spPr>
          <a:xfrm rot="10800000" flipH="1">
            <a:off x="-47511" y="-47200"/>
            <a:ext cx="9180600" cy="854700"/>
          </a:xfrm>
          <a:prstGeom prst="round1Rect">
            <a:avLst>
              <a:gd name="adj" fmla="val 50000"/>
            </a:avLst>
          </a:prstGeom>
          <a:solidFill>
            <a:srgbClr val="008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50;p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1" name="Google Shape;51;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3" name="Google Shape;79;p19">
            <a:extLst>
              <a:ext uri="{FF2B5EF4-FFF2-40B4-BE49-F238E27FC236}">
                <a16:creationId xmlns:a16="http://schemas.microsoft.com/office/drawing/2014/main" id="{63EE5E0C-4D99-5F30-29F6-0B58A833B32D}"/>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p:txBody>
      </p:sp>
      <p:sp>
        <p:nvSpPr>
          <p:cNvPr id="7" name="Rectangle 5">
            <a:extLst>
              <a:ext uri="{FF2B5EF4-FFF2-40B4-BE49-F238E27FC236}">
                <a16:creationId xmlns:a16="http://schemas.microsoft.com/office/drawing/2014/main" id="{D1A80193-F970-699C-F8A1-D6310A4FE58A}"/>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n-lt"/>
                <a:cs typeface="Arial" panose="020B0604020202020204" pitchFamily="34" charset="0"/>
              </a:defRPr>
            </a:lvl1pPr>
          </a:lstStyle>
          <a:p>
            <a:r>
              <a:rPr lang="en-US" dirty="0"/>
              <a:t>2023-24 Initial ELPAC and Initial Alternate ELPAC Administration Coordinator Training</a:t>
            </a:r>
          </a:p>
        </p:txBody>
      </p:sp>
      <p:sp>
        <p:nvSpPr>
          <p:cNvPr id="8" name="TextBox 7">
            <a:extLst>
              <a:ext uri="{FF2B5EF4-FFF2-40B4-BE49-F238E27FC236}">
                <a16:creationId xmlns:a16="http://schemas.microsoft.com/office/drawing/2014/main" id="{8A2C4FD6-8274-5858-60C6-417601147B91}"/>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mn-lt"/>
                <a:cs typeface="Arial" panose="020B0604020202020204" pitchFamily="34" charset="0"/>
              </a:rPr>
              <a:t>Student Testing Branch</a:t>
            </a:r>
          </a:p>
        </p:txBody>
      </p:sp>
      <p:sp>
        <p:nvSpPr>
          <p:cNvPr id="9" name="Google Shape;19;p6">
            <a:extLst>
              <a:ext uri="{FF2B5EF4-FFF2-40B4-BE49-F238E27FC236}">
                <a16:creationId xmlns:a16="http://schemas.microsoft.com/office/drawing/2014/main" id="{759AA128-7990-B14A-AFF5-F555B509F213}"/>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64063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7 - Single Green" preserve="1" userDrawn="1">
  <p:cSld name="1_07 - Single Green">
    <p:bg>
      <p:bgRef idx="1001">
        <a:schemeClr val="bg1"/>
      </p:bgRef>
    </p:bg>
    <p:spTree>
      <p:nvGrpSpPr>
        <p:cNvPr id="1" name="Shape 47"/>
        <p:cNvGrpSpPr/>
        <p:nvPr/>
      </p:nvGrpSpPr>
      <p:grpSpPr>
        <a:xfrm>
          <a:off x="0" y="0"/>
          <a:ext cx="0" cy="0"/>
          <a:chOff x="0" y="0"/>
          <a:chExt cx="0" cy="0"/>
        </a:xfrm>
      </p:grpSpPr>
      <p:sp>
        <p:nvSpPr>
          <p:cNvPr id="48" name="Google Shape;48;p12"/>
          <p:cNvSpPr/>
          <p:nvPr/>
        </p:nvSpPr>
        <p:spPr>
          <a:xfrm rot="10800000" flipH="1">
            <a:off x="-47511" y="-47200"/>
            <a:ext cx="9180600" cy="854700"/>
          </a:xfrm>
          <a:prstGeom prst="round1Rect">
            <a:avLst>
              <a:gd name="adj" fmla="val 50000"/>
            </a:avLst>
          </a:prstGeom>
          <a:solidFill>
            <a:srgbClr val="008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50;p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1" name="Google Shape;51;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3" name="Google Shape;79;p19">
            <a:extLst>
              <a:ext uri="{FF2B5EF4-FFF2-40B4-BE49-F238E27FC236}">
                <a16:creationId xmlns:a16="http://schemas.microsoft.com/office/drawing/2014/main" id="{526A8938-8344-7114-F611-DC7A9324F2C0}"/>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p:txBody>
      </p:sp>
      <p:sp>
        <p:nvSpPr>
          <p:cNvPr id="5" name="Content Placeholder 7">
            <a:extLst>
              <a:ext uri="{FF2B5EF4-FFF2-40B4-BE49-F238E27FC236}">
                <a16:creationId xmlns:a16="http://schemas.microsoft.com/office/drawing/2014/main" id="{CFDE3CE3-09A8-7581-E56C-57FBF9A6168C}"/>
              </a:ext>
            </a:extLst>
          </p:cNvPr>
          <p:cNvSpPr>
            <a:spLocks noGrp="1"/>
          </p:cNvSpPr>
          <p:nvPr>
            <p:ph sz="quarter" idx="14"/>
          </p:nvPr>
        </p:nvSpPr>
        <p:spPr>
          <a:xfrm>
            <a:off x="5411788" y="938670"/>
            <a:ext cx="3365500" cy="3800756"/>
          </a:xfrm>
          <a:prstGeom prst="rect">
            <a:avLst/>
          </a:prstGeom>
        </p:spPr>
        <p:txBody>
          <a:bodyPr/>
          <a:lstStyle/>
          <a:p>
            <a:pPr lvl="0"/>
            <a:r>
              <a:rPr lang="en-US" dirty="0"/>
              <a:t>Click to edit Master text styles</a:t>
            </a:r>
          </a:p>
        </p:txBody>
      </p:sp>
      <p:sp>
        <p:nvSpPr>
          <p:cNvPr id="8" name="Rectangle 5">
            <a:extLst>
              <a:ext uri="{FF2B5EF4-FFF2-40B4-BE49-F238E27FC236}">
                <a16:creationId xmlns:a16="http://schemas.microsoft.com/office/drawing/2014/main" id="{3B5F9247-D93C-EBA0-2140-9496F85E5071}"/>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9" name="TextBox 8">
            <a:extLst>
              <a:ext uri="{FF2B5EF4-FFF2-40B4-BE49-F238E27FC236}">
                <a16:creationId xmlns:a16="http://schemas.microsoft.com/office/drawing/2014/main" id="{030C2473-5EE3-0570-FCA1-CF9AE826D904}"/>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4F08AD0F-84B6-1936-733B-DDFE06624F72}"/>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824530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 - Single Light Blue" preserve="1" userDrawn="1">
  <p:cSld name="1_01 - Single Light Blue">
    <p:bg>
      <p:bgPr>
        <a:solidFill>
          <a:srgbClr val="002870"/>
        </a:solidFill>
        <a:effectLst/>
      </p:bgPr>
    </p:bg>
    <p:spTree>
      <p:nvGrpSpPr>
        <p:cNvPr id="1" name="Shape 17"/>
        <p:cNvGrpSpPr/>
        <p:nvPr/>
      </p:nvGrpSpPr>
      <p:grpSpPr>
        <a:xfrm>
          <a:off x="0" y="0"/>
          <a:ext cx="0" cy="0"/>
          <a:chOff x="0" y="0"/>
          <a:chExt cx="0" cy="0"/>
        </a:xfrm>
      </p:grpSpPr>
      <p:sp>
        <p:nvSpPr>
          <p:cNvPr id="18" name="Google Shape;18;p6"/>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 name="Google Shape;21;p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3" name="Google Shape;79;p19">
            <a:extLst>
              <a:ext uri="{FF2B5EF4-FFF2-40B4-BE49-F238E27FC236}">
                <a16:creationId xmlns:a16="http://schemas.microsoft.com/office/drawing/2014/main" id="{4EA10DA6-C7A8-D550-39CD-39E181E8F8FA}"/>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
                <a:schemeClr val="bg1"/>
              </a:buClr>
              <a:buSzPts val="1400"/>
              <a:buChar char="●"/>
              <a:defRPr sz="2000">
                <a:solidFill>
                  <a:schemeClr val="bg1"/>
                </a:solidFill>
                <a:latin typeface="+mn-lt"/>
              </a:defRPr>
            </a:lvl1pPr>
            <a:lvl2pPr marL="914400" lvl="1" indent="-317500" rtl="0">
              <a:spcBef>
                <a:spcPts val="0"/>
              </a:spcBef>
              <a:spcAft>
                <a:spcPts val="300"/>
              </a:spcAft>
              <a:buClr>
                <a:schemeClr val="bg1"/>
              </a:buClr>
              <a:buSzPts val="1400"/>
              <a:buChar char="○"/>
              <a:defRPr sz="1800">
                <a:solidFill>
                  <a:schemeClr val="bg1"/>
                </a:solidFill>
                <a:latin typeface="+mn-lt"/>
              </a:defRPr>
            </a:lvl2pPr>
            <a:lvl3pPr marL="1371600" lvl="2" indent="-317500" rtl="0">
              <a:spcBef>
                <a:spcPts val="0"/>
              </a:spcBef>
              <a:spcAft>
                <a:spcPts val="0"/>
              </a:spcAft>
              <a:buClr>
                <a:schemeClr val="bg1"/>
              </a:buClr>
              <a:buSzPts val="1400"/>
              <a:buChar char="■"/>
              <a:defRPr sz="1600">
                <a:solidFill>
                  <a:schemeClr val="bg1"/>
                </a:solidFill>
                <a:latin typeface="+mn-lt"/>
              </a:defRPr>
            </a:lvl3pPr>
            <a:lvl4pPr marL="1828800" lvl="3" indent="-317500" rtl="0">
              <a:spcBef>
                <a:spcPts val="0"/>
              </a:spcBef>
              <a:spcAft>
                <a:spcPts val="0"/>
              </a:spcAft>
              <a:buClr>
                <a:schemeClr val="bg1"/>
              </a:buClr>
              <a:buSzPts val="1400"/>
              <a:buChar char="●"/>
              <a:defRPr>
                <a:solidFill>
                  <a:schemeClr val="bg1"/>
                </a:solidFill>
                <a:latin typeface="+mn-lt"/>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a:p>
            <a:pPr lvl="2"/>
            <a:endParaRPr lang="en-US" dirty="0"/>
          </a:p>
        </p:txBody>
      </p:sp>
      <p:sp>
        <p:nvSpPr>
          <p:cNvPr id="5" name="Content Placeholder 7">
            <a:extLst>
              <a:ext uri="{FF2B5EF4-FFF2-40B4-BE49-F238E27FC236}">
                <a16:creationId xmlns:a16="http://schemas.microsoft.com/office/drawing/2014/main" id="{397B0DB7-51F8-77C8-60F2-F0F60387BE5F}"/>
              </a:ext>
            </a:extLst>
          </p:cNvPr>
          <p:cNvSpPr>
            <a:spLocks noGrp="1"/>
          </p:cNvSpPr>
          <p:nvPr>
            <p:ph sz="quarter" idx="14"/>
          </p:nvPr>
        </p:nvSpPr>
        <p:spPr>
          <a:xfrm>
            <a:off x="5411788" y="938670"/>
            <a:ext cx="3365500" cy="3800756"/>
          </a:xfrm>
          <a:prstGeom prst="rect">
            <a:avLst/>
          </a:prstGeom>
        </p:spPr>
        <p:txBody>
          <a:bodyPr/>
          <a:lstStyle>
            <a:lvl1pPr>
              <a:defRPr>
                <a:solidFill>
                  <a:schemeClr val="bg1"/>
                </a:solidFill>
              </a:defRPr>
            </a:lvl1pPr>
          </a:lstStyle>
          <a:p>
            <a:pPr lvl="0"/>
            <a:r>
              <a:rPr lang="en-US"/>
              <a:t>Click to edit Master text styles</a:t>
            </a:r>
          </a:p>
        </p:txBody>
      </p:sp>
      <p:sp>
        <p:nvSpPr>
          <p:cNvPr id="8" name="Rectangle 5">
            <a:extLst>
              <a:ext uri="{FF2B5EF4-FFF2-40B4-BE49-F238E27FC236}">
                <a16:creationId xmlns:a16="http://schemas.microsoft.com/office/drawing/2014/main" id="{3424F3AA-1F82-FA52-C24F-5DD6CAAB9C5D}"/>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9" name="TextBox 8">
            <a:extLst>
              <a:ext uri="{FF2B5EF4-FFF2-40B4-BE49-F238E27FC236}">
                <a16:creationId xmlns:a16="http://schemas.microsoft.com/office/drawing/2014/main" id="{64F6DD37-8DFC-A3AD-B953-8D2589C32A4C}"/>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E109CD04-D2EF-213E-DA2E-CC1AC7CAFCA6}"/>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1232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5 - Single Orange" preserve="1" userDrawn="1">
  <p:cSld name="1_05 - Single Orange">
    <p:bg>
      <p:bgPr>
        <a:solidFill>
          <a:srgbClr val="002870"/>
        </a:solidFill>
        <a:effectLst/>
      </p:bgPr>
    </p:bg>
    <p:spTree>
      <p:nvGrpSpPr>
        <p:cNvPr id="1" name="Shape 37"/>
        <p:cNvGrpSpPr/>
        <p:nvPr/>
      </p:nvGrpSpPr>
      <p:grpSpPr>
        <a:xfrm>
          <a:off x="0" y="0"/>
          <a:ext cx="0" cy="0"/>
          <a:chOff x="0" y="0"/>
          <a:chExt cx="0" cy="0"/>
        </a:xfrm>
      </p:grpSpPr>
      <p:sp>
        <p:nvSpPr>
          <p:cNvPr id="38" name="Google Shape;38;p10"/>
          <p:cNvSpPr/>
          <p:nvPr/>
        </p:nvSpPr>
        <p:spPr>
          <a:xfrm rot="10800000" flipH="1">
            <a:off x="-54296" y="-47200"/>
            <a:ext cx="9180600" cy="854700"/>
          </a:xfrm>
          <a:prstGeom prst="round1Rect">
            <a:avLst>
              <a:gd name="adj" fmla="val 50000"/>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 name="Google Shape;41;p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3" name="Google Shape;79;p19">
            <a:extLst>
              <a:ext uri="{FF2B5EF4-FFF2-40B4-BE49-F238E27FC236}">
                <a16:creationId xmlns:a16="http://schemas.microsoft.com/office/drawing/2014/main" id="{2EEE1B5D-3F7D-32B5-9479-0A7C1F9705CD}"/>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
                <a:schemeClr val="bg1"/>
              </a:buClr>
              <a:buSzPts val="1400"/>
              <a:buChar char="●"/>
              <a:defRPr sz="2000">
                <a:solidFill>
                  <a:schemeClr val="bg1"/>
                </a:solidFill>
                <a:latin typeface="+mn-lt"/>
              </a:defRPr>
            </a:lvl1pPr>
            <a:lvl2pPr marL="914400" lvl="1" indent="-317500" rtl="0">
              <a:spcBef>
                <a:spcPts val="0"/>
              </a:spcBef>
              <a:spcAft>
                <a:spcPts val="300"/>
              </a:spcAft>
              <a:buClr>
                <a:schemeClr val="bg1"/>
              </a:buClr>
              <a:buSzPts val="1400"/>
              <a:buChar char="○"/>
              <a:defRPr sz="1800">
                <a:solidFill>
                  <a:schemeClr val="bg1"/>
                </a:solidFill>
                <a:latin typeface="+mn-lt"/>
              </a:defRPr>
            </a:lvl2pPr>
            <a:lvl3pPr marL="1371600" lvl="2" indent="-317500" rtl="0">
              <a:spcBef>
                <a:spcPts val="0"/>
              </a:spcBef>
              <a:spcAft>
                <a:spcPts val="0"/>
              </a:spcAft>
              <a:buClr>
                <a:schemeClr val="bg1"/>
              </a:buClr>
              <a:buSzPts val="1400"/>
              <a:buChar char="■"/>
              <a:defRPr sz="1600">
                <a:solidFill>
                  <a:schemeClr val="bg1"/>
                </a:solidFill>
                <a:latin typeface="+mn-lt"/>
              </a:defRPr>
            </a:lvl3pPr>
            <a:lvl4pPr marL="1828800" lvl="3" indent="-317500" rtl="0">
              <a:spcBef>
                <a:spcPts val="0"/>
              </a:spcBef>
              <a:spcAft>
                <a:spcPts val="0"/>
              </a:spcAft>
              <a:buClr>
                <a:schemeClr val="bg1"/>
              </a:buClr>
              <a:buSzPts val="1400"/>
              <a:buChar char="●"/>
              <a:defRPr>
                <a:solidFill>
                  <a:schemeClr val="bg1"/>
                </a:solidFill>
                <a:latin typeface="+mn-lt"/>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a:p>
            <a:pPr lvl="2"/>
            <a:endParaRPr lang="en-US" dirty="0"/>
          </a:p>
        </p:txBody>
      </p:sp>
      <p:sp>
        <p:nvSpPr>
          <p:cNvPr id="5" name="Content Placeholder 7">
            <a:extLst>
              <a:ext uri="{FF2B5EF4-FFF2-40B4-BE49-F238E27FC236}">
                <a16:creationId xmlns:a16="http://schemas.microsoft.com/office/drawing/2014/main" id="{4C88707F-29B1-DE33-2727-ADCA2AABD0DA}"/>
              </a:ext>
            </a:extLst>
          </p:cNvPr>
          <p:cNvSpPr>
            <a:spLocks noGrp="1"/>
          </p:cNvSpPr>
          <p:nvPr>
            <p:ph sz="quarter" idx="14"/>
          </p:nvPr>
        </p:nvSpPr>
        <p:spPr>
          <a:xfrm>
            <a:off x="5411788" y="938670"/>
            <a:ext cx="3365500" cy="3800756"/>
          </a:xfrm>
          <a:prstGeom prst="rect">
            <a:avLst/>
          </a:prstGeom>
        </p:spPr>
        <p:txBody>
          <a:bodyPr/>
          <a:lstStyle>
            <a:lvl1pPr>
              <a:defRPr>
                <a:solidFill>
                  <a:schemeClr val="bg1"/>
                </a:solidFill>
              </a:defRPr>
            </a:lvl1pPr>
          </a:lstStyle>
          <a:p>
            <a:pPr lvl="0"/>
            <a:r>
              <a:rPr lang="en-US"/>
              <a:t>Click to edit Master text styles</a:t>
            </a:r>
          </a:p>
        </p:txBody>
      </p:sp>
      <p:sp>
        <p:nvSpPr>
          <p:cNvPr id="8" name="Rectangle 5">
            <a:extLst>
              <a:ext uri="{FF2B5EF4-FFF2-40B4-BE49-F238E27FC236}">
                <a16:creationId xmlns:a16="http://schemas.microsoft.com/office/drawing/2014/main" id="{27B12076-E5BF-B67C-A432-E7EA73F2987A}"/>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9" name="TextBox 8">
            <a:extLst>
              <a:ext uri="{FF2B5EF4-FFF2-40B4-BE49-F238E27FC236}">
                <a16:creationId xmlns:a16="http://schemas.microsoft.com/office/drawing/2014/main" id="{4291EA57-00AB-BA81-E176-A8265DB201F5}"/>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82AFA771-0E2A-2698-8091-C0F23F3B84ED}"/>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450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7 - Single Green" preserve="1" userDrawn="1">
  <p:cSld name="1_07 - Single Green">
    <p:bg>
      <p:bgPr>
        <a:solidFill>
          <a:srgbClr val="002870"/>
        </a:solidFill>
        <a:effectLst/>
      </p:bgPr>
    </p:bg>
    <p:spTree>
      <p:nvGrpSpPr>
        <p:cNvPr id="1" name="Shape 47"/>
        <p:cNvGrpSpPr/>
        <p:nvPr/>
      </p:nvGrpSpPr>
      <p:grpSpPr>
        <a:xfrm>
          <a:off x="0" y="0"/>
          <a:ext cx="0" cy="0"/>
          <a:chOff x="0" y="0"/>
          <a:chExt cx="0" cy="0"/>
        </a:xfrm>
      </p:grpSpPr>
      <p:sp>
        <p:nvSpPr>
          <p:cNvPr id="48" name="Google Shape;48;p12"/>
          <p:cNvSpPr/>
          <p:nvPr/>
        </p:nvSpPr>
        <p:spPr>
          <a:xfrm rot="10800000" flipH="1">
            <a:off x="-47511" y="-47200"/>
            <a:ext cx="9180600" cy="854700"/>
          </a:xfrm>
          <a:prstGeom prst="round1Rect">
            <a:avLst>
              <a:gd name="adj" fmla="val 50000"/>
            </a:avLst>
          </a:prstGeom>
          <a:solidFill>
            <a:srgbClr val="008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50;p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1" name="Google Shape;51;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2" name="Google Shape;79;p19">
            <a:extLst>
              <a:ext uri="{FF2B5EF4-FFF2-40B4-BE49-F238E27FC236}">
                <a16:creationId xmlns:a16="http://schemas.microsoft.com/office/drawing/2014/main" id="{5CE49BBB-C985-6679-C250-E6E40F48523E}"/>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
                <a:schemeClr val="bg1"/>
              </a:buClr>
              <a:buSzPts val="1400"/>
              <a:buChar char="●"/>
              <a:defRPr sz="2000">
                <a:solidFill>
                  <a:schemeClr val="bg1"/>
                </a:solidFill>
              </a:defRPr>
            </a:lvl1pPr>
            <a:lvl2pPr marL="914400" lvl="1" indent="-317500" rtl="0">
              <a:spcBef>
                <a:spcPts val="0"/>
              </a:spcBef>
              <a:spcAft>
                <a:spcPts val="300"/>
              </a:spcAft>
              <a:buClr>
                <a:schemeClr val="bg1"/>
              </a:buClr>
              <a:buSzPts val="1400"/>
              <a:buChar char="○"/>
              <a:defRPr sz="1800">
                <a:solidFill>
                  <a:schemeClr val="bg1"/>
                </a:solidFill>
              </a:defRPr>
            </a:lvl2pPr>
            <a:lvl3pPr marL="1371600" lvl="2" indent="-317500" rtl="0">
              <a:spcBef>
                <a:spcPts val="0"/>
              </a:spcBef>
              <a:spcAft>
                <a:spcPts val="0"/>
              </a:spcAft>
              <a:buClr>
                <a:schemeClr val="bg1"/>
              </a:buClr>
              <a:buSzPts val="1400"/>
              <a:buChar char="■"/>
              <a:defRPr sz="1600">
                <a:solidFill>
                  <a:schemeClr val="bg1"/>
                </a:solidFill>
              </a:defRPr>
            </a:lvl3pPr>
            <a:lvl4pPr marL="1797050" lvl="3" indent="-285750" rtl="0">
              <a:spcBef>
                <a:spcPts val="0"/>
              </a:spcBef>
              <a:spcAft>
                <a:spcPts val="0"/>
              </a:spcAft>
              <a:buSzPts val="1400"/>
              <a:buFont typeface="Arial" panose="020B0604020202020204" pitchFamily="34" charset="0"/>
              <a:buChar char="•"/>
              <a:defRPr>
                <a:solidFill>
                  <a:schemeClr val="bg1"/>
                </a:solidFill>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a:p>
            <a:pPr lvl="1"/>
            <a:endParaRPr lang="en-US" dirty="0"/>
          </a:p>
          <a:p>
            <a:pPr lvl="2"/>
            <a:endParaRPr lang="en-US" dirty="0"/>
          </a:p>
        </p:txBody>
      </p:sp>
      <p:sp>
        <p:nvSpPr>
          <p:cNvPr id="4" name="Picture Placeholder 3">
            <a:extLst>
              <a:ext uri="{FF2B5EF4-FFF2-40B4-BE49-F238E27FC236}">
                <a16:creationId xmlns:a16="http://schemas.microsoft.com/office/drawing/2014/main" id="{E1D9399C-F3C1-D2BB-89F8-355E2AEDBF64}"/>
              </a:ext>
            </a:extLst>
          </p:cNvPr>
          <p:cNvSpPr>
            <a:spLocks noGrp="1"/>
          </p:cNvSpPr>
          <p:nvPr>
            <p:ph type="pic" sz="quarter" idx="13"/>
          </p:nvPr>
        </p:nvSpPr>
        <p:spPr>
          <a:xfrm>
            <a:off x="5448300" y="952500"/>
            <a:ext cx="3611563" cy="3768725"/>
          </a:xfrm>
          <a:prstGeom prst="rect">
            <a:avLst/>
          </a:prstGeom>
        </p:spPr>
        <p:txBody>
          <a:bodyPr/>
          <a:lstStyle>
            <a:lvl1pPr>
              <a:defRPr>
                <a:solidFill>
                  <a:schemeClr val="bg1"/>
                </a:solidFill>
              </a:defRPr>
            </a:lvl1pPr>
          </a:lstStyle>
          <a:p>
            <a:endParaRPr lang="en-US"/>
          </a:p>
        </p:txBody>
      </p:sp>
      <p:sp>
        <p:nvSpPr>
          <p:cNvPr id="8" name="Rectangle 5">
            <a:extLst>
              <a:ext uri="{FF2B5EF4-FFF2-40B4-BE49-F238E27FC236}">
                <a16:creationId xmlns:a16="http://schemas.microsoft.com/office/drawing/2014/main" id="{55DF95F9-F012-0DAD-D06C-06BEBAB90F1F}"/>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9" name="TextBox 8">
            <a:extLst>
              <a:ext uri="{FF2B5EF4-FFF2-40B4-BE49-F238E27FC236}">
                <a16:creationId xmlns:a16="http://schemas.microsoft.com/office/drawing/2014/main" id="{25483494-13C6-61AA-D9B0-BF24E0ECDDBB}"/>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DA62AFC1-6157-8DFE-2918-29690B4F5CAC}"/>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8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4 - Double Dark Blue" preserve="1">
  <p:cSld name="1_04 - Double Dark Blue">
    <p:bg>
      <p:bgPr>
        <a:solidFill>
          <a:srgbClr val="FFFFFF"/>
        </a:solidFill>
        <a:effectLst/>
      </p:bgPr>
    </p:bg>
    <p:spTree>
      <p:nvGrpSpPr>
        <p:cNvPr id="1" name="Shape 32"/>
        <p:cNvGrpSpPr/>
        <p:nvPr/>
      </p:nvGrpSpPr>
      <p:grpSpPr>
        <a:xfrm>
          <a:off x="0" y="0"/>
          <a:ext cx="0" cy="0"/>
          <a:chOff x="0" y="0"/>
          <a:chExt cx="0" cy="0"/>
        </a:xfrm>
      </p:grpSpPr>
      <p:sp>
        <p:nvSpPr>
          <p:cNvPr id="33" name="Google Shape;33;p9"/>
          <p:cNvSpPr/>
          <p:nvPr/>
        </p:nvSpPr>
        <p:spPr>
          <a:xfrm rot="10800000" flipH="1">
            <a:off x="-77975" y="-18776"/>
            <a:ext cx="9180600" cy="12552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 name="Google Shape;36;p9"/>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3200"/>
              <a:buFont typeface="Poppins"/>
              <a:buNone/>
              <a:defRPr sz="32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6" name="Footer Placeholder 5">
            <a:extLst>
              <a:ext uri="{FF2B5EF4-FFF2-40B4-BE49-F238E27FC236}">
                <a16:creationId xmlns:a16="http://schemas.microsoft.com/office/drawing/2014/main" id="{73B5E882-8AA5-4C5B-BA72-851CDFEFEAED}"/>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7" name="TextBox 6">
            <a:extLst>
              <a:ext uri="{FF2B5EF4-FFF2-40B4-BE49-F238E27FC236}">
                <a16:creationId xmlns:a16="http://schemas.microsoft.com/office/drawing/2014/main" id="{EEEBCC27-0CE6-C8FC-933F-AD96965B999A}"/>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mj-lt"/>
                <a:cs typeface="Arial" panose="020B0604020202020204" pitchFamily="34" charset="0"/>
              </a:rPr>
              <a:t>Student Testing Branch</a:t>
            </a:r>
          </a:p>
        </p:txBody>
      </p:sp>
      <p:sp>
        <p:nvSpPr>
          <p:cNvPr id="8" name="Google Shape;19;p6">
            <a:extLst>
              <a:ext uri="{FF2B5EF4-FFF2-40B4-BE49-F238E27FC236}">
                <a16:creationId xmlns:a16="http://schemas.microsoft.com/office/drawing/2014/main" id="{9CB42714-90FA-4674-0D47-124B8FC64EB3}"/>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640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2 - Double Light Blue" userDrawn="1">
  <p:cSld name="TITLE_1_1">
    <p:bg>
      <p:bgPr>
        <a:solidFill>
          <a:srgbClr val="002870"/>
        </a:solidFill>
        <a:effectLst/>
      </p:bgPr>
    </p:bg>
    <p:spTree>
      <p:nvGrpSpPr>
        <p:cNvPr id="1" name="Shape 22"/>
        <p:cNvGrpSpPr/>
        <p:nvPr/>
      </p:nvGrpSpPr>
      <p:grpSpPr>
        <a:xfrm>
          <a:off x="0" y="0"/>
          <a:ext cx="0" cy="0"/>
          <a:chOff x="0" y="0"/>
          <a:chExt cx="0" cy="0"/>
        </a:xfrm>
      </p:grpSpPr>
      <p:pic>
        <p:nvPicPr>
          <p:cNvPr id="24" name="Google Shape;24;p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5" name="Google Shape;25;p7"/>
          <p:cNvSpPr/>
          <p:nvPr/>
        </p:nvSpPr>
        <p:spPr>
          <a:xfrm rot="10800000" flipH="1">
            <a:off x="-47511" y="-47350"/>
            <a:ext cx="9180600" cy="12552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7"/>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3200"/>
              <a:buFont typeface="Poppins"/>
              <a:buNone/>
              <a:defRPr sz="32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6" name="Footer Placeholder 5">
            <a:extLst>
              <a:ext uri="{FF2B5EF4-FFF2-40B4-BE49-F238E27FC236}">
                <a16:creationId xmlns:a16="http://schemas.microsoft.com/office/drawing/2014/main" id="{9F261F1F-816E-8E1C-80F5-DE4E958AF4BC}"/>
              </a:ext>
            </a:extLst>
          </p:cNvPr>
          <p:cNvSpPr>
            <a:spLocks noGrp="1"/>
          </p:cNvSpPr>
          <p:nvPr>
            <p:ph type="ftr" sz="quarter" idx="11"/>
          </p:nvPr>
        </p:nvSpPr>
        <p:spPr>
          <a:xfrm>
            <a:off x="1992574" y="480747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7" name="TextBox 6">
            <a:extLst>
              <a:ext uri="{FF2B5EF4-FFF2-40B4-BE49-F238E27FC236}">
                <a16:creationId xmlns:a16="http://schemas.microsoft.com/office/drawing/2014/main" id="{11491399-0021-152A-1031-E2CD9EEE54C9}"/>
              </a:ext>
            </a:extLst>
          </p:cNvPr>
          <p:cNvSpPr txBox="1"/>
          <p:nvPr userDrawn="1"/>
        </p:nvSpPr>
        <p:spPr>
          <a:xfrm>
            <a:off x="311700" y="4807473"/>
            <a:ext cx="1680873" cy="246221"/>
          </a:xfrm>
          <a:prstGeom prst="rect">
            <a:avLst/>
          </a:prstGeom>
          <a:noFill/>
        </p:spPr>
        <p:txBody>
          <a:bodyPr wrap="square" rtlCol="0">
            <a:spAutoFit/>
          </a:bodyPr>
          <a:lstStyle/>
          <a:p>
            <a:r>
              <a:rPr lang="en-US" sz="1000" b="0" dirty="0">
                <a:solidFill>
                  <a:schemeClr val="bg1"/>
                </a:solidFill>
                <a:latin typeface="+mj-lt"/>
                <a:cs typeface="Arial" panose="020B0604020202020204" pitchFamily="34" charset="0"/>
              </a:rPr>
              <a:t>Student Testing Branch</a:t>
            </a:r>
          </a:p>
        </p:txBody>
      </p:sp>
      <p:sp>
        <p:nvSpPr>
          <p:cNvPr id="8" name="Google Shape;19;p6">
            <a:extLst>
              <a:ext uri="{FF2B5EF4-FFF2-40B4-BE49-F238E27FC236}">
                <a16:creationId xmlns:a16="http://schemas.microsoft.com/office/drawing/2014/main" id="{DF9BED49-3E09-BB02-F877-B9622292B31F}"/>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_ONLY_1">
  <p:cSld name="TITLE_ONLY_1">
    <p:bg>
      <p:bgPr>
        <a:solidFill>
          <a:srgbClr val="1C4587"/>
        </a:solidFill>
        <a:effectLst/>
      </p:bgPr>
    </p:bg>
    <p:spTree>
      <p:nvGrpSpPr>
        <p:cNvPr id="1" name="Shape 75"/>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60BC5C-6CEE-6BEB-5BFB-C1A2E7D44564}"/>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7" name="TextBox 6">
            <a:extLst>
              <a:ext uri="{FF2B5EF4-FFF2-40B4-BE49-F238E27FC236}">
                <a16:creationId xmlns:a16="http://schemas.microsoft.com/office/drawing/2014/main" id="{5B18391F-343F-EB64-1717-493BAE9352A0}"/>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mj-lt"/>
                <a:cs typeface="Arial" panose="020B0604020202020204" pitchFamily="34" charset="0"/>
              </a:rPr>
              <a:t>Student Testing Branch</a:t>
            </a:r>
          </a:p>
        </p:txBody>
      </p:sp>
      <p:sp>
        <p:nvSpPr>
          <p:cNvPr id="8" name="Google Shape;19;p6">
            <a:extLst>
              <a:ext uri="{FF2B5EF4-FFF2-40B4-BE49-F238E27FC236}">
                <a16:creationId xmlns:a16="http://schemas.microsoft.com/office/drawing/2014/main" id="{5D6A54CD-60DA-A2ED-3DB8-D8339B5D3119}"/>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2 - Blank Black">
  <p:cSld name="CUSTOM_2">
    <p:bg>
      <p:bgPr>
        <a:solidFill>
          <a:schemeClr val="dk1"/>
        </a:solidFill>
        <a:effectLst/>
      </p:bgPr>
    </p:bg>
    <p:spTree>
      <p:nvGrpSpPr>
        <p:cNvPr id="1" name="Shape 15"/>
        <p:cNvGrpSpPr/>
        <p:nvPr/>
      </p:nvGrpSpPr>
      <p:grpSpPr>
        <a:xfrm>
          <a:off x="0" y="0"/>
          <a:ext cx="0" cy="0"/>
          <a:chOff x="0" y="0"/>
          <a:chExt cx="0" cy="0"/>
        </a:xfrm>
      </p:grpSpPr>
      <p:sp>
        <p:nvSpPr>
          <p:cNvPr id="8" name="Footer Placeholder 7">
            <a:extLst>
              <a:ext uri="{FF2B5EF4-FFF2-40B4-BE49-F238E27FC236}">
                <a16:creationId xmlns:a16="http://schemas.microsoft.com/office/drawing/2014/main" id="{9F5D3219-7A8D-6085-00DA-9EC92DA5D257}"/>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9" name="TextBox 8">
            <a:extLst>
              <a:ext uri="{FF2B5EF4-FFF2-40B4-BE49-F238E27FC236}">
                <a16:creationId xmlns:a16="http://schemas.microsoft.com/office/drawing/2014/main" id="{AC3668E3-0CD1-1C42-FE9B-AC4425B185A2}"/>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354BBD62-0DFC-4FDA-E9E3-35CB1B0A282A}"/>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fld id="{00000000-1234-1234-1234-123412341234}" type="slidenum">
              <a:rPr lang="en" sz="1000" smtClean="0">
                <a:solidFill>
                  <a:schemeClr val="bg1"/>
                </a:solidFill>
                <a:latin typeface="Arial" panose="020B0604020202020204" pitchFamily="34" charset="0"/>
                <a:cs typeface="Arial" panose="020B0604020202020204" pitchFamily="34" charset="0"/>
              </a:rPr>
              <a:pPr/>
              <a:t>‹#›</a:t>
            </a:fld>
            <a:endParaRPr lang="en" sz="1000" dirty="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9 - Pencil Title" preserve="1" userDrawn="1">
  <p:cSld name="1_09 - Pencil Title">
    <p:bg>
      <p:bgPr>
        <a:solidFill>
          <a:srgbClr val="0099FF"/>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5" name="Text Placeholder 4">
            <a:extLst>
              <a:ext uri="{FF2B5EF4-FFF2-40B4-BE49-F238E27FC236}">
                <a16:creationId xmlns:a16="http://schemas.microsoft.com/office/drawing/2014/main" id="{414D5A89-C7F5-E334-8C9E-56A8ED2544B3}"/>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
        <p:nvSpPr>
          <p:cNvPr id="6" name="Text Placeholder 4">
            <a:extLst>
              <a:ext uri="{FF2B5EF4-FFF2-40B4-BE49-F238E27FC236}">
                <a16:creationId xmlns:a16="http://schemas.microsoft.com/office/drawing/2014/main" id="{63262350-B59D-196F-52C4-33427DF97256}"/>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
        <p:nvSpPr>
          <p:cNvPr id="17" name="Rectangle 5">
            <a:extLst>
              <a:ext uri="{FF2B5EF4-FFF2-40B4-BE49-F238E27FC236}">
                <a16:creationId xmlns:a16="http://schemas.microsoft.com/office/drawing/2014/main" id="{44EBB6FD-CF37-594B-3800-0DE909CFDAB7}"/>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Arial" panose="020B0604020202020204" pitchFamily="34" charset="0"/>
                <a:cs typeface="Arial" panose="020B0604020202020204" pitchFamily="34" charset="0"/>
              </a:defRPr>
            </a:lvl1pPr>
          </a:lstStyle>
          <a:p>
            <a:r>
              <a:rPr lang="en-US" dirty="0"/>
              <a:t>2023-24 Initial ELPAC and Initial Alternate ELPAC Administration Coordinator Training</a:t>
            </a:r>
          </a:p>
        </p:txBody>
      </p:sp>
      <p:sp>
        <p:nvSpPr>
          <p:cNvPr id="18" name="TextBox 17">
            <a:extLst>
              <a:ext uri="{FF2B5EF4-FFF2-40B4-BE49-F238E27FC236}">
                <a16:creationId xmlns:a16="http://schemas.microsoft.com/office/drawing/2014/main" id="{7A578744-2629-0E7B-9CF8-DADE38BD669C}"/>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Arial" panose="020B0604020202020204" pitchFamily="34" charset="0"/>
                <a:cs typeface="Arial" panose="020B0604020202020204" pitchFamily="34" charset="0"/>
              </a:rPr>
              <a:t>Student Testing Branch</a:t>
            </a:r>
          </a:p>
        </p:txBody>
      </p:sp>
      <p:sp>
        <p:nvSpPr>
          <p:cNvPr id="19" name="Google Shape;19;p6">
            <a:extLst>
              <a:ext uri="{FF2B5EF4-FFF2-40B4-BE49-F238E27FC236}">
                <a16:creationId xmlns:a16="http://schemas.microsoft.com/office/drawing/2014/main" id="{760D2A43-52B7-8B9C-3142-06CBC13E2D48}"/>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8854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 name="Footer Placeholder 7">
            <a:extLst>
              <a:ext uri="{FF2B5EF4-FFF2-40B4-BE49-F238E27FC236}">
                <a16:creationId xmlns:a16="http://schemas.microsoft.com/office/drawing/2014/main" id="{06915436-B6AF-1BD0-10AB-26C396808505}"/>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tx1"/>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9" name="TextBox 8">
            <a:extLst>
              <a:ext uri="{FF2B5EF4-FFF2-40B4-BE49-F238E27FC236}">
                <a16:creationId xmlns:a16="http://schemas.microsoft.com/office/drawing/2014/main" id="{2BF596FF-45EA-7E63-9649-65854D70E201}"/>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tx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4C5D08BA-B2FF-2B0A-023D-7B5CD3F88500}"/>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tx1"/>
                </a:solidFill>
                <a:latin typeface="Arial" panose="020B0604020202020204" pitchFamily="34" charset="0"/>
                <a:cs typeface="Arial" panose="020B0604020202020204" pitchFamily="34" charset="0"/>
              </a:rPr>
              <a:pPr algn="r"/>
              <a:t>‹#›</a:t>
            </a:fld>
            <a:endParaRPr lang="en"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07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9 - Pencil Title" preserve="1" userDrawn="1">
  <p:cSld name="1_09 - Pencil Title">
    <p:bg>
      <p:bgPr>
        <a:solidFill>
          <a:srgbClr val="008000">
            <a:alpha val="80000"/>
          </a:srgbClr>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2" name="Text Placeholder 4">
            <a:extLst>
              <a:ext uri="{FF2B5EF4-FFF2-40B4-BE49-F238E27FC236}">
                <a16:creationId xmlns:a16="http://schemas.microsoft.com/office/drawing/2014/main" id="{42236022-0392-35CD-64E2-4F79B43B1DA4}"/>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
        <p:nvSpPr>
          <p:cNvPr id="3" name="Text Placeholder 4">
            <a:extLst>
              <a:ext uri="{FF2B5EF4-FFF2-40B4-BE49-F238E27FC236}">
                <a16:creationId xmlns:a16="http://schemas.microsoft.com/office/drawing/2014/main" id="{84C74991-61B8-971F-CE10-754538669D43}"/>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
        <p:nvSpPr>
          <p:cNvPr id="14" name="Rectangle 5">
            <a:extLst>
              <a:ext uri="{FF2B5EF4-FFF2-40B4-BE49-F238E27FC236}">
                <a16:creationId xmlns:a16="http://schemas.microsoft.com/office/drawing/2014/main" id="{44B64F04-5B43-8610-E1FA-DBEC8781B77B}"/>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Arial" panose="020B0604020202020204" pitchFamily="34" charset="0"/>
                <a:cs typeface="Arial" panose="020B0604020202020204" pitchFamily="34" charset="0"/>
              </a:defRPr>
            </a:lvl1pPr>
          </a:lstStyle>
          <a:p>
            <a:r>
              <a:rPr lang="en-US" dirty="0"/>
              <a:t>2023-24 Initial ELPAC and Initial Alternate ELPAC Administration Coordinator Training</a:t>
            </a:r>
          </a:p>
        </p:txBody>
      </p:sp>
      <p:sp>
        <p:nvSpPr>
          <p:cNvPr id="15" name="TextBox 14">
            <a:extLst>
              <a:ext uri="{FF2B5EF4-FFF2-40B4-BE49-F238E27FC236}">
                <a16:creationId xmlns:a16="http://schemas.microsoft.com/office/drawing/2014/main" id="{E4A2B334-C715-E8CF-0482-6CCA67E2C592}"/>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Arial" panose="020B0604020202020204" pitchFamily="34" charset="0"/>
                <a:cs typeface="Arial" panose="020B0604020202020204" pitchFamily="34" charset="0"/>
              </a:rPr>
              <a:t>Student Testing Branch</a:t>
            </a:r>
          </a:p>
        </p:txBody>
      </p:sp>
      <p:sp>
        <p:nvSpPr>
          <p:cNvPr id="16" name="Google Shape;19;p6">
            <a:extLst>
              <a:ext uri="{FF2B5EF4-FFF2-40B4-BE49-F238E27FC236}">
                <a16:creationId xmlns:a16="http://schemas.microsoft.com/office/drawing/2014/main" id="{0C7987BC-D111-3E7B-2C54-9921A667FBFE}"/>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6924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9 - Pencil Title" preserve="1" userDrawn="1">
  <p:cSld name="1_09 - Pencil Title">
    <p:bg>
      <p:bgPr>
        <a:solidFill>
          <a:srgbClr val="FF9900">
            <a:alpha val="80000"/>
          </a:srgbClr>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2" name="Text Placeholder 4">
            <a:extLst>
              <a:ext uri="{FF2B5EF4-FFF2-40B4-BE49-F238E27FC236}">
                <a16:creationId xmlns:a16="http://schemas.microsoft.com/office/drawing/2014/main" id="{6D47FBA4-EB72-1D9E-7D4A-EE24BBC36BC7}"/>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
        <p:nvSpPr>
          <p:cNvPr id="3" name="Text Placeholder 4">
            <a:extLst>
              <a:ext uri="{FF2B5EF4-FFF2-40B4-BE49-F238E27FC236}">
                <a16:creationId xmlns:a16="http://schemas.microsoft.com/office/drawing/2014/main" id="{BA763C9A-BEDC-C7B1-1B4E-2C71D53CCA1C}"/>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
        <p:nvSpPr>
          <p:cNvPr id="14" name="Rectangle 5">
            <a:extLst>
              <a:ext uri="{FF2B5EF4-FFF2-40B4-BE49-F238E27FC236}">
                <a16:creationId xmlns:a16="http://schemas.microsoft.com/office/drawing/2014/main" id="{B11D37D7-EC7C-41C8-4C37-795FBAE2C518}"/>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Arial" panose="020B0604020202020204" pitchFamily="34" charset="0"/>
                <a:cs typeface="Arial" panose="020B0604020202020204" pitchFamily="34" charset="0"/>
              </a:defRPr>
            </a:lvl1pPr>
          </a:lstStyle>
          <a:p>
            <a:r>
              <a:rPr lang="en-US" dirty="0"/>
              <a:t>2023-24 Initial ELPAC and Initial Alternate ELPAC Administration Coordinator Training</a:t>
            </a:r>
          </a:p>
        </p:txBody>
      </p:sp>
      <p:sp>
        <p:nvSpPr>
          <p:cNvPr id="15" name="TextBox 14">
            <a:extLst>
              <a:ext uri="{FF2B5EF4-FFF2-40B4-BE49-F238E27FC236}">
                <a16:creationId xmlns:a16="http://schemas.microsoft.com/office/drawing/2014/main" id="{D35E0683-8E06-2DEA-9B25-CF3BB98FC362}"/>
              </a:ext>
            </a:extLst>
          </p:cNvPr>
          <p:cNvSpPr txBox="1"/>
          <p:nvPr userDrawn="1"/>
        </p:nvSpPr>
        <p:spPr>
          <a:xfrm>
            <a:off x="311700" y="4799303"/>
            <a:ext cx="1680873" cy="246221"/>
          </a:xfrm>
          <a:prstGeom prst="rect">
            <a:avLst/>
          </a:prstGeom>
          <a:noFill/>
        </p:spPr>
        <p:txBody>
          <a:bodyPr wrap="square" rtlCol="0">
            <a:spAutoFit/>
          </a:bodyPr>
          <a:lstStyle/>
          <a:p>
            <a:r>
              <a:rPr lang="en-US" sz="1000" b="0" dirty="0">
                <a:solidFill>
                  <a:schemeClr val="bg1"/>
                </a:solidFill>
                <a:latin typeface="Arial" panose="020B0604020202020204" pitchFamily="34" charset="0"/>
                <a:cs typeface="Arial" panose="020B0604020202020204" pitchFamily="34" charset="0"/>
              </a:rPr>
              <a:t>Student Testing Branch</a:t>
            </a:r>
          </a:p>
        </p:txBody>
      </p:sp>
      <p:sp>
        <p:nvSpPr>
          <p:cNvPr id="16" name="Google Shape;19;p6">
            <a:extLst>
              <a:ext uri="{FF2B5EF4-FFF2-40B4-BE49-F238E27FC236}">
                <a16:creationId xmlns:a16="http://schemas.microsoft.com/office/drawing/2014/main" id="{089F2546-B043-C26F-E87D-16A57F57C747}"/>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884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1 - Single Light Blue" preserve="1" userDrawn="1">
  <p:cSld name="1_01 - Single Light Blue">
    <p:bg>
      <p:bgRef idx="1001">
        <a:schemeClr val="bg1"/>
      </p:bgRef>
    </p:bg>
    <p:spTree>
      <p:nvGrpSpPr>
        <p:cNvPr id="1" name="Shape 17"/>
        <p:cNvGrpSpPr/>
        <p:nvPr/>
      </p:nvGrpSpPr>
      <p:grpSpPr>
        <a:xfrm>
          <a:off x="0" y="0"/>
          <a:ext cx="0" cy="0"/>
          <a:chOff x="0" y="0"/>
          <a:chExt cx="0" cy="0"/>
        </a:xfrm>
      </p:grpSpPr>
      <p:sp>
        <p:nvSpPr>
          <p:cNvPr id="18" name="Google Shape;18;p6"/>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 name="Google Shape;21;p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3" name="Google Shape;79;p19">
            <a:extLst>
              <a:ext uri="{FF2B5EF4-FFF2-40B4-BE49-F238E27FC236}">
                <a16:creationId xmlns:a16="http://schemas.microsoft.com/office/drawing/2014/main" id="{E0189ADD-32B0-5022-4D76-8FBFE88B4D8E}"/>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p:txBody>
      </p:sp>
      <p:sp>
        <p:nvSpPr>
          <p:cNvPr id="5" name="Google Shape;19;p6">
            <a:extLst>
              <a:ext uri="{FF2B5EF4-FFF2-40B4-BE49-F238E27FC236}">
                <a16:creationId xmlns:a16="http://schemas.microsoft.com/office/drawing/2014/main" id="{7A6537F9-FF7C-2CC9-5655-5BB132845926}"/>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A762A7A6-86D5-3F1D-7E83-6F610BA6CE0B}"/>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Arial" panose="020B0604020202020204" pitchFamily="34" charset="0"/>
                <a:cs typeface="Arial" panose="020B0604020202020204" pitchFamily="34" charset="0"/>
              </a:defRPr>
            </a:lvl1pPr>
          </a:lstStyle>
          <a:p>
            <a:r>
              <a:rPr lang="en-US" dirty="0"/>
              <a:t>2023-24 Initial ELPAC and Initial Alternate ELPAC Administration Coordinator Training</a:t>
            </a:r>
          </a:p>
        </p:txBody>
      </p:sp>
      <p:sp>
        <p:nvSpPr>
          <p:cNvPr id="7" name="TextBox 6">
            <a:extLst>
              <a:ext uri="{FF2B5EF4-FFF2-40B4-BE49-F238E27FC236}">
                <a16:creationId xmlns:a16="http://schemas.microsoft.com/office/drawing/2014/main" id="{264721F7-F39F-515F-C6D8-7DCD578492A4}"/>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Arial" panose="020B0604020202020204" pitchFamily="34" charset="0"/>
                <a:cs typeface="Arial" panose="020B0604020202020204" pitchFamily="34" charset="0"/>
              </a:rPr>
              <a:t>Student Testing Branch</a:t>
            </a:r>
          </a:p>
        </p:txBody>
      </p:sp>
    </p:spTree>
    <p:extLst>
      <p:ext uri="{BB962C8B-B14F-4D97-AF65-F5344CB8AC3E}">
        <p14:creationId xmlns:p14="http://schemas.microsoft.com/office/powerpoint/2010/main" val="335213365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1 - Single Light Blue" preserve="1" userDrawn="1">
  <p:cSld name="1_01 - Single Light Blue">
    <p:bg>
      <p:bgRef idx="1001">
        <a:schemeClr val="bg1"/>
      </p:bgRef>
    </p:bg>
    <p:spTree>
      <p:nvGrpSpPr>
        <p:cNvPr id="1" name="Shape 17"/>
        <p:cNvGrpSpPr/>
        <p:nvPr/>
      </p:nvGrpSpPr>
      <p:grpSpPr>
        <a:xfrm>
          <a:off x="0" y="0"/>
          <a:ext cx="0" cy="0"/>
          <a:chOff x="0" y="0"/>
          <a:chExt cx="0" cy="0"/>
        </a:xfrm>
      </p:grpSpPr>
      <p:sp>
        <p:nvSpPr>
          <p:cNvPr id="18" name="Google Shape;18;p6"/>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 name="Google Shape;21;p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3" name="Google Shape;79;p19">
            <a:extLst>
              <a:ext uri="{FF2B5EF4-FFF2-40B4-BE49-F238E27FC236}">
                <a16:creationId xmlns:a16="http://schemas.microsoft.com/office/drawing/2014/main" id="{D4D06306-7001-5B02-6E8B-46772F5DC8CE}"/>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p:txBody>
      </p:sp>
      <p:sp>
        <p:nvSpPr>
          <p:cNvPr id="8" name="Content Placeholder 7">
            <a:extLst>
              <a:ext uri="{FF2B5EF4-FFF2-40B4-BE49-F238E27FC236}">
                <a16:creationId xmlns:a16="http://schemas.microsoft.com/office/drawing/2014/main" id="{820CD228-4A3E-7852-1A97-852C83DAEC93}"/>
              </a:ext>
            </a:extLst>
          </p:cNvPr>
          <p:cNvSpPr>
            <a:spLocks noGrp="1"/>
          </p:cNvSpPr>
          <p:nvPr>
            <p:ph sz="quarter" idx="14"/>
          </p:nvPr>
        </p:nvSpPr>
        <p:spPr>
          <a:xfrm>
            <a:off x="5411788" y="938670"/>
            <a:ext cx="3365500" cy="3800756"/>
          </a:xfrm>
          <a:prstGeom prst="rect">
            <a:avLst/>
          </a:prstGeom>
        </p:spPr>
        <p:txBody>
          <a:bodyPr/>
          <a:lstStyle/>
          <a:p>
            <a:pPr lvl="0"/>
            <a:r>
              <a:rPr lang="en-US"/>
              <a:t>Click to edit Master text styles</a:t>
            </a:r>
          </a:p>
        </p:txBody>
      </p:sp>
      <p:sp>
        <p:nvSpPr>
          <p:cNvPr id="11" name="Rectangle 5">
            <a:extLst>
              <a:ext uri="{FF2B5EF4-FFF2-40B4-BE49-F238E27FC236}">
                <a16:creationId xmlns:a16="http://schemas.microsoft.com/office/drawing/2014/main" id="{6E5ADEF8-5A10-4354-730C-CF2AF7C3942C}"/>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Arial" panose="020B0604020202020204" pitchFamily="34" charset="0"/>
                <a:cs typeface="Arial" panose="020B0604020202020204" pitchFamily="34" charset="0"/>
              </a:defRPr>
            </a:lvl1pPr>
          </a:lstStyle>
          <a:p>
            <a:r>
              <a:rPr lang="en-US" dirty="0"/>
              <a:t>2023-24 Initial ELPAC and Initial Alternate ELPAC Administration Coordinator Training</a:t>
            </a:r>
          </a:p>
        </p:txBody>
      </p:sp>
      <p:sp>
        <p:nvSpPr>
          <p:cNvPr id="12" name="TextBox 11">
            <a:extLst>
              <a:ext uri="{FF2B5EF4-FFF2-40B4-BE49-F238E27FC236}">
                <a16:creationId xmlns:a16="http://schemas.microsoft.com/office/drawing/2014/main" id="{E31A9A39-F55A-6DEC-91AF-C6A7A604C213}"/>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Arial" panose="020B0604020202020204" pitchFamily="34" charset="0"/>
                <a:cs typeface="Arial" panose="020B0604020202020204" pitchFamily="34" charset="0"/>
              </a:rPr>
              <a:t>Student Testing Branch</a:t>
            </a:r>
          </a:p>
        </p:txBody>
      </p:sp>
      <p:sp>
        <p:nvSpPr>
          <p:cNvPr id="13" name="Google Shape;19;p6">
            <a:extLst>
              <a:ext uri="{FF2B5EF4-FFF2-40B4-BE49-F238E27FC236}">
                <a16:creationId xmlns:a16="http://schemas.microsoft.com/office/drawing/2014/main" id="{786F4EC6-8D7E-C719-0A2F-C8B94AFB063A}"/>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877213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4 - Double Dark Blue" preserve="1" userDrawn="1">
  <p:cSld name="1_04 - Double Dark Blue">
    <p:bg>
      <p:bgPr>
        <a:solidFill>
          <a:srgbClr val="FFFFFF"/>
        </a:solidFill>
        <a:effectLst/>
      </p:bgPr>
    </p:bg>
    <p:spTree>
      <p:nvGrpSpPr>
        <p:cNvPr id="1" name="Shape 32"/>
        <p:cNvGrpSpPr/>
        <p:nvPr/>
      </p:nvGrpSpPr>
      <p:grpSpPr>
        <a:xfrm>
          <a:off x="0" y="0"/>
          <a:ext cx="0" cy="0"/>
          <a:chOff x="0" y="0"/>
          <a:chExt cx="0" cy="0"/>
        </a:xfrm>
      </p:grpSpPr>
      <p:sp>
        <p:nvSpPr>
          <p:cNvPr id="33" name="Google Shape;33;p9"/>
          <p:cNvSpPr/>
          <p:nvPr/>
        </p:nvSpPr>
        <p:spPr>
          <a:xfrm rot="10800000" flipH="1">
            <a:off x="-47511" y="-2206"/>
            <a:ext cx="9180600" cy="859536"/>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 name="Google Shape;36;p9"/>
          <p:cNvSpPr txBox="1">
            <a:spLocks noGrp="1"/>
          </p:cNvSpPr>
          <p:nvPr>
            <p:ph type="title"/>
          </p:nvPr>
        </p:nvSpPr>
        <p:spPr>
          <a:xfrm>
            <a:off x="41375" y="14757"/>
            <a:ext cx="8189700" cy="842574"/>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2" name="Google Shape;79;p19">
            <a:extLst>
              <a:ext uri="{FF2B5EF4-FFF2-40B4-BE49-F238E27FC236}">
                <a16:creationId xmlns:a16="http://schemas.microsoft.com/office/drawing/2014/main" id="{41AE05F8-85E7-C5C0-E26C-432819831AF1}"/>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p:txBody>
      </p:sp>
      <p:sp>
        <p:nvSpPr>
          <p:cNvPr id="9" name="Rectangle 5">
            <a:extLst>
              <a:ext uri="{FF2B5EF4-FFF2-40B4-BE49-F238E27FC236}">
                <a16:creationId xmlns:a16="http://schemas.microsoft.com/office/drawing/2014/main" id="{6E5DB62F-9237-CCE9-FD5F-F9BC0D08A0C5}"/>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Arial" panose="020B0604020202020204" pitchFamily="34" charset="0"/>
                <a:cs typeface="Arial" panose="020B0604020202020204" pitchFamily="34" charset="0"/>
              </a:defRPr>
            </a:lvl1pPr>
          </a:lstStyle>
          <a:p>
            <a:r>
              <a:rPr lang="en-US" dirty="0"/>
              <a:t>2023-24 Initial ELPAC and Initial Alternate ELPAC Administration Coordinator Training</a:t>
            </a:r>
          </a:p>
        </p:txBody>
      </p:sp>
      <p:sp>
        <p:nvSpPr>
          <p:cNvPr id="10" name="TextBox 9">
            <a:extLst>
              <a:ext uri="{FF2B5EF4-FFF2-40B4-BE49-F238E27FC236}">
                <a16:creationId xmlns:a16="http://schemas.microsoft.com/office/drawing/2014/main" id="{AB86C76B-626F-806E-FA65-E2119EB6F21C}"/>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Arial" panose="020B0604020202020204" pitchFamily="34" charset="0"/>
                <a:cs typeface="Arial" panose="020B0604020202020204" pitchFamily="34" charset="0"/>
              </a:rPr>
              <a:t>Student Testing Branch</a:t>
            </a:r>
          </a:p>
        </p:txBody>
      </p:sp>
      <p:sp>
        <p:nvSpPr>
          <p:cNvPr id="11" name="Google Shape;19;p6">
            <a:extLst>
              <a:ext uri="{FF2B5EF4-FFF2-40B4-BE49-F238E27FC236}">
                <a16:creationId xmlns:a16="http://schemas.microsoft.com/office/drawing/2014/main" id="{1294641C-4896-5B8F-9AFF-0F84014ACC5D}"/>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8722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4 - Double Dark Blue" preserve="1" userDrawn="1">
  <p:cSld name="1_04 - Double Dark Blue">
    <p:bg>
      <p:bgPr>
        <a:solidFill>
          <a:srgbClr val="FFFFFF"/>
        </a:solidFill>
        <a:effectLst/>
      </p:bgPr>
    </p:bg>
    <p:spTree>
      <p:nvGrpSpPr>
        <p:cNvPr id="1" name="Shape 32"/>
        <p:cNvGrpSpPr/>
        <p:nvPr/>
      </p:nvGrpSpPr>
      <p:grpSpPr>
        <a:xfrm>
          <a:off x="0" y="0"/>
          <a:ext cx="0" cy="0"/>
          <a:chOff x="0" y="0"/>
          <a:chExt cx="0" cy="0"/>
        </a:xfrm>
      </p:grpSpPr>
      <p:sp>
        <p:nvSpPr>
          <p:cNvPr id="33" name="Google Shape;33;p9"/>
          <p:cNvSpPr/>
          <p:nvPr/>
        </p:nvSpPr>
        <p:spPr>
          <a:xfrm rot="10800000" flipH="1">
            <a:off x="-47511" y="-2206"/>
            <a:ext cx="9180600" cy="859536"/>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 name="Google Shape;36;p9"/>
          <p:cNvSpPr txBox="1">
            <a:spLocks noGrp="1"/>
          </p:cNvSpPr>
          <p:nvPr>
            <p:ph type="title"/>
          </p:nvPr>
        </p:nvSpPr>
        <p:spPr>
          <a:xfrm>
            <a:off x="41375" y="14757"/>
            <a:ext cx="8189700" cy="842574"/>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5" name="Google Shape;79;p19">
            <a:extLst>
              <a:ext uri="{FF2B5EF4-FFF2-40B4-BE49-F238E27FC236}">
                <a16:creationId xmlns:a16="http://schemas.microsoft.com/office/drawing/2014/main" id="{393F1039-8066-918A-4A4D-A968B9596756}"/>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p:txBody>
      </p:sp>
      <p:sp>
        <p:nvSpPr>
          <p:cNvPr id="7" name="Content Placeholder 7">
            <a:extLst>
              <a:ext uri="{FF2B5EF4-FFF2-40B4-BE49-F238E27FC236}">
                <a16:creationId xmlns:a16="http://schemas.microsoft.com/office/drawing/2014/main" id="{DCDD298F-B189-0F20-B0BC-EF0D2E6F9E7E}"/>
              </a:ext>
            </a:extLst>
          </p:cNvPr>
          <p:cNvSpPr>
            <a:spLocks noGrp="1"/>
          </p:cNvSpPr>
          <p:nvPr>
            <p:ph sz="quarter" idx="14"/>
          </p:nvPr>
        </p:nvSpPr>
        <p:spPr>
          <a:xfrm>
            <a:off x="5411788" y="938670"/>
            <a:ext cx="3365500" cy="3800756"/>
          </a:xfrm>
          <a:prstGeom prst="rect">
            <a:avLst/>
          </a:prstGeom>
        </p:spPr>
        <p:txBody>
          <a:bodyPr/>
          <a:lstStyle/>
          <a:p>
            <a:pPr lvl="0"/>
            <a:r>
              <a:rPr lang="en-US"/>
              <a:t>Click to edit Master text styles</a:t>
            </a:r>
          </a:p>
        </p:txBody>
      </p:sp>
      <p:sp>
        <p:nvSpPr>
          <p:cNvPr id="8" name="Rectangle 5">
            <a:extLst>
              <a:ext uri="{FF2B5EF4-FFF2-40B4-BE49-F238E27FC236}">
                <a16:creationId xmlns:a16="http://schemas.microsoft.com/office/drawing/2014/main" id="{32DF3A51-4FA6-1838-ACA5-C32D5D64110E}"/>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j-lt"/>
                <a:cs typeface="Arial" panose="020B0604020202020204" pitchFamily="34" charset="0"/>
              </a:defRPr>
            </a:lvl1pPr>
          </a:lstStyle>
          <a:p>
            <a:r>
              <a:rPr lang="en-US" dirty="0"/>
              <a:t>2023-24 Initial ELPAC and Initial Alternate ELPAC Administration Coordinator Training</a:t>
            </a:r>
          </a:p>
        </p:txBody>
      </p:sp>
      <p:sp>
        <p:nvSpPr>
          <p:cNvPr id="9" name="TextBox 8">
            <a:extLst>
              <a:ext uri="{FF2B5EF4-FFF2-40B4-BE49-F238E27FC236}">
                <a16:creationId xmlns:a16="http://schemas.microsoft.com/office/drawing/2014/main" id="{EF7D05D0-7B33-EEFB-D9EC-6E8179642D6D}"/>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AAADAB2D-CE04-D9C2-CCEF-49777D1387B2}"/>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7349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5 - Single Orange" preserve="1" userDrawn="1">
  <p:cSld name="1_05 - Single Orange">
    <p:bg>
      <p:bgRef idx="1001">
        <a:schemeClr val="bg1"/>
      </p:bgRef>
    </p:bg>
    <p:spTree>
      <p:nvGrpSpPr>
        <p:cNvPr id="1" name="Shape 37"/>
        <p:cNvGrpSpPr/>
        <p:nvPr/>
      </p:nvGrpSpPr>
      <p:grpSpPr>
        <a:xfrm>
          <a:off x="0" y="0"/>
          <a:ext cx="0" cy="0"/>
          <a:chOff x="0" y="0"/>
          <a:chExt cx="0" cy="0"/>
        </a:xfrm>
      </p:grpSpPr>
      <p:sp>
        <p:nvSpPr>
          <p:cNvPr id="38" name="Google Shape;38;p10"/>
          <p:cNvSpPr/>
          <p:nvPr/>
        </p:nvSpPr>
        <p:spPr>
          <a:xfrm rot="10800000" flipH="1">
            <a:off x="-54296" y="-47200"/>
            <a:ext cx="9180600" cy="854700"/>
          </a:xfrm>
          <a:prstGeom prst="round1Rect">
            <a:avLst>
              <a:gd name="adj" fmla="val 50000"/>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 name="Google Shape;41;p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dirty="0"/>
              <a:t>Click to edit Master title style</a:t>
            </a:r>
            <a:endParaRPr dirty="0"/>
          </a:p>
        </p:txBody>
      </p:sp>
      <p:sp>
        <p:nvSpPr>
          <p:cNvPr id="3" name="Google Shape;79;p19">
            <a:extLst>
              <a:ext uri="{FF2B5EF4-FFF2-40B4-BE49-F238E27FC236}">
                <a16:creationId xmlns:a16="http://schemas.microsoft.com/office/drawing/2014/main" id="{AB75B476-579A-9B87-C62B-A52D3E884D6D}"/>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dirty="0"/>
              <a:t>Click to edit Master text styles</a:t>
            </a:r>
          </a:p>
          <a:p>
            <a:pPr lvl="1"/>
            <a:r>
              <a:rPr lang="en-US" dirty="0"/>
              <a:t>Click Here to edit Mater text styles</a:t>
            </a:r>
          </a:p>
          <a:p>
            <a:pPr lvl="2"/>
            <a:r>
              <a:rPr lang="en-US" dirty="0"/>
              <a:t>Click Here to edit Mater text styles</a:t>
            </a:r>
          </a:p>
          <a:p>
            <a:pPr lvl="3"/>
            <a:r>
              <a:rPr lang="en-US" dirty="0"/>
              <a:t>Click Here to edit Master text styles</a:t>
            </a:r>
          </a:p>
        </p:txBody>
      </p:sp>
      <p:sp>
        <p:nvSpPr>
          <p:cNvPr id="7" name="Rectangle 5">
            <a:extLst>
              <a:ext uri="{FF2B5EF4-FFF2-40B4-BE49-F238E27FC236}">
                <a16:creationId xmlns:a16="http://schemas.microsoft.com/office/drawing/2014/main" id="{9DA5F8C3-F28E-E870-7212-66BB1464EDD0}"/>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n-lt"/>
                <a:cs typeface="Arial" panose="020B0604020202020204" pitchFamily="34" charset="0"/>
              </a:defRPr>
            </a:lvl1pPr>
          </a:lstStyle>
          <a:p>
            <a:r>
              <a:rPr lang="en-US" dirty="0"/>
              <a:t>2023-24 Initial ELPAC and Initial Alternate ELPAC Administration Coordinator Training</a:t>
            </a:r>
          </a:p>
        </p:txBody>
      </p:sp>
      <p:sp>
        <p:nvSpPr>
          <p:cNvPr id="8" name="TextBox 7">
            <a:extLst>
              <a:ext uri="{FF2B5EF4-FFF2-40B4-BE49-F238E27FC236}">
                <a16:creationId xmlns:a16="http://schemas.microsoft.com/office/drawing/2014/main" id="{86DA847D-8D80-A37E-4ABB-7AAB41135C7D}"/>
              </a:ext>
            </a:extLst>
          </p:cNvPr>
          <p:cNvSpPr txBox="1"/>
          <p:nvPr userDrawn="1"/>
        </p:nvSpPr>
        <p:spPr>
          <a:xfrm>
            <a:off x="311700" y="4799303"/>
            <a:ext cx="1680873" cy="246221"/>
          </a:xfrm>
          <a:prstGeom prst="rect">
            <a:avLst/>
          </a:prstGeom>
          <a:noFill/>
        </p:spPr>
        <p:txBody>
          <a:bodyPr wrap="square" rtlCol="0">
            <a:spAutoFit/>
          </a:bodyPr>
          <a:lstStyle/>
          <a:p>
            <a:r>
              <a:rPr lang="en-US" sz="1000" b="0" dirty="0">
                <a:latin typeface="+mn-lt"/>
                <a:cs typeface="Arial" panose="020B0604020202020204" pitchFamily="34" charset="0"/>
              </a:rPr>
              <a:t>Student Testing Branch</a:t>
            </a:r>
          </a:p>
        </p:txBody>
      </p:sp>
      <p:sp>
        <p:nvSpPr>
          <p:cNvPr id="9" name="Google Shape;19;p6">
            <a:extLst>
              <a:ext uri="{FF2B5EF4-FFF2-40B4-BE49-F238E27FC236}">
                <a16:creationId xmlns:a16="http://schemas.microsoft.com/office/drawing/2014/main" id="{FB741851-A53D-637F-6C3C-7D40B5D25AC8}"/>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30236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701058" y="4739417"/>
            <a:ext cx="548700" cy="393600"/>
          </a:xfrm>
          <a:prstGeom prst="rect">
            <a:avLst/>
          </a:prstGeom>
          <a:noFill/>
          <a:ln>
            <a:noFill/>
          </a:ln>
        </p:spPr>
        <p:txBody>
          <a:bodyPr spcFirstLastPara="1" wrap="square" lIns="91425" tIns="91425" rIns="91425" bIns="91425" anchor="ctr" anchorCtr="0">
            <a:noAutofit/>
          </a:bodyPr>
          <a:lstStyle>
            <a:lvl1pPr lvl="0" rtl="0">
              <a:buNone/>
              <a:defRPr sz="900">
                <a:solidFill>
                  <a:schemeClr val="dk2"/>
                </a:solidFill>
                <a:latin typeface="Arial" panose="020B0604020202020204" pitchFamily="34" charset="0"/>
                <a:ea typeface="Arial" panose="020B0604020202020204" pitchFamily="34" charset="0"/>
                <a:cs typeface="Arial" panose="020B0604020202020204" pitchFamily="34" charset="0"/>
                <a:sym typeface="Poppins"/>
              </a:defRPr>
            </a:lvl1pPr>
            <a:lvl2pPr lvl="1" rtl="0">
              <a:buNone/>
              <a:defRPr sz="900">
                <a:solidFill>
                  <a:schemeClr val="dk2"/>
                </a:solidFill>
                <a:latin typeface="Poppins"/>
                <a:ea typeface="Poppins"/>
                <a:cs typeface="Poppins"/>
                <a:sym typeface="Poppins"/>
              </a:defRPr>
            </a:lvl2pPr>
            <a:lvl3pPr lvl="2" rtl="0">
              <a:buNone/>
              <a:defRPr sz="900">
                <a:solidFill>
                  <a:schemeClr val="dk2"/>
                </a:solidFill>
                <a:latin typeface="Poppins"/>
                <a:ea typeface="Poppins"/>
                <a:cs typeface="Poppins"/>
                <a:sym typeface="Poppins"/>
              </a:defRPr>
            </a:lvl3pPr>
            <a:lvl4pPr lvl="3" rtl="0">
              <a:buNone/>
              <a:defRPr sz="900">
                <a:solidFill>
                  <a:schemeClr val="dk2"/>
                </a:solidFill>
                <a:latin typeface="Poppins"/>
                <a:ea typeface="Poppins"/>
                <a:cs typeface="Poppins"/>
                <a:sym typeface="Poppins"/>
              </a:defRPr>
            </a:lvl4pPr>
            <a:lvl5pPr lvl="4" rtl="0">
              <a:buNone/>
              <a:defRPr sz="900">
                <a:solidFill>
                  <a:schemeClr val="dk2"/>
                </a:solidFill>
                <a:latin typeface="Poppins"/>
                <a:ea typeface="Poppins"/>
                <a:cs typeface="Poppins"/>
                <a:sym typeface="Poppins"/>
              </a:defRPr>
            </a:lvl5pPr>
            <a:lvl6pPr lvl="5" rtl="0">
              <a:buNone/>
              <a:defRPr sz="900">
                <a:solidFill>
                  <a:schemeClr val="dk2"/>
                </a:solidFill>
                <a:latin typeface="Poppins"/>
                <a:ea typeface="Poppins"/>
                <a:cs typeface="Poppins"/>
                <a:sym typeface="Poppins"/>
              </a:defRPr>
            </a:lvl6pPr>
            <a:lvl7pPr lvl="6" rtl="0">
              <a:buNone/>
              <a:defRPr sz="900">
                <a:solidFill>
                  <a:schemeClr val="dk2"/>
                </a:solidFill>
                <a:latin typeface="Poppins"/>
                <a:ea typeface="Poppins"/>
                <a:cs typeface="Poppins"/>
                <a:sym typeface="Poppins"/>
              </a:defRPr>
            </a:lvl7pPr>
            <a:lvl8pPr lvl="7" rtl="0">
              <a:buNone/>
              <a:defRPr sz="900">
                <a:solidFill>
                  <a:schemeClr val="dk2"/>
                </a:solidFill>
                <a:latin typeface="Poppins"/>
                <a:ea typeface="Poppins"/>
                <a:cs typeface="Poppins"/>
                <a:sym typeface="Poppins"/>
              </a:defRPr>
            </a:lvl8pPr>
            <a:lvl9pPr lvl="8" rtl="0">
              <a:buNone/>
              <a:defRPr sz="900">
                <a:solidFill>
                  <a:schemeClr val="dk2"/>
                </a:solidFill>
                <a:latin typeface="Poppins"/>
                <a:ea typeface="Poppins"/>
                <a:cs typeface="Poppins"/>
                <a:sym typeface="Poppins"/>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48" r:id="rId1"/>
    <p:sldLayoutId id="2147483710" r:id="rId2"/>
    <p:sldLayoutId id="2147483705" r:id="rId3"/>
    <p:sldLayoutId id="2147483706" r:id="rId4"/>
    <p:sldLayoutId id="2147483691" r:id="rId5"/>
    <p:sldLayoutId id="2147483696" r:id="rId6"/>
    <p:sldLayoutId id="2147483711" r:id="rId7"/>
    <p:sldLayoutId id="2147483694" r:id="rId8"/>
    <p:sldLayoutId id="2147483690" r:id="rId9"/>
    <p:sldLayoutId id="2147483698" r:id="rId10"/>
    <p:sldLayoutId id="2147483695" r:id="rId11"/>
    <p:sldLayoutId id="2147483697" r:id="rId12"/>
    <p:sldLayoutId id="2147483693" r:id="rId13"/>
    <p:sldLayoutId id="2147483692" r:id="rId14"/>
    <p:sldLayoutId id="2147483688" r:id="rId15"/>
    <p:sldLayoutId id="2147483689" r:id="rId16"/>
    <p:sldLayoutId id="2147483653" r:id="rId17"/>
    <p:sldLayoutId id="2147483664" r:id="rId18"/>
    <p:sldLayoutId id="2147483651" r:id="rId19"/>
    <p:sldLayoutId id="2147483707" r:id="rId20"/>
  </p:sldLayoutIdLst>
  <p:hf hd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hyperlink" Target="https://www.lausd.org/testing"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hyperlink" Target="https://www.elpac.org/resources/accessibility-resources/" TargetMode="External"/><Relationship Id="rId2" Type="http://schemas.openxmlformats.org/officeDocument/2006/relationships/notesSlide" Target="../notesSlides/notesSlide92.xml"/><Relationship Id="rId1" Type="http://schemas.openxmlformats.org/officeDocument/2006/relationships/slideLayout" Target="../slideLayouts/slideLayout11.xml"/><Relationship Id="rId4" Type="http://schemas.openxmlformats.org/officeDocument/2006/relationships/image" Target="../media/image87.png"/></Relationships>
</file>

<file path=ppt/slides/_rels/slide1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cde.ca.gov/ta/tg/ca/accessibilityresources.asp" TargetMode="External"/><Relationship Id="rId2" Type="http://schemas.openxmlformats.org/officeDocument/2006/relationships/notesSlide" Target="../notesSlides/notesSlide94.xml"/><Relationship Id="rId1" Type="http://schemas.openxmlformats.org/officeDocument/2006/relationships/slideLayout" Target="../slideLayouts/slideLayout11.xml"/><Relationship Id="rId5" Type="http://schemas.openxmlformats.org/officeDocument/2006/relationships/image" Target="../media/image90.png"/><Relationship Id="rId4" Type="http://schemas.openxmlformats.org/officeDocument/2006/relationships/image" Target="../media/image89.png"/></Relationships>
</file>

<file path=ppt/slides/_rels/slide10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5.xml"/><Relationship Id="rId1" Type="http://schemas.openxmlformats.org/officeDocument/2006/relationships/slideLayout" Target="../slideLayouts/slideLayout11.xml"/><Relationship Id="rId4" Type="http://schemas.openxmlformats.org/officeDocument/2006/relationships/image" Target="../media/image92.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hyperlink" Target="https://www.elpac.org/resources/alt-elpac-resources/" TargetMode="External"/><Relationship Id="rId2" Type="http://schemas.openxmlformats.org/officeDocument/2006/relationships/notesSlide" Target="../notesSlides/notesSlide99.xml"/><Relationship Id="rId1" Type="http://schemas.openxmlformats.org/officeDocument/2006/relationships/slideLayout" Target="../slideLayouts/slideLayout11.xml"/><Relationship Id="rId5" Type="http://schemas.openxmlformats.org/officeDocument/2006/relationships/image" Target="../media/image95.png"/><Relationship Id="rId4" Type="http://schemas.openxmlformats.org/officeDocument/2006/relationships/image" Target="../media/image9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hyperlink" Target="https://www.elpac.org/training/uaag/" TargetMode="External"/><Relationship Id="rId2" Type="http://schemas.openxmlformats.org/officeDocument/2006/relationships/notesSlide" Target="../notesSlides/notesSlide100.xml"/><Relationship Id="rId1" Type="http://schemas.openxmlformats.org/officeDocument/2006/relationships/slideLayout" Target="../slideLayouts/slideLayout11.xml"/><Relationship Id="rId5" Type="http://schemas.openxmlformats.org/officeDocument/2006/relationships/image" Target="../media/image97.png"/><Relationship Id="rId4" Type="http://schemas.openxmlformats.org/officeDocument/2006/relationships/image" Target="../media/image96.png"/></Relationships>
</file>

<file path=ppt/slides/_rels/slide111.xml.rels><?xml version="1.0" encoding="UTF-8" standalone="yes"?>
<Relationships xmlns="http://schemas.openxmlformats.org/package/2006/relationships"><Relationship Id="rId3" Type="http://schemas.openxmlformats.org/officeDocument/2006/relationships/hyperlink" Target="https://www.elpac.org/training/ar-training-series/" TargetMode="External"/><Relationship Id="rId2" Type="http://schemas.openxmlformats.org/officeDocument/2006/relationships/notesSlide" Target="../notesSlides/notesSlide101.xml"/><Relationship Id="rId1" Type="http://schemas.openxmlformats.org/officeDocument/2006/relationships/slideLayout" Target="../slideLayouts/slideLayout11.xml"/><Relationship Id="rId4" Type="http://schemas.openxmlformats.org/officeDocument/2006/relationships/image" Target="../media/image98.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33.jpeg"/><Relationship Id="rId7" Type="http://schemas.openxmlformats.org/officeDocument/2006/relationships/image" Target="../media/image32.jpeg"/><Relationship Id="rId2" Type="http://schemas.openxmlformats.org/officeDocument/2006/relationships/notesSlide" Target="../notesSlides/notesSlide104.xml"/><Relationship Id="rId1" Type="http://schemas.openxmlformats.org/officeDocument/2006/relationships/slideLayout" Target="../slideLayouts/slideLayout11.xml"/><Relationship Id="rId6" Type="http://schemas.openxmlformats.org/officeDocument/2006/relationships/image" Target="../media/image100.png"/><Relationship Id="rId5" Type="http://schemas.openxmlformats.org/officeDocument/2006/relationships/image" Target="../media/image29.png"/><Relationship Id="rId4" Type="http://schemas.openxmlformats.org/officeDocument/2006/relationships/image" Target="../media/image99.png"/><Relationship Id="rId9" Type="http://schemas.openxmlformats.org/officeDocument/2006/relationships/image" Target="../media/image102.png"/></Relationships>
</file>

<file path=ppt/slides/_rels/slide1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5.xml"/><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1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6.xml"/><Relationship Id="rId1" Type="http://schemas.openxmlformats.org/officeDocument/2006/relationships/slideLayout" Target="../slideLayouts/slideLayout11.xml"/><Relationship Id="rId4" Type="http://schemas.openxmlformats.org/officeDocument/2006/relationships/image" Target="../media/image104.png"/></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7.xml"/><Relationship Id="rId1" Type="http://schemas.openxmlformats.org/officeDocument/2006/relationships/slideLayout" Target="../slideLayouts/slideLayout11.xml"/><Relationship Id="rId4" Type="http://schemas.openxmlformats.org/officeDocument/2006/relationships/image" Target="../media/image106.png"/></Relationships>
</file>

<file path=ppt/slides/_rels/slide1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lausd.org/cms/lib/CA01000043/Centricity/Domain/411/2023-24%20Initial%20ELPAC%20Coordinator%20Checklist.pdf"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9.xml"/><Relationship Id="rId1" Type="http://schemas.openxmlformats.org/officeDocument/2006/relationships/slideLayout" Target="../slideLayouts/slideLayout11.xml"/><Relationship Id="rId4" Type="http://schemas.openxmlformats.org/officeDocument/2006/relationships/image" Target="../media/image109.png"/></Relationships>
</file>

<file path=ppt/slides/_rels/slide1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0.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hyperlink" Target="https://ca.portal.cambiumast.com/" TargetMode="External"/><Relationship Id="rId2" Type="http://schemas.openxmlformats.org/officeDocument/2006/relationships/notesSlide" Target="../notesSlides/notesSlide114.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3" Type="http://schemas.openxmlformats.org/officeDocument/2006/relationships/hyperlink" Target="https://ca-toms-help.ets.org/tech-specs-and-config/introduction/manual-content/" TargetMode="External"/><Relationship Id="rId2" Type="http://schemas.openxmlformats.org/officeDocument/2006/relationships/notesSlide" Target="../notesSlides/notesSlide116.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s://ca.portal.cambiumast.com/" TargetMode="External"/><Relationship Id="rId1" Type="http://schemas.openxmlformats.org/officeDocument/2006/relationships/slideLayout" Target="../slideLayouts/slideLayout11.xml"/><Relationship Id="rId6" Type="http://schemas.openxmlformats.org/officeDocument/2006/relationships/hyperlink" Target="https://nam11.safelinks.protection.outlook.com/?url=https%3A%2F%2Fu20830431.ct.sendgrid.net%2Fls%2Fclick%3Fupn%3Dn-2FX9SGQQ7wqwMnpPZfG9OaE53EM6Nhhi-2Br44NZKdKnQ-3D91Cm_LiOigm1wqxOs-2FQmA-2FNntB5djDf4nA8zqAdG6jSgafyn4BBaXVnnPUD-2BPF8pfGcv7MhIaQbOJJsECTWBpLCimDGkUC0Rgy9iZ-2FWHyzkehrnDyNng18EVpg57g-2BhnZ5GV2uAI71Kw648LJED-2FVpXuR4cPgpDUGrYSPnUh-2Briu7R2Dwu-2FM1dFkpliFmi9v9EZiUYHEvLijDrbKeR1V8-2BE3yta7J180makEZ0ulPU9cRiswmfma0erN05bF7o6jvq3WGlRCfbDzK9e9qf-2FGcU2GYQ24mLV-2FBxBfgFUEcm6-2Fv6s0uH4DIISBeOOULHZ2xCDMJyMyoa2OkTRs893ZUexumfrGoGvgEqr-2B5zN-2FbijdR-2BNmDKa3UOHODQzjLvxVrZdb-2FgonqtfZ268iHPqFw1OwRRANNmct2G-2BEMd2icONIWo2YLdf38BdyfC1OF7CPkqydDIKVF-2BHGoLm3wwOXwSqtkJWw-2B8WpAM5feWm5tn4NONPYseNXzwvMa3pAt6IwXNnBw48Fh5GqknPkUFxCyJsenMhdPHu5Znho2YbNWnmz1j-2FRb-2BKwA-2BUd05F95mNLrkOzbPHY7zNsmJylTuVqKKSVwKkgrV05ZTsGPO8iBfHZDmGD8rLHUwYVeuvW1XiahEx4pxvpqPLYYj7aomOlnNXOz75-2FcA6QxOtsAY7HBMdJGjlHjmJBLNm-2BrTCzQ0AjAwBB7S4vGV9SJWmOfZTm0H8sYhFP4pvnoOsY2IzB9yCaf6UrZPKvOXyFuaR9fjTkLY33eGioNecCIpDSQpbBb95vNDzj71fYr2UJh93i2uCDPYoOIYnvDNPShHyRcSBAMM5fRg32N3OBpbxgFSojiLpIMD4yLeOt2ewFAlIWrbuKqeNV-2BzwDatljTA3xIy6FnPGlo6yxBZOeDh4K-2BZ7Fx-2BB-2FIu-2Bxo-2FVLdU5oYEW-2FEffr0Qpw-3D&amp;data=05%7C01%7Caml3230%40lausd.net%7Cb312c1e18c8247f24cd308db92a0484b%7C042a40a1b1284ac48648016ffa121487%7C0%7C0%7C638264989343530049%7CUnknown%7CTWFpbGZsb3d8eyJWIjoiMC4wLjAwMDAiLCJQIjoiV2luMzIiLCJBTiI6Ik1haWwiLCJXVCI6Mn0%3D%7C3000%7C%7C%7C&amp;sdata=w3gQyjrc9lz8bli4YZtePiLji4n5IUZ5MNrVOeXTyzE%3D&amp;reserved=0" TargetMode="External"/><Relationship Id="rId5" Type="http://schemas.openxmlformats.org/officeDocument/2006/relationships/hyperlink" Target="https://nam11.safelinks.protection.outlook.com/?url=https%3A%2F%2Fu20830431.ct.sendgrid.net%2Fls%2Fclick%3Fupn%3Dn-2FX9SGQQ7wqwMnpPZfG9Of-2FkdH5kIR8rsME5Utt2-2BhFJRmjJnNDQKGvK27YsLfatj3q4_LiOigm1wqxOs-2FQmA-2FNntB5djDf4nA8zqAdG6jSgafyn4BBaXVnnPUD-2BPF8pfGcv7MhIaQbOJJsECTWBpLCimDGkUC0Rgy9iZ-2FWHyzkehrnDyNng18EVpg57g-2BhnZ5GV2uAI71Kw648LJED-2FVpXuR4cPgpDUGrYSPnUh-2Briu7R2Dwu-2FM1dFkpliFmi9v9EZiUYHEvLijDrbKeR1V8-2BE3yta7J180makEZ0ulPU9cRiswmfma0erN05bF7o6jvq3WGlRCfbDzK9e9qf-2FGcU2GYQ24mLV-2FBxBfgFUEcm6-2Fv6s0uH4DIISBeOOULHZ2xCDMJyMyoa2OkTRs893ZUexumfrGoGvgEqr-2B5zN-2FbijdR-2BNmDKa3UOHODQzjLvxVrZdb-2FgonqtfZ268iHPqFw1OwRRANNmct2G-2BEMd2icONIWo2YLdf38BdyfC1OF7CPkqydDIKVF-2BHGoLm3wwOXwSqtkJWw-2B8WpAM5feWm5tn4NONPYseNXzwvMa3pAt6IwXNnBw48Fh5GqknPkUFxCyJsenMhdPHu5Znho2YbNWnmz1j-2FRb-2BKwA-2BUd05F95mNLrkOzbPHY7zNsmJylTuVqKKSVwKkgrV05ZTsGPO8iBfHZDmGD8rLHUwYVeuvW1XiahEx4pxvpqPLYYj7aomOlnNXOz75-2FcA6QxOtsAY7HBMdJGjlHjmJBLNm-2BrTCzQ0AjAwBB7S4vGV9SJWmOfZTm0H8sYhFP4pvnoOsY2IzB9yCaf6UrZPKvOXyFuaR9fjTkLY33eGioNecCIpDSQpbBb95vND8q4cpzmVV0rydGk7EMSCUkg0aWatnzXo0ddUIfpS5K3pD8ELywX95t3vfHHrGUh97799JXmHPY7nBCmXC-2F-2BwKLkGD3a6uK-2B-2Bn2OZs-2Bb6UOQDcZ5b1B7xMNKkrWvXgPTnZHp-2B3FxF2amLbvJJrzrGBc-3D&amp;data=05%7C01%7Caml3230%40lausd.net%7Cb312c1e18c8247f24cd308db92a0484b%7C042a40a1b1284ac48648016ffa121487%7C0%7C0%7C638264989343530049%7CUnknown%7CTWFpbGZsb3d8eyJWIjoiMC4wLjAwMDAiLCJQIjoiV2luMzIiLCJBTiI6Ik1haWwiLCJXVCI6Mn0%3D%7C3000%7C%7C%7C&amp;sdata=WugbG3jclqQKaaRwJKW85QzHsdBv0MNiFRxQLmf9krs%3D&amp;reserved=0" TargetMode="External"/><Relationship Id="rId4" Type="http://schemas.openxmlformats.org/officeDocument/2006/relationships/image" Target="../media/image114.png"/></Relationships>
</file>

<file path=ppt/slides/_rels/slide13.xml.rels><?xml version="1.0" encoding="UTF-8" standalone="yes"?>
<Relationships xmlns="http://schemas.openxmlformats.org/package/2006/relationships"><Relationship Id="rId3" Type="http://schemas.openxmlformats.org/officeDocument/2006/relationships/hyperlink" Target="https://www.elpac.org/"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30.xml.rels><?xml version="1.0" encoding="UTF-8" standalone="yes"?>
<Relationships xmlns="http://schemas.openxmlformats.org/package/2006/relationships"><Relationship Id="rId3" Type="http://schemas.openxmlformats.org/officeDocument/2006/relationships/hyperlink" Target="https://docs.google.com/spreadsheets/d/1az5lLCck5blEj1NqQy4bp7kfhyr1yvtNvTN24dtjBF4/edit#gid=0" TargetMode="External"/><Relationship Id="rId2" Type="http://schemas.openxmlformats.org/officeDocument/2006/relationships/hyperlink" Target="https://lausd-myit.onbmc.com/dwp/app/#/catalog" TargetMode="Externa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3" Type="http://schemas.openxmlformats.org/officeDocument/2006/relationships/hyperlink" Target="https://ca-toms-help.ets.org/tech-specs-and-config/system-requirements/secure-browsers-student-testing/" TargetMode="External"/><Relationship Id="rId2" Type="http://schemas.openxmlformats.org/officeDocument/2006/relationships/notesSlide" Target="../notesSlides/notesSlide119.xml"/><Relationship Id="rId1" Type="http://schemas.openxmlformats.org/officeDocument/2006/relationships/slideLayout" Target="../slideLayouts/slideLayout11.xml"/><Relationship Id="rId4" Type="http://schemas.openxmlformats.org/officeDocument/2006/relationships/hyperlink" Target="https://ca-toms-help.ets.org/tech-specs-and-config/system-requirements/supported-opsys-student-testing/"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1.xml"/><Relationship Id="rId1" Type="http://schemas.openxmlformats.org/officeDocument/2006/relationships/slideLayout" Target="../slideLayouts/slideLayout5.xml"/><Relationship Id="rId5" Type="http://schemas.openxmlformats.org/officeDocument/2006/relationships/image" Target="../media/image117.png"/><Relationship Id="rId4" Type="http://schemas.openxmlformats.org/officeDocument/2006/relationships/image" Target="../media/image116.png"/></Relationships>
</file>

<file path=ppt/slides/_rels/slide1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hyperlink" Target="https://www.lausd.org/cms/lib/CA01000043/Centricity/Domain/411/Completion%20Status%20Reports.pdf" TargetMode="External"/><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8.xml"/><Relationship Id="rId1" Type="http://schemas.openxmlformats.org/officeDocument/2006/relationships/slideLayout" Target="../slideLayouts/slideLayout5.xml"/><Relationship Id="rId4" Type="http://schemas.openxmlformats.org/officeDocument/2006/relationships/hyperlink" Target="https://oneaccess.lausd.net/" TargetMode="Externa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1.xml"/><Relationship Id="rId1" Type="http://schemas.openxmlformats.org/officeDocument/2006/relationships/slideLayout" Target="../slideLayouts/slideLayout5.xml"/><Relationship Id="rId4" Type="http://schemas.openxmlformats.org/officeDocument/2006/relationships/hyperlink" Target="https://achieve.lausd.net/Page/7019"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hyperlink" Target="https://www.elpac.org/s/pdf/ELPACIA-PFA-K-2.2023-24.pdf" TargetMode="External"/><Relationship Id="rId2" Type="http://schemas.openxmlformats.org/officeDocument/2006/relationships/notesSlide" Target="../notesSlides/notesSlide133.xml"/><Relationship Id="rId1" Type="http://schemas.openxmlformats.org/officeDocument/2006/relationships/slideLayout" Target="../slideLayouts/slideLayout5.xml"/><Relationship Id="rId4" Type="http://schemas.openxmlformats.org/officeDocument/2006/relationships/hyperlink" Target="https://www.elpac.org/s/pdf/ELPACIA-PFA-3-12.2023-24.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4.xml"/><Relationship Id="rId1" Type="http://schemas.openxmlformats.org/officeDocument/2006/relationships/slideLayout" Target="../slideLayouts/slideLayout5.xml"/><Relationship Id="rId5" Type="http://schemas.openxmlformats.org/officeDocument/2006/relationships/image" Target="../media/image124.png"/><Relationship Id="rId4" Type="http://schemas.openxmlformats.org/officeDocument/2006/relationships/hyperlink" Target="https://www.elpac.org/resources/online-practice-and-training-test/"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s://www.elpac.org/s/pdf/ELPAC--TNA-DIA-Use-Scenarios.2019-20.pdf" TargetMode="External"/><Relationship Id="rId2" Type="http://schemas.openxmlformats.org/officeDocument/2006/relationships/notesSlide" Target="../notesSlides/notesSlide135.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hyperlink" Target="https://www.elpac.org/test-administration/ia-estimated-test-time/" TargetMode="External"/><Relationship Id="rId2" Type="http://schemas.openxmlformats.org/officeDocument/2006/relationships/notesSlide" Target="../notesSlides/notesSlide136.xml"/><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3" Type="http://schemas.openxmlformats.org/officeDocument/2006/relationships/hyperlink" Target="https://ca-toms-help.ets.org/initial-elpac-otam/test-security/initial-elpac/#table1" TargetMode="External"/><Relationship Id="rId2" Type="http://schemas.openxmlformats.org/officeDocument/2006/relationships/notesSlide" Target="../notesSlides/notesSlide137.xml"/><Relationship Id="rId1" Type="http://schemas.openxmlformats.org/officeDocument/2006/relationships/slideLayout" Target="../slideLayouts/slideLayout5.xml"/><Relationship Id="rId5" Type="http://schemas.openxmlformats.org/officeDocument/2006/relationships/hyperlink" Target="https://www.caaspp.org/rsc/pdfs/calif-tac-unauthorized-electronic-devices-sign.pdf" TargetMode="External"/><Relationship Id="rId4" Type="http://schemas.openxmlformats.org/officeDocument/2006/relationships/hyperlink" Target="https://www.caaspp.org/rsc/pdfs/calif-tac-do-not-disturb-sign.pdf"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8.xml"/><Relationship Id="rId1" Type="http://schemas.openxmlformats.org/officeDocument/2006/relationships/slideLayout" Target="../slideLayouts/slideLayout6.xml"/><Relationship Id="rId5" Type="http://schemas.openxmlformats.org/officeDocument/2006/relationships/image" Target="../media/image127.png"/><Relationship Id="rId4" Type="http://schemas.openxmlformats.org/officeDocument/2006/relationships/image" Target="../media/image126.png"/></Relationships>
</file>

<file path=ppt/slides/_rels/slide1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5.jpeg"/></Relationships>
</file>

<file path=ppt/slides/_rels/slide160.xml.rels><?xml version="1.0" encoding="UTF-8" standalone="yes"?>
<Relationships xmlns="http://schemas.openxmlformats.org/package/2006/relationships"><Relationship Id="rId3" Type="http://schemas.openxmlformats.org/officeDocument/2006/relationships/hyperlink" Target="https://ca-toms-help.ets.org/s/pdf/How-to-Start-an-ELPAC-Test-Session.pdf" TargetMode="External"/><Relationship Id="rId2" Type="http://schemas.openxmlformats.org/officeDocument/2006/relationships/notesSlide" Target="../notesSlides/notesSlide142.xml"/><Relationship Id="rId1" Type="http://schemas.openxmlformats.org/officeDocument/2006/relationships/slideLayout" Target="../slideLayouts/slideLayout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hyperlink" Target="https://ca-toms-help.ets.org/s/pdf/How-to-Start-an-Alternate-ELPAC-Test-Session.pdf"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4.xml"/><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5.xml"/><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6.xml"/><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8.xml"/><Relationship Id="rId1" Type="http://schemas.openxmlformats.org/officeDocument/2006/relationships/slideLayout" Target="../slideLayouts/slideLayout6.xml"/><Relationship Id="rId5" Type="http://schemas.openxmlformats.org/officeDocument/2006/relationships/image" Target="../media/image138.png"/><Relationship Id="rId4" Type="http://schemas.openxmlformats.org/officeDocument/2006/relationships/image" Target="../media/image137.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2.xml"/><Relationship Id="rId1" Type="http://schemas.openxmlformats.org/officeDocument/2006/relationships/slideLayout" Target="../slideLayouts/slideLayout6.xml"/><Relationship Id="rId4" Type="http://schemas.openxmlformats.org/officeDocument/2006/relationships/image" Target="../media/image141.emf"/></Relationships>
</file>

<file path=ppt/slides/_rels/slide17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3.xml"/><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17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4.xml"/><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17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5.xml"/><Relationship Id="rId4" Type="http://schemas.openxmlformats.org/officeDocument/2006/relationships/image" Target="../media/image148.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5.xml"/><Relationship Id="rId1" Type="http://schemas.openxmlformats.org/officeDocument/2006/relationships/slideLayout" Target="../slideLayouts/slideLayout6.xml"/><Relationship Id="rId4" Type="http://schemas.openxmlformats.org/officeDocument/2006/relationships/hyperlink" Target="https://www.caaspp.org/rsc/pdfs/CAASPP-ELPAC-Pause-Rules.pdf" TargetMode="Externa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9.xml"/><Relationship Id="rId1" Type="http://schemas.openxmlformats.org/officeDocument/2006/relationships/slideLayout" Target="../slideLayouts/slideLayout5.xml"/><Relationship Id="rId4" Type="http://schemas.openxmlformats.org/officeDocument/2006/relationships/image" Target="../media/image154.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3.xml"/><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6.xml"/><Relationship Id="rId1" Type="http://schemas.openxmlformats.org/officeDocument/2006/relationships/slideLayout" Target="../slideLayouts/slideLayout5.xml"/><Relationship Id="rId5" Type="http://schemas.openxmlformats.org/officeDocument/2006/relationships/image" Target="../media/image160.png"/><Relationship Id="rId4" Type="http://schemas.openxmlformats.org/officeDocument/2006/relationships/image" Target="../media/image159.emf"/></Relationships>
</file>

<file path=ppt/slides/_rels/slide203.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7.xml"/><Relationship Id="rId1" Type="http://schemas.openxmlformats.org/officeDocument/2006/relationships/slideLayout" Target="../slideLayouts/slideLayout5.xml"/><Relationship Id="rId5" Type="http://schemas.openxmlformats.org/officeDocument/2006/relationships/image" Target="../media/image164.png"/><Relationship Id="rId4" Type="http://schemas.openxmlformats.org/officeDocument/2006/relationships/image" Target="../media/image163.png"/></Relationships>
</file>

<file path=ppt/slides/_rels/slide20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8.xml"/><Relationship Id="rId1" Type="http://schemas.openxmlformats.org/officeDocument/2006/relationships/slideLayout" Target="../slideLayouts/slideLayout5.xml"/><Relationship Id="rId4" Type="http://schemas.openxmlformats.org/officeDocument/2006/relationships/image" Target="../media/image166.png"/></Relationships>
</file>

<file path=ppt/slides/_rels/slide20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1.xml"/><Relationship Id="rId1" Type="http://schemas.openxmlformats.org/officeDocument/2006/relationships/slideLayout" Target="../slideLayouts/slideLayout5.xml"/><Relationship Id="rId5" Type="http://schemas.openxmlformats.org/officeDocument/2006/relationships/image" Target="../media/image160.png"/><Relationship Id="rId4" Type="http://schemas.openxmlformats.org/officeDocument/2006/relationships/image" Target="../media/image159.emf"/></Relationships>
</file>

<file path=ppt/slides/_rels/slide20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hyperlink" Target="https://achieve.lausd.net/cms/lib/CA01000043/Centricity/Domain/411/2023-24%20iELPAC%20RSVP%20List.pdf" TargetMode="External"/></Relationships>
</file>

<file path=ppt/slides/_rels/slide21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3.xml"/><Relationship Id="rId1" Type="http://schemas.openxmlformats.org/officeDocument/2006/relationships/slideLayout" Target="../slideLayouts/slideLayout5.xml"/></Relationships>
</file>

<file path=ppt/slides/_rels/slide21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74.xml"/><Relationship Id="rId1" Type="http://schemas.openxmlformats.org/officeDocument/2006/relationships/slideLayout" Target="../slideLayouts/slideLayout5.xml"/><Relationship Id="rId4" Type="http://schemas.openxmlformats.org/officeDocument/2006/relationships/image" Target="../media/image171.jpeg"/></Relationships>
</file>

<file path=ppt/slides/_rels/slide21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75.xml"/><Relationship Id="rId1" Type="http://schemas.openxmlformats.org/officeDocument/2006/relationships/slideLayout" Target="../slideLayouts/slideLayout5.xml"/><Relationship Id="rId4" Type="http://schemas.openxmlformats.org/officeDocument/2006/relationships/image" Target="../media/image173.pn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hyperlink" Target="https://ca-toms-help.ets.org/initial-alt-elpac-otam/overview/test-overview/" TargetMode="External"/><Relationship Id="rId2" Type="http://schemas.openxmlformats.org/officeDocument/2006/relationships/notesSlide" Target="../notesSlides/notesSlide177.xml"/><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3" Type="http://schemas.openxmlformats.org/officeDocument/2006/relationships/hyperlink" Target="https://www.elpac.org/test-administration/alternate/alt-elpac-estimated-test-time/" TargetMode="External"/><Relationship Id="rId2" Type="http://schemas.openxmlformats.org/officeDocument/2006/relationships/notesSlide" Target="../notesSlides/notesSlide178.xml"/><Relationship Id="rId1" Type="http://schemas.openxmlformats.org/officeDocument/2006/relationships/slideLayout" Target="../slideLayouts/slideLayout6.xml"/><Relationship Id="rId4" Type="http://schemas.openxmlformats.org/officeDocument/2006/relationships/image" Target="../media/image174.png"/></Relationships>
</file>

<file path=ppt/slides/_rels/slide217.xml.rels><?xml version="1.0" encoding="UTF-8" standalone="yes"?>
<Relationships xmlns="http://schemas.openxmlformats.org/package/2006/relationships"><Relationship Id="rId3" Type="http://schemas.openxmlformats.org/officeDocument/2006/relationships/hyperlink" Target="https://www.elpac.org/s/pdf/Initial-Alt-ELPAC-PFA.2023-24.pdf" TargetMode="External"/><Relationship Id="rId2" Type="http://schemas.openxmlformats.org/officeDocument/2006/relationships/notesSlide" Target="../notesSlides/notesSlide179.xml"/><Relationship Id="rId1" Type="http://schemas.openxmlformats.org/officeDocument/2006/relationships/slideLayout" Target="../slideLayouts/slideLayout6.xml"/><Relationship Id="rId4" Type="http://schemas.openxmlformats.org/officeDocument/2006/relationships/image" Target="../media/image175.png"/></Relationships>
</file>

<file path=ppt/slides/_rels/slide21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0.xml"/><Relationship Id="rId1" Type="http://schemas.openxmlformats.org/officeDocument/2006/relationships/slideLayout" Target="../slideLayouts/slideLayout6.xml"/><Relationship Id="rId4" Type="http://schemas.openxmlformats.org/officeDocument/2006/relationships/image" Target="../media/image177.png"/></Relationships>
</file>

<file path=ppt/slides/_rels/slide21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1.xml"/><Relationship Id="rId1" Type="http://schemas.openxmlformats.org/officeDocument/2006/relationships/slideLayout" Target="../slideLayouts/slideLayout6.xml"/><Relationship Id="rId4" Type="http://schemas.openxmlformats.org/officeDocument/2006/relationships/image" Target="../media/image17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5.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86.xml"/><Relationship Id="rId1" Type="http://schemas.openxmlformats.org/officeDocument/2006/relationships/slideLayout" Target="../slideLayouts/slideLayout5.xml"/></Relationships>
</file>

<file path=ppt/slides/_rels/slide22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87.xml"/><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3" Type="http://schemas.openxmlformats.org/officeDocument/2006/relationships/hyperlink" Target="https://achieve.lausd.net/cms/lib/CA01000043/Centricity/Domain/411/2023-24%20iELPAC%20RSVP%20List.pdf" TargetMode="External"/><Relationship Id="rId2" Type="http://schemas.openxmlformats.org/officeDocument/2006/relationships/notesSlide" Target="../notesSlides/notesSlide189.xml"/><Relationship Id="rId1" Type="http://schemas.openxmlformats.org/officeDocument/2006/relationships/slideLayout" Target="../slideLayouts/slideLayout9.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9.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1.xml"/><Relationship Id="rId1" Type="http://schemas.openxmlformats.org/officeDocument/2006/relationships/slideLayout" Target="../slideLayouts/slideLayout10.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92.xml"/><Relationship Id="rId1" Type="http://schemas.openxmlformats.org/officeDocument/2006/relationships/slideLayout" Target="../slideLayouts/slideLayout9.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9.xml"/></Relationships>
</file>

<file path=ppt/slides/_rels/slide23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94.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achieve.lausd.net/Page/180"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8.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8.xml"/></Relationships>
</file>

<file path=ppt/slides/_rels/slide243.xml.rels><?xml version="1.0" encoding="UTF-8" standalone="yes"?>
<Relationships xmlns="http://schemas.openxmlformats.org/package/2006/relationships"><Relationship Id="rId3" Type="http://schemas.openxmlformats.org/officeDocument/2006/relationships/hyperlink" Target="https://www.cde.ca.gov/ta/tg/sa/documents/interimsbygrade23.pdf" TargetMode="External"/><Relationship Id="rId2" Type="http://schemas.openxmlformats.org/officeDocument/2006/relationships/notesSlide" Target="../notesSlides/notesSlide197.xml"/><Relationship Id="rId1" Type="http://schemas.openxmlformats.org/officeDocument/2006/relationships/slideLayout" Target="../slideLayouts/slideLayout8.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8.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8.xml"/></Relationships>
</file>

<file path=ppt/slides/_rels/slide24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00.xml"/><Relationship Id="rId1" Type="http://schemas.openxmlformats.org/officeDocument/2006/relationships/slideLayout" Target="../slideLayouts/slideLayout8.xml"/><Relationship Id="rId5" Type="http://schemas.openxmlformats.org/officeDocument/2006/relationships/image" Target="../media/image188.png"/><Relationship Id="rId4" Type="http://schemas.openxmlformats.org/officeDocument/2006/relationships/image" Target="../media/image187.png"/></Relationships>
</file>

<file path=ppt/slides/_rels/slide247.xml.rels><?xml version="1.0" encoding="UTF-8" standalone="yes"?>
<Relationships xmlns="http://schemas.openxmlformats.org/package/2006/relationships"><Relationship Id="rId3" Type="http://schemas.openxmlformats.org/officeDocument/2006/relationships/image" Target="../media/image189.gif"/><Relationship Id="rId2" Type="http://schemas.openxmlformats.org/officeDocument/2006/relationships/notesSlide" Target="../notesSlides/notesSlide201.xml"/><Relationship Id="rId1" Type="http://schemas.openxmlformats.org/officeDocument/2006/relationships/slideLayout" Target="../slideLayouts/slideLayout18.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8" Type="http://schemas.openxmlformats.org/officeDocument/2006/relationships/hyperlink" Target="https://www.elpac.org/test-administration/alternate/" TargetMode="External"/><Relationship Id="rId3" Type="http://schemas.openxmlformats.org/officeDocument/2006/relationships/hyperlink" Target="https://www.elpac.org/s/pdf/Alt-ELPAC-Accessibility-Guidelines.docx" TargetMode="External"/><Relationship Id="rId7" Type="http://schemas.openxmlformats.org/officeDocument/2006/relationships/hyperlink" Target="https://nam11.safelinks.protection.outlook.com/?url=https://www.cde.ca.gov/ta/tg/ep/documents/altelpacpartscoring.pdf&amp;data=05|01|aml3230@lausd.net|ec9a05684fb34341797b08da5930b3a5|042a40a1b1284ac48648016ffa121487|0|0|637920362948473888|Unknown|TWFpbGZsb3d8eyJWIjoiMC4wLjAwMDAiLCJQIjoiV2luMzIiLCJBTiI6Ik1haWwiLCJXVCI6Mn0%3D|3000|||&amp;sdata=D0ILd05mId1qmqKD9ArGVT6J%2BoHBhrdgsecziRpsrAQ%3D&amp;reserved=0" TargetMode="External"/><Relationship Id="rId2" Type="http://schemas.openxmlformats.org/officeDocument/2006/relationships/notesSlide" Target="../notesSlides/notesSlide202.xml"/><Relationship Id="rId1" Type="http://schemas.openxmlformats.org/officeDocument/2006/relationships/slideLayout" Target="../slideLayouts/slideLayout14.xml"/><Relationship Id="rId6" Type="http://schemas.openxmlformats.org/officeDocument/2006/relationships/hyperlink" Target="https://nam11.safelinks.protection.outlook.com/?url=https://www.cde.ca.gov/ta/tg/ep/documents/altelpacpgtu.pdf&amp;data=05|01|aml3230@lausd.net|ec9a05684fb34341797b08da5930b3a5|042a40a1b1284ac48648016ffa121487|0|0|637920362948473888|Unknown|TWFpbGZsb3d8eyJWIjoiMC4wLjAwMDAiLCJQIjoiV2luMzIiLCJBTiI6Ik1haWwiLCJXVCI6Mn0%3D|3000|||&amp;sdata=S%2BeJw/IN6E7iuTg/zQ3UoUYl4DgorVj%2BS9WA06UEAA8%3D&amp;reserved=0" TargetMode="External"/><Relationship Id="rId5" Type="http://schemas.openxmlformats.org/officeDocument/2006/relationships/hyperlink" Target="https://www.cde.ca.gov/ta/tg/ca/caaiepteamrev.asp" TargetMode="External"/><Relationship Id="rId10" Type="http://schemas.openxmlformats.org/officeDocument/2006/relationships/hyperlink" Target="https://www.cde.ca.gov/ta/tg/ep/alternateelpac.asp" TargetMode="External"/><Relationship Id="rId4" Type="http://schemas.openxmlformats.org/officeDocument/2006/relationships/hyperlink" Target="https://www.cde.ca.gov/ta/tg/ca/documents/altassessmentdecision.pdf" TargetMode="External"/><Relationship Id="rId9" Type="http://schemas.openxmlformats.org/officeDocument/2006/relationships/hyperlink" Target="https://www.elpac.org/resources/alt-elpac-resources/"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03.xml"/><Relationship Id="rId1" Type="http://schemas.openxmlformats.org/officeDocument/2006/relationships/slideLayout" Target="../slideLayouts/slideLayout14.xml"/></Relationships>
</file>

<file path=ppt/slides/_rels/slide25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04.xml"/><Relationship Id="rId1" Type="http://schemas.openxmlformats.org/officeDocument/2006/relationships/slideLayout" Target="../slideLayouts/slideLayout14.xml"/><Relationship Id="rId4" Type="http://schemas.openxmlformats.org/officeDocument/2006/relationships/image" Target="../media/image191.png"/></Relationships>
</file>

<file path=ppt/slides/_rels/slide25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0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e.ca.gov/ta/tg/ca/documents/altassessmentdecision.pdf"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hyperlink" Target="https://www.cde.ca.gov/ta/tg/ca/caaiepteamrev.as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nam11.safelinks.protection.outlook.com/?url=https://www.youtube.com/watch?v%3Dh6pWKWTTCkA&amp;data=05|01|aml3230@lausd.net|5999b31adf234bb15e9d08da6a5e20c4|042a40a1b1284ac48648016ffa121487|0|0|637939249754770379|Unknown|TWFpbGZsb3d8eyJWIjoiMC4wLjAwMDAiLCJQIjoiV2luMzIiLCJBTiI6Ik1haWwiLCJXVCI6Mn0%3D|3000|||&amp;sdata=aIAjAluGHP2w01qnEImC3im4Gl0rWs8%2BUFhErhgX2to%3D&amp;reserved=0"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mailto:james.overturf@lausd.net"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hyperlink" Target="https://www.lausd.org/testin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www.lausd.org/testing" TargetMode="External"/><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mailto:moodlesupport@scoe.net" TargetMode="External"/><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41.png"/></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11.xml"/><Relationship Id="rId5" Type="http://schemas.openxmlformats.org/officeDocument/2006/relationships/image" Target="../media/image53.png"/><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2" Type="http://schemas.openxmlformats.org/officeDocument/2006/relationships/notesSlide" Target="../notesSlides/notesSlide63.xml"/><Relationship Id="rId1" Type="http://schemas.openxmlformats.org/officeDocument/2006/relationships/slideLayout" Target="../slideLayouts/slideLayout11.xml"/><Relationship Id="rId6" Type="http://schemas.openxmlformats.org/officeDocument/2006/relationships/hyperlink" Target="mailto:moodlesupport@scoe.net"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7"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7"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xml"/><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www.lausd.org/testing" TargetMode="External"/><Relationship Id="rId2" Type="http://schemas.openxmlformats.org/officeDocument/2006/relationships/notesSlide" Target="../notesSlides/notesSlide71.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hyperlink" Target="https://achieve.lausd.net/testing"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4.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achieve.lausd.net/testin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11.xml"/><Relationship Id="rId4" Type="http://schemas.openxmlformats.org/officeDocument/2006/relationships/image" Target="../media/image15.jpeg"/></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12.xml"/><Relationship Id="rId5" Type="http://schemas.openxmlformats.org/officeDocument/2006/relationships/image" Target="../media/image80.jpeg"/><Relationship Id="rId4" Type="http://schemas.openxmlformats.org/officeDocument/2006/relationships/image" Target="../media/image79.jpeg"/></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7.xml"/><Relationship Id="rId1" Type="http://schemas.openxmlformats.org/officeDocument/2006/relationships/slideLayout" Target="../slideLayouts/slideLayout11.xml"/><Relationship Id="rId5" Type="http://schemas.openxmlformats.org/officeDocument/2006/relationships/image" Target="../media/image83.png"/><Relationship Id="rId4" Type="http://schemas.openxmlformats.org/officeDocument/2006/relationships/image" Target="../media/image82.png"/></Relationships>
</file>

<file path=ppt/slides/_rels/slide9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8.xml"/><Relationship Id="rId1" Type="http://schemas.openxmlformats.org/officeDocument/2006/relationships/slideLayout" Target="../slideLayouts/slideLayout11.xml"/><Relationship Id="rId4" Type="http://schemas.openxmlformats.org/officeDocument/2006/relationships/image" Target="../media/image85.png"/></Relationships>
</file>

<file path=ppt/slides/_rels/slide9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9.xml"/><Relationship Id="rId1" Type="http://schemas.openxmlformats.org/officeDocument/2006/relationships/slideLayout" Target="../slideLayouts/slideLayout11.xml"/><Relationship Id="rId4" Type="http://schemas.openxmlformats.org/officeDocument/2006/relationships/image" Target="../media/image86.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3" name="Picture 2">
            <a:extLst>
              <a:ext uri="{FF2B5EF4-FFF2-40B4-BE49-F238E27FC236}">
                <a16:creationId xmlns:a16="http://schemas.microsoft.com/office/drawing/2014/main" id="{9ABB544C-F810-C8D2-6A99-F54B4345FFDB}"/>
              </a:ext>
            </a:extLst>
          </p:cNvPr>
          <p:cNvPicPr>
            <a:picLocks noChangeAspect="1"/>
          </p:cNvPicPr>
          <p:nvPr/>
        </p:nvPicPr>
        <p:blipFill>
          <a:blip r:embed="rId3"/>
          <a:stretch>
            <a:fillRect/>
          </a:stretch>
        </p:blipFill>
        <p:spPr>
          <a:xfrm>
            <a:off x="0" y="3065458"/>
            <a:ext cx="9144000" cy="2066742"/>
          </a:xfrm>
          <a:prstGeom prst="rect">
            <a:avLst/>
          </a:prstGeom>
        </p:spPr>
      </p:pic>
      <p:sp>
        <p:nvSpPr>
          <p:cNvPr id="228" name="Google Shape;228;p41"/>
          <p:cNvSpPr/>
          <p:nvPr/>
        </p:nvSpPr>
        <p:spPr>
          <a:xfrm>
            <a:off x="3675" y="-23160"/>
            <a:ext cx="9144000" cy="5143800"/>
          </a:xfrm>
          <a:prstGeom prst="rect">
            <a:avLst/>
          </a:prstGeom>
          <a:solidFill>
            <a:srgbClr val="0B2943">
              <a:alpha val="6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1"/>
          <p:cNvSpPr/>
          <p:nvPr/>
        </p:nvSpPr>
        <p:spPr>
          <a:xfrm>
            <a:off x="2209800" y="3562350"/>
            <a:ext cx="6934200" cy="1590675"/>
          </a:xfrm>
          <a:custGeom>
            <a:avLst/>
            <a:gdLst/>
            <a:ahLst/>
            <a:cxnLst/>
            <a:rect l="l" t="t" r="r" b="b"/>
            <a:pathLst>
              <a:path w="277368" h="63627" extrusionOk="0">
                <a:moveTo>
                  <a:pt x="88392" y="206121"/>
                </a:moveTo>
                <a:lnTo>
                  <a:pt x="160022" y="205740"/>
                </a:lnTo>
                <a:lnTo>
                  <a:pt x="365760" y="205740"/>
                </a:lnTo>
                <a:lnTo>
                  <a:pt x="365379" y="142494"/>
                </a:lnTo>
                <a:close/>
              </a:path>
            </a:pathLst>
          </a:custGeom>
          <a:solidFill>
            <a:srgbClr val="2E8DB2">
              <a:alpha val="77220"/>
            </a:srgbClr>
          </a:solidFill>
          <a:ln>
            <a:noFill/>
          </a:ln>
        </p:spPr>
        <p:txBody>
          <a:bodyPr/>
          <a:lstStyle/>
          <a:p>
            <a:endParaRPr lang="en-US"/>
          </a:p>
        </p:txBody>
      </p:sp>
      <p:sp>
        <p:nvSpPr>
          <p:cNvPr id="230" name="Google Shape;230;p41"/>
          <p:cNvSpPr txBox="1"/>
          <p:nvPr/>
        </p:nvSpPr>
        <p:spPr>
          <a:xfrm>
            <a:off x="180975" y="1871337"/>
            <a:ext cx="8713200" cy="1001403"/>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2800" b="1" dirty="0">
                <a:solidFill>
                  <a:srgbClr val="FFFFFF"/>
                </a:solidFill>
                <a:latin typeface="+mj-lt"/>
                <a:ea typeface="Poppins"/>
                <a:cs typeface="Arial" panose="020B0604020202020204" pitchFamily="34" charset="0"/>
                <a:sym typeface="Poppins"/>
              </a:rPr>
              <a:t>2023-2024 Initial ELPAC and Initial Alternate ELPAC Administration Coordinator Training</a:t>
            </a:r>
            <a:endParaRPr sz="2800" dirty="0">
              <a:solidFill>
                <a:srgbClr val="FFFFFF"/>
              </a:solidFill>
              <a:latin typeface="+mj-lt"/>
              <a:ea typeface="Poppins"/>
              <a:cs typeface="Arial" panose="020B0604020202020204" pitchFamily="34" charset="0"/>
              <a:sym typeface="Poppins"/>
            </a:endParaRPr>
          </a:p>
        </p:txBody>
      </p:sp>
      <p:cxnSp>
        <p:nvCxnSpPr>
          <p:cNvPr id="231" name="Google Shape;231;p41"/>
          <p:cNvCxnSpPr/>
          <p:nvPr/>
        </p:nvCxnSpPr>
        <p:spPr>
          <a:xfrm>
            <a:off x="241863" y="2807970"/>
            <a:ext cx="1828800" cy="0"/>
          </a:xfrm>
          <a:prstGeom prst="straightConnector1">
            <a:avLst/>
          </a:prstGeom>
          <a:noFill/>
          <a:ln w="19050" cap="flat" cmpd="sng">
            <a:solidFill>
              <a:srgbClr val="FFCD00"/>
            </a:solidFill>
            <a:prstDash val="solid"/>
            <a:round/>
            <a:headEnd type="none" w="med" len="med"/>
            <a:tailEnd type="none" w="med" len="med"/>
          </a:ln>
        </p:spPr>
      </p:cxnSp>
      <p:pic>
        <p:nvPicPr>
          <p:cNvPr id="232" name="Google Shape;232;p41"/>
          <p:cNvPicPr preferRelativeResize="0"/>
          <p:nvPr/>
        </p:nvPicPr>
        <p:blipFill>
          <a:blip r:embed="rId4">
            <a:alphaModFix/>
          </a:blip>
          <a:stretch>
            <a:fillRect/>
          </a:stretch>
        </p:blipFill>
        <p:spPr>
          <a:xfrm>
            <a:off x="241863" y="131649"/>
            <a:ext cx="2400476" cy="698575"/>
          </a:xfrm>
          <a:prstGeom prst="rect">
            <a:avLst/>
          </a:prstGeom>
          <a:noFill/>
          <a:ln>
            <a:noFill/>
          </a:ln>
        </p:spPr>
      </p:pic>
      <p:cxnSp>
        <p:nvCxnSpPr>
          <p:cNvPr id="233" name="Google Shape;233;p41"/>
          <p:cNvCxnSpPr/>
          <p:nvPr/>
        </p:nvCxnSpPr>
        <p:spPr>
          <a:xfrm>
            <a:off x="260877" y="1832610"/>
            <a:ext cx="1828800" cy="0"/>
          </a:xfrm>
          <a:prstGeom prst="straightConnector1">
            <a:avLst/>
          </a:prstGeom>
          <a:noFill/>
          <a:ln w="19050" cap="flat" cmpd="sng">
            <a:solidFill>
              <a:srgbClr val="FFCD00"/>
            </a:solidFill>
            <a:prstDash val="solid"/>
            <a:round/>
            <a:headEnd type="none" w="med" len="med"/>
            <a:tailEnd type="none" w="med" len="med"/>
          </a:ln>
        </p:spPr>
      </p:cxnSp>
      <p:sp>
        <p:nvSpPr>
          <p:cNvPr id="4" name="Google Shape;240;p42">
            <a:extLst>
              <a:ext uri="{FF2B5EF4-FFF2-40B4-BE49-F238E27FC236}">
                <a16:creationId xmlns:a16="http://schemas.microsoft.com/office/drawing/2014/main" id="{59389816-B053-E05D-F8E3-56DEC350DBF2}"/>
              </a:ext>
            </a:extLst>
          </p:cNvPr>
          <p:cNvSpPr txBox="1"/>
          <p:nvPr/>
        </p:nvSpPr>
        <p:spPr>
          <a:xfrm>
            <a:off x="248950" y="3863340"/>
            <a:ext cx="8430230" cy="953960"/>
          </a:xfrm>
          <a:prstGeom prst="rect">
            <a:avLst/>
          </a:prstGeom>
          <a:noFill/>
          <a:ln>
            <a:noFill/>
          </a:ln>
        </p:spPr>
        <p:txBody>
          <a:bodyPr spcFirstLastPara="1" wrap="square" lIns="91425" tIns="91425" rIns="91425" bIns="91425" anchor="t" anchorCtr="0">
            <a:noAutofit/>
          </a:bodyPr>
          <a:lstStyle/>
          <a:p>
            <a:pPr marL="285750" indent="-285750">
              <a:lnSpc>
                <a:spcPct val="75000"/>
              </a:lnSpc>
              <a:spcAft>
                <a:spcPts val="600"/>
              </a:spcAft>
              <a:buClr>
                <a:schemeClr val="bg1"/>
              </a:buClr>
              <a:buFont typeface="Arial" panose="020B0604020202020204" pitchFamily="34" charset="0"/>
              <a:buChar char="•"/>
            </a:pPr>
            <a:r>
              <a:rPr lang="en-US" sz="1600" dirty="0">
                <a:solidFill>
                  <a:schemeClr val="bg1"/>
                </a:solidFill>
                <a:latin typeface="+mn-lt"/>
                <a:ea typeface="Poppins Light"/>
                <a:cs typeface="Arial" panose="020B0604020202020204" pitchFamily="34" charset="0"/>
                <a:sym typeface="Poppins Light"/>
              </a:rPr>
              <a:t>This PowerPoint is available on the Student Testing Branch Website in Coordinator Resources </a:t>
            </a:r>
            <a:r>
              <a:rPr lang="en-US" sz="1600" dirty="0">
                <a:solidFill>
                  <a:schemeClr val="bg1"/>
                </a:solidFill>
                <a:latin typeface="+mn-lt"/>
                <a:ea typeface="Poppins Light"/>
                <a:cs typeface="Arial" panose="020B0604020202020204" pitchFamily="34" charset="0"/>
                <a:sym typeface="Poppins Light"/>
                <a:hlinkClick r:id="rId5">
                  <a:extLst>
                    <a:ext uri="{A12FA001-AC4F-418D-AE19-62706E023703}">
                      <ahyp:hlinkClr xmlns:ahyp="http://schemas.microsoft.com/office/drawing/2018/hyperlinkcolor" val="tx"/>
                    </a:ext>
                  </a:extLst>
                </a:hlinkClick>
              </a:rPr>
              <a:t>https://www.lausd.org/testing</a:t>
            </a:r>
            <a:r>
              <a:rPr lang="en-US" sz="1600" dirty="0">
                <a:solidFill>
                  <a:schemeClr val="bg1"/>
                </a:solidFill>
                <a:latin typeface="+mn-lt"/>
                <a:ea typeface="Poppins Light"/>
                <a:cs typeface="Arial" panose="020B0604020202020204" pitchFamily="34" charset="0"/>
                <a:sym typeface="Poppins Light"/>
              </a:rPr>
              <a:t>  </a:t>
            </a:r>
            <a:endParaRPr lang="en-US" sz="1600" dirty="0">
              <a:solidFill>
                <a:schemeClr val="bg1"/>
              </a:solidFill>
              <a:latin typeface="+mn-lt"/>
              <a:ea typeface="Poppins Light"/>
              <a:cs typeface="Arial" panose="020B0604020202020204" pitchFamily="34" charset="0"/>
            </a:endParaRPr>
          </a:p>
          <a:p>
            <a:pPr marL="285750" lvl="0" indent="-285750" algn="l" rtl="0">
              <a:lnSpc>
                <a:spcPct val="75000"/>
              </a:lnSpc>
              <a:spcBef>
                <a:spcPts val="0"/>
              </a:spcBef>
              <a:spcAft>
                <a:spcPts val="600"/>
              </a:spcAft>
              <a:buClr>
                <a:schemeClr val="bg1"/>
              </a:buClr>
              <a:buFont typeface="Arial" panose="020B0604020202020204" pitchFamily="34" charset="0"/>
              <a:buChar char="•"/>
            </a:pPr>
            <a:r>
              <a:rPr lang="en-US" sz="1600" dirty="0">
                <a:solidFill>
                  <a:schemeClr val="bg1"/>
                </a:solidFill>
                <a:latin typeface="+mn-lt"/>
                <a:ea typeface="Poppins Light"/>
                <a:cs typeface="Arial" panose="020B0604020202020204" pitchFamily="34" charset="0"/>
                <a:sym typeface="Poppins Light"/>
              </a:rPr>
              <a:t>This presentation will be used to facilitate your school-based training.</a:t>
            </a:r>
            <a:endParaRPr lang="en-US" sz="1600" dirty="0">
              <a:solidFill>
                <a:schemeClr val="bg1"/>
              </a:solidFill>
              <a:latin typeface="+mn-lt"/>
              <a:ea typeface="Poppins Light"/>
              <a:cs typeface="Arial" panose="020B0604020202020204" pitchFamily="34" charset="0"/>
            </a:endParaRPr>
          </a:p>
        </p:txBody>
      </p:sp>
      <p:sp>
        <p:nvSpPr>
          <p:cNvPr id="5" name="Footer Placeholder 4">
            <a:extLst>
              <a:ext uri="{FF2B5EF4-FFF2-40B4-BE49-F238E27FC236}">
                <a16:creationId xmlns:a16="http://schemas.microsoft.com/office/drawing/2014/main" id="{6CE428FC-8042-5B14-0643-3E66B7CE4139}"/>
              </a:ext>
            </a:extLst>
          </p:cNvPr>
          <p:cNvSpPr>
            <a:spLocks noGrp="1"/>
          </p:cNvSpPr>
          <p:nvPr>
            <p:ph type="ftr" sz="quarter" idx="11"/>
          </p:nvPr>
        </p:nvSpPr>
        <p:spPr>
          <a:xfrm>
            <a:off x="1992574" y="4799303"/>
            <a:ext cx="5672919" cy="246221"/>
          </a:xfrm>
          <a:prstGeom prst="rect">
            <a:avLst/>
          </a:prstGeom>
        </p:spPr>
        <p:txBody>
          <a:bodyPr lIns="91440" tIns="45720" rIns="91440" bIns="45720" anchor="t"/>
          <a:lstStyle/>
          <a:p>
            <a:r>
              <a:rPr lang="en-US" dirty="0">
                <a:solidFill>
                  <a:schemeClr val="bg1"/>
                </a:solidFill>
                <a:latin typeface="Arial" panose="020B0604020202020204" pitchFamily="34" charset="0"/>
              </a:rPr>
              <a:t>2023-24 Initial ELPAC and Initial Alternate ELPAC Administration Coordinator Training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317876-5628-F671-3F62-189A9776AEE5}"/>
              </a:ext>
            </a:extLst>
          </p:cNvPr>
          <p:cNvSpPr>
            <a:spLocks noGrp="1"/>
          </p:cNvSpPr>
          <p:nvPr>
            <p:ph type="title"/>
          </p:nvPr>
        </p:nvSpPr>
        <p:spPr/>
        <p:txBody>
          <a:bodyPr/>
          <a:lstStyle/>
          <a:p>
            <a:r>
              <a:rPr lang="en-US" dirty="0">
                <a:latin typeface="+mj-lt"/>
              </a:rPr>
              <a:t>Coordinator Support</a:t>
            </a:r>
          </a:p>
        </p:txBody>
      </p:sp>
      <p:sp>
        <p:nvSpPr>
          <p:cNvPr id="4" name="Text Placeholder 3">
            <a:extLst>
              <a:ext uri="{FF2B5EF4-FFF2-40B4-BE49-F238E27FC236}">
                <a16:creationId xmlns:a16="http://schemas.microsoft.com/office/drawing/2014/main" id="{0FC7B911-F4B5-F0D5-8E4B-AC5D4D1AA63F}"/>
              </a:ext>
            </a:extLst>
          </p:cNvPr>
          <p:cNvSpPr>
            <a:spLocks noGrp="1"/>
          </p:cNvSpPr>
          <p:nvPr>
            <p:ph type="body" idx="13"/>
          </p:nvPr>
        </p:nvSpPr>
        <p:spPr/>
        <p:txBody>
          <a:bodyPr/>
          <a:lstStyle/>
          <a:p>
            <a:r>
              <a:rPr lang="en-US" dirty="0"/>
              <a:t>Office Hours for ELPAC Coordinators </a:t>
            </a:r>
          </a:p>
          <a:p>
            <a:pPr lvl="1"/>
            <a:r>
              <a:rPr lang="en-US" dirty="0"/>
              <a:t>Receive support from STB Administrators</a:t>
            </a:r>
          </a:p>
          <a:p>
            <a:pPr lvl="2"/>
            <a:r>
              <a:rPr lang="en-US" dirty="0"/>
              <a:t>Have this presentation available to refer to during</a:t>
            </a:r>
          </a:p>
          <a:p>
            <a:pPr lvl="1"/>
            <a:r>
              <a:rPr lang="en-US" dirty="0"/>
              <a:t>Starting </a:t>
            </a:r>
            <a:r>
              <a:rPr lang="en-US" dirty="0">
                <a:highlight>
                  <a:srgbClr val="00FFFF"/>
                </a:highlight>
              </a:rPr>
              <a:t>August 28</a:t>
            </a:r>
          </a:p>
          <a:p>
            <a:pPr lvl="2"/>
            <a:r>
              <a:rPr lang="en-US" dirty="0"/>
              <a:t>8:30 am – 9:30 am</a:t>
            </a:r>
          </a:p>
          <a:p>
            <a:pPr lvl="2"/>
            <a:r>
              <a:rPr lang="en-US" dirty="0"/>
              <a:t>2:45 pm - 3:45 pm (New time!)</a:t>
            </a:r>
          </a:p>
          <a:p>
            <a:pPr lvl="3"/>
            <a:r>
              <a:rPr lang="en-US" dirty="0"/>
              <a:t>Office Hours will not be available on Friday afternoons.</a:t>
            </a:r>
          </a:p>
          <a:p>
            <a:pPr lvl="1"/>
            <a:r>
              <a:rPr lang="en-US" dirty="0"/>
              <a:t>Access the link to Office Hours in Coordinator Resources</a:t>
            </a:r>
          </a:p>
          <a:p>
            <a:r>
              <a:rPr lang="en-US" dirty="0"/>
              <a:t>STB Help Desk</a:t>
            </a:r>
          </a:p>
          <a:p>
            <a:pPr lvl="1"/>
            <a:r>
              <a:rPr lang="en-US" dirty="0"/>
              <a:t>Mon-Fri  7:30 am – 4:00 pm (excluding holidays)</a:t>
            </a:r>
          </a:p>
          <a:p>
            <a:pPr lvl="1"/>
            <a:r>
              <a:rPr lang="en-US" dirty="0"/>
              <a:t>(213) 241-4104</a:t>
            </a:r>
          </a:p>
          <a:p>
            <a:pPr marL="139700" indent="0">
              <a:buNone/>
            </a:pPr>
            <a:endParaRPr lang="en-US" dirty="0"/>
          </a:p>
        </p:txBody>
      </p:sp>
      <p:sp>
        <p:nvSpPr>
          <p:cNvPr id="6" name="Footer Placeholder 5">
            <a:extLst>
              <a:ext uri="{FF2B5EF4-FFF2-40B4-BE49-F238E27FC236}">
                <a16:creationId xmlns:a16="http://schemas.microsoft.com/office/drawing/2014/main" id="{088C6B2B-2DDF-ECB0-A911-9E1B336B2693}"/>
              </a:ext>
            </a:extLst>
          </p:cNvPr>
          <p:cNvSpPr>
            <a:spLocks noGrp="1"/>
          </p:cNvSpPr>
          <p:nvPr>
            <p:ph type="ftr" sz="quarter" idx="11"/>
          </p:nvPr>
        </p:nvSpPr>
        <p:spPr/>
        <p:txBody>
          <a:bodyPr/>
          <a:lstStyle/>
          <a:p>
            <a:r>
              <a:rPr lang="en-US" dirty="0"/>
              <a:t>2023-24 Initial ELPAC and Initial Alternate ELPAC Administration Coordinator Training</a:t>
            </a:r>
          </a:p>
        </p:txBody>
      </p:sp>
    </p:spTree>
    <p:extLst>
      <p:ext uri="{BB962C8B-B14F-4D97-AF65-F5344CB8AC3E}">
        <p14:creationId xmlns:p14="http://schemas.microsoft.com/office/powerpoint/2010/main" val="13593510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b" anchorCtr="0">
            <a:normAutofit/>
          </a:bodyPr>
          <a:lstStyle/>
          <a:p>
            <a:r>
              <a:rPr lang="en-US"/>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4" name="Text Placeholder 2">
            <a:extLst>
              <a:ext uri="{FF2B5EF4-FFF2-40B4-BE49-F238E27FC236}">
                <a16:creationId xmlns:a16="http://schemas.microsoft.com/office/drawing/2014/main" id="{6DD398FD-53EE-78B1-6A09-DECEC1E79F17}"/>
              </a:ext>
            </a:extLst>
          </p:cNvPr>
          <p:cNvSpPr txBox="1">
            <a:spLocks/>
          </p:cNvSpPr>
          <p:nvPr/>
        </p:nvSpPr>
        <p:spPr>
          <a:xfrm>
            <a:off x="503273" y="857251"/>
            <a:ext cx="8279219" cy="3680460"/>
          </a:xfrm>
          <a:prstGeom prst="rect">
            <a:avLst/>
          </a:prstGeom>
          <a:noFill/>
        </p:spPr>
        <p:txBody>
          <a:bodyPr lIns="68580" tIns="34290" rIns="68580" bIns="34290" anchor="t">
            <a:no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a:spcBef>
                <a:spcPts val="600"/>
              </a:spcBef>
              <a:spcAft>
                <a:spcPts val="0"/>
              </a:spcAft>
              <a:buClr>
                <a:srgbClr val="203864"/>
              </a:buClr>
            </a:pPr>
            <a:r>
              <a:rPr lang="en-US" sz="1600" dirty="0">
                <a:latin typeface="+mn-lt"/>
                <a:ea typeface="Tahoma"/>
                <a:cs typeface="Arial" panose="020B0604020202020204" pitchFamily="34" charset="0"/>
              </a:rPr>
              <a:t>Verify the completion of TE requirements on STB Portal prior to creating TOMS Account.</a:t>
            </a:r>
            <a:endParaRPr lang="en-US" sz="2800" dirty="0">
              <a:latin typeface="+mn-lt"/>
              <a:cs typeface="Arial" panose="020B0604020202020204" pitchFamily="34" charset="0"/>
            </a:endParaRPr>
          </a:p>
          <a:p>
            <a:pPr>
              <a:spcBef>
                <a:spcPts val="600"/>
              </a:spcBef>
              <a:spcAft>
                <a:spcPts val="0"/>
              </a:spcAft>
              <a:buClr>
                <a:srgbClr val="203864"/>
              </a:buClr>
            </a:pPr>
            <a:r>
              <a:rPr lang="en-US" sz="1600" dirty="0">
                <a:latin typeface="+mn-lt"/>
                <a:ea typeface="Tahoma"/>
                <a:cs typeface="Arial" panose="020B0604020202020204" pitchFamily="34" charset="0"/>
              </a:rPr>
              <a:t>Review Creating Test Examiner Accounts slides.</a:t>
            </a:r>
          </a:p>
          <a:p>
            <a:pPr>
              <a:spcBef>
                <a:spcPts val="600"/>
              </a:spcBef>
              <a:spcAft>
                <a:spcPts val="0"/>
              </a:spcAft>
              <a:buClr>
                <a:srgbClr val="203864"/>
              </a:buClr>
            </a:pPr>
            <a:r>
              <a:rPr lang="en-US" sz="1600" dirty="0">
                <a:latin typeface="+mn-lt"/>
                <a:ea typeface="Tahoma"/>
                <a:cs typeface="Arial" panose="020B0604020202020204" pitchFamily="34" charset="0"/>
              </a:rPr>
              <a:t>Create ELPAC Test Examiner accounts in TOMS.</a:t>
            </a:r>
            <a:endParaRPr lang="en-US" sz="1600" dirty="0">
              <a:latin typeface="+mn-lt"/>
              <a:cs typeface="Arial" panose="020B0604020202020204" pitchFamily="34" charset="0"/>
            </a:endParaRPr>
          </a:p>
          <a:p>
            <a:pPr lvl="1">
              <a:spcBef>
                <a:spcPts val="600"/>
              </a:spcBef>
              <a:spcAft>
                <a:spcPts val="0"/>
              </a:spcAft>
            </a:pPr>
            <a:r>
              <a:rPr lang="en-US" sz="1400" dirty="0">
                <a:latin typeface="+mn-lt"/>
                <a:ea typeface="Tahoma"/>
                <a:cs typeface="Arial" panose="020B0604020202020204" pitchFamily="34" charset="0"/>
              </a:rPr>
              <a:t>Use only LAUSD emails.</a:t>
            </a:r>
          </a:p>
          <a:p>
            <a:pPr lvl="1">
              <a:spcBef>
                <a:spcPts val="600"/>
              </a:spcBef>
              <a:spcAft>
                <a:spcPts val="0"/>
              </a:spcAft>
              <a:buClr>
                <a:srgbClr val="2F5597"/>
              </a:buClr>
            </a:pPr>
            <a:r>
              <a:rPr lang="en-US" sz="1400" dirty="0">
                <a:latin typeface="+mn-lt"/>
                <a:ea typeface="Tahoma"/>
                <a:cs typeface="Arial" panose="020B0604020202020204" pitchFamily="34" charset="0"/>
              </a:rPr>
              <a:t>Review the information entered before finalizing and creating the account.</a:t>
            </a:r>
          </a:p>
          <a:p>
            <a:pPr>
              <a:spcBef>
                <a:spcPts val="600"/>
              </a:spcBef>
              <a:spcAft>
                <a:spcPts val="0"/>
              </a:spcAft>
              <a:buClr>
                <a:srgbClr val="203864"/>
              </a:buClr>
            </a:pPr>
            <a:r>
              <a:rPr lang="en-US" sz="1600" dirty="0">
                <a:latin typeface="+mn-lt"/>
                <a:ea typeface="Tahoma"/>
                <a:cs typeface="Arial" panose="020B0604020202020204" pitchFamily="34" charset="0"/>
              </a:rPr>
              <a:t>Remind TEs to monitor their LAUSD email for the activation email from ca-assessments@ets.org .</a:t>
            </a:r>
            <a:endParaRPr lang="en-US" sz="1600" dirty="0">
              <a:latin typeface="+mn-lt"/>
              <a:cs typeface="Arial" panose="020B0604020202020204" pitchFamily="34" charset="0"/>
            </a:endParaRPr>
          </a:p>
          <a:p>
            <a:pPr lvl="1">
              <a:spcBef>
                <a:spcPts val="600"/>
              </a:spcBef>
              <a:spcAft>
                <a:spcPts val="0"/>
              </a:spcAft>
            </a:pPr>
            <a:r>
              <a:rPr lang="en-US" sz="1400" dirty="0">
                <a:latin typeface="+mn-lt"/>
                <a:ea typeface="Tahoma"/>
                <a:cs typeface="Arial" panose="020B0604020202020204" pitchFamily="34" charset="0"/>
              </a:rPr>
              <a:t>Check junk/clutter folder.</a:t>
            </a:r>
            <a:endParaRPr lang="en-US" sz="1400" dirty="0">
              <a:latin typeface="+mn-lt"/>
              <a:cs typeface="Arial" panose="020B0604020202020204" pitchFamily="34" charset="0"/>
            </a:endParaRPr>
          </a:p>
          <a:p>
            <a:pPr>
              <a:spcBef>
                <a:spcPts val="600"/>
              </a:spcBef>
              <a:spcAft>
                <a:spcPts val="0"/>
              </a:spcAft>
              <a:buClr>
                <a:srgbClr val="203864"/>
              </a:buClr>
            </a:pPr>
            <a:r>
              <a:rPr lang="en-US" sz="1600" dirty="0">
                <a:latin typeface="+mn-lt"/>
                <a:ea typeface="Tahoma"/>
                <a:cs typeface="Arial" panose="020B0604020202020204" pitchFamily="34" charset="0"/>
              </a:rPr>
              <a:t>Download the Security Forms and Remote Administration Status Report in TOMS to identify TEs who need to sign the TOMS ELPAC Affidavit.</a:t>
            </a:r>
            <a:endParaRPr lang="en-US" sz="1600" dirty="0">
              <a:latin typeface="+mn-lt"/>
              <a:cs typeface="Arial" panose="020B0604020202020204" pitchFamily="34" charset="0"/>
            </a:endParaRPr>
          </a:p>
          <a:p>
            <a:pPr lvl="1">
              <a:spcBef>
                <a:spcPts val="600"/>
              </a:spcBef>
              <a:spcAft>
                <a:spcPts val="0"/>
              </a:spcAft>
            </a:pPr>
            <a:r>
              <a:rPr lang="en-US" sz="1400" dirty="0">
                <a:latin typeface="+mn-lt"/>
                <a:ea typeface="Tahoma"/>
                <a:cs typeface="Arial" panose="020B0604020202020204" pitchFamily="34" charset="0"/>
              </a:rPr>
              <a:t>Instruct TEs to sign at least 24 hours prior to testing.</a:t>
            </a:r>
            <a:endParaRPr lang="en-US" sz="1400" dirty="0">
              <a:latin typeface="+mn-lt"/>
              <a:cs typeface="Arial" panose="020B0604020202020204" pitchFamily="34" charset="0"/>
            </a:endParaRPr>
          </a:p>
          <a:p>
            <a:pPr>
              <a:buClr>
                <a:srgbClr val="203864"/>
              </a:buClr>
              <a:buFont typeface="Tw Cen MT"/>
              <a:buAutoNum type="arabicPeriod"/>
            </a:pPr>
            <a:endParaRPr lang="en-US" sz="1200" dirty="0">
              <a:latin typeface="+mn-lt"/>
              <a:cs typeface="Arial" panose="020B0604020202020204" pitchFamily="34" charset="0"/>
            </a:endParaRPr>
          </a:p>
          <a:p>
            <a:pPr>
              <a:buClr>
                <a:srgbClr val="203864"/>
              </a:buClr>
              <a:buFont typeface="Tw Cen MT"/>
              <a:buAutoNum type="arabicPeriod"/>
            </a:pPr>
            <a:endParaRPr lang="en-US" sz="1200" dirty="0">
              <a:latin typeface="+mn-lt"/>
              <a:cs typeface="Arial" panose="020B0604020202020204" pitchFamily="34" charset="0"/>
            </a:endParaRPr>
          </a:p>
        </p:txBody>
      </p:sp>
      <p:sp>
        <p:nvSpPr>
          <p:cNvPr id="6" name="Footer Placeholder 5">
            <a:extLst>
              <a:ext uri="{FF2B5EF4-FFF2-40B4-BE49-F238E27FC236}">
                <a16:creationId xmlns:a16="http://schemas.microsoft.com/office/drawing/2014/main" id="{D422960B-B80E-4944-C9BA-ADC6D7211B5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9106321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dirty="0"/>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t>Accessibility Resources</a:t>
            </a:r>
          </a:p>
        </p:txBody>
      </p:sp>
      <p:sp>
        <p:nvSpPr>
          <p:cNvPr id="6" name="Footer Placeholder 5">
            <a:extLst>
              <a:ext uri="{FF2B5EF4-FFF2-40B4-BE49-F238E27FC236}">
                <a16:creationId xmlns:a16="http://schemas.microsoft.com/office/drawing/2014/main" id="{E713F2E0-08B9-DD7D-904B-1D57601688F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9936090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EB4273A-D937-DB45-82C7-F8D9FF75C421}"/>
              </a:ext>
            </a:extLst>
          </p:cNvPr>
          <p:cNvSpPr>
            <a:spLocks noGrp="1"/>
          </p:cNvSpPr>
          <p:nvPr>
            <p:ph type="title"/>
          </p:nvPr>
        </p:nvSpPr>
        <p:spPr/>
        <p:txBody>
          <a:bodyPr>
            <a:noAutofit/>
          </a:bodyPr>
          <a:lstStyle/>
          <a:p>
            <a:r>
              <a:rPr lang="en-US"/>
              <a:t>Accessibility</a:t>
            </a:r>
            <a:r>
              <a:rPr lang="en-US" sz="2600"/>
              <a:t> Resources</a:t>
            </a:r>
          </a:p>
        </p:txBody>
      </p:sp>
      <p:sp>
        <p:nvSpPr>
          <p:cNvPr id="8" name="TextBox 7">
            <a:extLst>
              <a:ext uri="{FF2B5EF4-FFF2-40B4-BE49-F238E27FC236}">
                <a16:creationId xmlns:a16="http://schemas.microsoft.com/office/drawing/2014/main" id="{77AA0A8F-74A9-0845-80D9-B58868DFDFAC}"/>
              </a:ext>
            </a:extLst>
          </p:cNvPr>
          <p:cNvSpPr txBox="1"/>
          <p:nvPr/>
        </p:nvSpPr>
        <p:spPr>
          <a:xfrm>
            <a:off x="2606573" y="4301762"/>
            <a:ext cx="3930854" cy="261610"/>
          </a:xfrm>
          <a:prstGeom prst="rect">
            <a:avLst/>
          </a:prstGeom>
          <a:solidFill>
            <a:srgbClr val="FFFF00"/>
          </a:solidFill>
          <a:ln>
            <a:solidFill>
              <a:schemeClr val="tx1"/>
            </a:solidFill>
          </a:ln>
        </p:spPr>
        <p:txBody>
          <a:bodyPr wrap="square" lIns="91440" tIns="45720" rIns="91440" bIns="45720" anchor="t">
            <a:spAutoFit/>
          </a:bodyPr>
          <a:lstStyle/>
          <a:p>
            <a:pPr algn="ctr"/>
            <a:r>
              <a:rPr lang="en-US" sz="1100" dirty="0">
                <a:solidFill>
                  <a:schemeClr val="tx1"/>
                </a:solidFill>
                <a:latin typeface="+mn-lt"/>
                <a:cs typeface="Arial" panose="020B0604020202020204" pitchFamily="34" charset="0"/>
                <a:hlinkClick r:id="rId3">
                  <a:extLst>
                    <a:ext uri="{A12FA001-AC4F-418D-AE19-62706E023703}">
                      <ahyp:hlinkClr xmlns:ahyp="http://schemas.microsoft.com/office/drawing/2018/hyperlinkcolor" val="tx"/>
                    </a:ext>
                  </a:extLst>
                </a:hlinkClick>
              </a:rPr>
              <a:t>https://www.elpac.org/resources/accessibility-resources/</a:t>
            </a:r>
            <a:endParaRPr lang="en-US" sz="1100" dirty="0">
              <a:solidFill>
                <a:schemeClr val="tx1"/>
              </a:solidFill>
              <a:latin typeface="+mn-lt"/>
              <a:cs typeface="Arial" panose="020B0604020202020204" pitchFamily="34" charset="0"/>
            </a:endParaRPr>
          </a:p>
        </p:txBody>
      </p:sp>
      <p:pic>
        <p:nvPicPr>
          <p:cNvPr id="4" name="Picture 3">
            <a:extLst>
              <a:ext uri="{FF2B5EF4-FFF2-40B4-BE49-F238E27FC236}">
                <a16:creationId xmlns:a16="http://schemas.microsoft.com/office/drawing/2014/main" id="{8F506CCB-588B-524F-8F43-4E3A173F9EDB}"/>
              </a:ext>
            </a:extLst>
          </p:cNvPr>
          <p:cNvPicPr>
            <a:picLocks noChangeAspect="1"/>
          </p:cNvPicPr>
          <p:nvPr/>
        </p:nvPicPr>
        <p:blipFill>
          <a:blip r:embed="rId4"/>
          <a:stretch>
            <a:fillRect/>
          </a:stretch>
        </p:blipFill>
        <p:spPr>
          <a:xfrm>
            <a:off x="1403505" y="1000767"/>
            <a:ext cx="5981732" cy="3131747"/>
          </a:xfrm>
          <a:prstGeom prst="rect">
            <a:avLst/>
          </a:prstGeom>
          <a:ln>
            <a:solidFill>
              <a:schemeClr val="tx1"/>
            </a:solidFill>
          </a:ln>
        </p:spPr>
      </p:pic>
      <p:sp>
        <p:nvSpPr>
          <p:cNvPr id="9" name="Right Arrow 8">
            <a:extLst>
              <a:ext uri="{FF2B5EF4-FFF2-40B4-BE49-F238E27FC236}">
                <a16:creationId xmlns:a16="http://schemas.microsoft.com/office/drawing/2014/main" id="{A3C2F062-3F4D-CF49-99F6-41021F748C61}"/>
              </a:ext>
            </a:extLst>
          </p:cNvPr>
          <p:cNvSpPr/>
          <p:nvPr/>
        </p:nvSpPr>
        <p:spPr>
          <a:xfrm rot="9473033">
            <a:off x="4222879" y="2128905"/>
            <a:ext cx="623225" cy="34059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base">
              <a:spcBef>
                <a:spcPct val="0"/>
              </a:spcBef>
              <a:spcAft>
                <a:spcPct val="0"/>
              </a:spcAft>
            </a:pPr>
            <a:endParaRPr lang="en-US" sz="1013" dirty="0">
              <a:solidFill>
                <a:prstClr val="white"/>
              </a:solidFill>
              <a:latin typeface="Arial" panose="020B0604020202020204" pitchFamily="34" charset="0"/>
            </a:endParaRPr>
          </a:p>
        </p:txBody>
      </p:sp>
      <p:sp>
        <p:nvSpPr>
          <p:cNvPr id="5" name="Footer Placeholder 4">
            <a:extLst>
              <a:ext uri="{FF2B5EF4-FFF2-40B4-BE49-F238E27FC236}">
                <a16:creationId xmlns:a16="http://schemas.microsoft.com/office/drawing/2014/main" id="{56983AD6-A653-B13C-3EAE-6264052C069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8964670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17B7547-981B-3042-88ED-477275E7D8B7}"/>
              </a:ext>
            </a:extLst>
          </p:cNvPr>
          <p:cNvSpPr>
            <a:spLocks noGrp="1"/>
          </p:cNvSpPr>
          <p:nvPr>
            <p:ph type="title"/>
          </p:nvPr>
        </p:nvSpPr>
        <p:spPr/>
        <p:txBody>
          <a:bodyPr>
            <a:normAutofit/>
          </a:bodyPr>
          <a:lstStyle/>
          <a:p>
            <a:r>
              <a:rPr lang="en-US" sz="2100"/>
              <a:t>LAUSD- Accessibility and Accommodations Guidelines</a:t>
            </a:r>
          </a:p>
        </p:txBody>
      </p:sp>
      <p:sp>
        <p:nvSpPr>
          <p:cNvPr id="8" name="Text Placeholder 7">
            <a:extLst>
              <a:ext uri="{FF2B5EF4-FFF2-40B4-BE49-F238E27FC236}">
                <a16:creationId xmlns:a16="http://schemas.microsoft.com/office/drawing/2014/main" id="{2163DD68-A2F4-C896-E296-FECD14A130FD}"/>
              </a:ext>
            </a:extLst>
          </p:cNvPr>
          <p:cNvSpPr>
            <a:spLocks noGrp="1"/>
          </p:cNvSpPr>
          <p:nvPr>
            <p:ph type="body" idx="1"/>
          </p:nvPr>
        </p:nvSpPr>
        <p:spPr/>
        <p:txBody>
          <a:bodyPr spcFirstLastPara="1" wrap="square" lIns="68580" tIns="34290" rIns="68580" bIns="34290" anchor="t" anchorCtr="0">
            <a:noAutofit/>
          </a:bodyPr>
          <a:lstStyle/>
          <a:p>
            <a:pPr marL="0" indent="0">
              <a:buNone/>
            </a:pPr>
            <a:r>
              <a:rPr lang="en-US" b="1" dirty="0">
                <a:ea typeface="Calibri"/>
                <a:cs typeface="Arial" panose="020B0604020202020204" pitchFamily="34" charset="0"/>
              </a:rPr>
              <a:t>REF 133914- </a:t>
            </a:r>
            <a:r>
              <a:rPr lang="en-US" i="1" dirty="0">
                <a:ea typeface="Calibri"/>
                <a:cs typeface="Arial" panose="020B0604020202020204" pitchFamily="34" charset="0"/>
              </a:rPr>
              <a:t>2022-23 LAUSD Accessibility and Accommodations Guidelines for English Language Proficiency Assessments for California (ELPAC) and California Assessment of Student Performance and Progress (CAASPP)</a:t>
            </a:r>
            <a:r>
              <a:rPr lang="en-US" dirty="0">
                <a:ea typeface="Calibri"/>
                <a:cs typeface="Arial" panose="020B0604020202020204" pitchFamily="34" charset="0"/>
              </a:rPr>
              <a:t>.</a:t>
            </a:r>
            <a:endParaRPr lang="en-US" dirty="0">
              <a:cs typeface="Arial" panose="020B0604020202020204" pitchFamily="34" charset="0"/>
            </a:endParaRPr>
          </a:p>
          <a:p>
            <a:pPr marL="342900" indent="-342900"/>
            <a:r>
              <a:rPr lang="en-US" sz="1800" dirty="0">
                <a:ea typeface="Calibri"/>
                <a:cs typeface="Arial" panose="020B0604020202020204" pitchFamily="34" charset="0"/>
              </a:rPr>
              <a:t>Contains Attachment A.</a:t>
            </a:r>
          </a:p>
          <a:p>
            <a:pPr marL="800100" lvl="1" indent="-342900"/>
            <a:r>
              <a:rPr lang="en-US" sz="1600" dirty="0">
                <a:ea typeface="Calibri"/>
                <a:cs typeface="Arial" panose="020B0604020202020204" pitchFamily="34" charset="0"/>
              </a:rPr>
              <a:t>Used to assign </a:t>
            </a:r>
            <a:r>
              <a:rPr lang="en-US" sz="1600" b="1" dirty="0">
                <a:ea typeface="Calibri"/>
                <a:cs typeface="Arial" panose="020B0604020202020204" pitchFamily="34" charset="0"/>
              </a:rPr>
              <a:t>designated supports </a:t>
            </a:r>
            <a:r>
              <a:rPr lang="en-US" sz="1600" dirty="0">
                <a:ea typeface="Calibri"/>
                <a:cs typeface="Arial" panose="020B0604020202020204" pitchFamily="34" charset="0"/>
              </a:rPr>
              <a:t>to students.</a:t>
            </a:r>
          </a:p>
          <a:p>
            <a:pPr marL="342900" indent="-342900"/>
            <a:r>
              <a:rPr lang="en-US" sz="1800" dirty="0">
                <a:ea typeface="Calibri"/>
                <a:cs typeface="Arial" panose="020B0604020202020204" pitchFamily="34" charset="0"/>
              </a:rPr>
              <a:t>Available in Coordinator Resources.</a:t>
            </a:r>
            <a:endParaRPr lang="en-US" sz="1800" dirty="0">
              <a:cs typeface="Arial" panose="020B0604020202020204" pitchFamily="34" charset="0"/>
            </a:endParaRPr>
          </a:p>
          <a:p>
            <a:pPr marL="0" indent="0">
              <a:buNone/>
            </a:pPr>
            <a:endParaRPr lang="en-US" i="1" dirty="0">
              <a:ea typeface="Calibri"/>
            </a:endParaRPr>
          </a:p>
        </p:txBody>
      </p:sp>
      <p:pic>
        <p:nvPicPr>
          <p:cNvPr id="4" name="Picture 4">
            <a:extLst>
              <a:ext uri="{FF2B5EF4-FFF2-40B4-BE49-F238E27FC236}">
                <a16:creationId xmlns:a16="http://schemas.microsoft.com/office/drawing/2014/main" id="{E3DB954B-AF90-5DD9-2ABD-A73CF1373F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56522" y="952500"/>
            <a:ext cx="2852932" cy="3697683"/>
          </a:xfrm>
          <a:prstGeom prst="rect">
            <a:avLst/>
          </a:prstGeom>
          <a:ln>
            <a:solidFill>
              <a:schemeClr val="tx1"/>
            </a:solidFill>
          </a:ln>
        </p:spPr>
      </p:pic>
      <p:sp>
        <p:nvSpPr>
          <p:cNvPr id="6" name="Footer Placeholder 5">
            <a:extLst>
              <a:ext uri="{FF2B5EF4-FFF2-40B4-BE49-F238E27FC236}">
                <a16:creationId xmlns:a16="http://schemas.microsoft.com/office/drawing/2014/main" id="{B0EDB248-FEA5-5F3F-3C31-558328CAE64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057745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CEE3FB-1A2E-6342-B336-376EB475A8E8}"/>
              </a:ext>
            </a:extLst>
          </p:cNvPr>
          <p:cNvSpPr>
            <a:spLocks noGrp="1"/>
          </p:cNvSpPr>
          <p:nvPr>
            <p:ph type="title"/>
          </p:nvPr>
        </p:nvSpPr>
        <p:spPr/>
        <p:txBody>
          <a:bodyPr>
            <a:normAutofit/>
          </a:bodyPr>
          <a:lstStyle/>
          <a:p>
            <a:r>
              <a:rPr lang="en-US" sz="2100"/>
              <a:t>California Assessment Accessibility Resource Matrix</a:t>
            </a:r>
          </a:p>
        </p:txBody>
      </p:sp>
      <p:sp>
        <p:nvSpPr>
          <p:cNvPr id="5" name="Text Placeholder 2">
            <a:extLst>
              <a:ext uri="{FF2B5EF4-FFF2-40B4-BE49-F238E27FC236}">
                <a16:creationId xmlns:a16="http://schemas.microsoft.com/office/drawing/2014/main" id="{B349EC5F-06AF-7649-AB21-B05C955B32A2}"/>
              </a:ext>
            </a:extLst>
          </p:cNvPr>
          <p:cNvSpPr>
            <a:spLocks noGrp="1"/>
          </p:cNvSpPr>
          <p:nvPr>
            <p:ph type="body" idx="13"/>
          </p:nvPr>
        </p:nvSpPr>
        <p:spPr/>
        <p:txBody>
          <a:bodyPr spcFirstLastPara="1" wrap="square" lIns="68580" tIns="34290" rIns="68580" bIns="34290" anchor="t" anchorCtr="0">
            <a:noAutofit/>
          </a:bodyPr>
          <a:lstStyle/>
          <a:p>
            <a:pPr marL="285750" indent="-285750"/>
            <a:r>
              <a:rPr lang="en-US" sz="1600" dirty="0">
                <a:ea typeface="Tahoma"/>
                <a:cs typeface="Arial" panose="020B0604020202020204" pitchFamily="34" charset="0"/>
              </a:rPr>
              <a:t>This matrix describes all the available accessibility</a:t>
            </a:r>
            <a:r>
              <a:rPr lang="en-US" sz="1600" dirty="0">
                <a:ea typeface="Calibri"/>
                <a:cs typeface="Arial" panose="020B0604020202020204" pitchFamily="34" charset="0"/>
              </a:rPr>
              <a:t> resources for ELPAC</a:t>
            </a:r>
            <a:endParaRPr lang="en-US" sz="1600" dirty="0"/>
          </a:p>
          <a:p>
            <a:pPr marL="285750" indent="-285750">
              <a:buClr>
                <a:srgbClr val="203864"/>
              </a:buClr>
            </a:pPr>
            <a:r>
              <a:rPr lang="en-US" sz="1600" dirty="0">
                <a:ea typeface="Calibri"/>
                <a:cs typeface="Arial" panose="020B0604020202020204" pitchFamily="34" charset="0"/>
              </a:rPr>
              <a:t>Accessibility resources are features or supports that are part of the assessment.</a:t>
            </a:r>
            <a:endParaRPr lang="en-US" sz="1600" dirty="0"/>
          </a:p>
          <a:p>
            <a:pPr>
              <a:buClr>
                <a:srgbClr val="203864"/>
              </a:buClr>
              <a:buFont typeface="Courier New" panose="02070309020205020404" pitchFamily="49" charset="0"/>
              <a:buChar char="o"/>
            </a:pPr>
            <a:r>
              <a:rPr lang="en-US" sz="1400" dirty="0">
                <a:ea typeface="Calibri"/>
                <a:cs typeface="Arial" panose="020B0604020202020204" pitchFamily="34" charset="0"/>
              </a:rPr>
              <a:t>Accessibility resources allow students to participate in an assessment that results in a fair and accurate estimate of each student’s achievement.</a:t>
            </a:r>
            <a:endParaRPr lang="en-US" sz="1400" dirty="0">
              <a:ea typeface="Tahoma"/>
              <a:cs typeface="Arial" panose="020B0604020202020204" pitchFamily="34" charset="0"/>
            </a:endParaRPr>
          </a:p>
          <a:p>
            <a:pPr>
              <a:buClr>
                <a:srgbClr val="203864"/>
              </a:buClr>
              <a:buFont typeface="Courier New" panose="02070309020205020404" pitchFamily="49" charset="0"/>
              <a:buChar char="o"/>
            </a:pPr>
            <a:r>
              <a:rPr lang="en-US" sz="1400" dirty="0">
                <a:ea typeface="Tahoma"/>
                <a:cs typeface="Arial" panose="020B0604020202020204" pitchFamily="34" charset="0"/>
                <a:hlinkClick r:id="rId3"/>
              </a:rPr>
              <a:t>https://www.cde.ca.gov/ta/tg/ca/accessibilityresources.asp</a:t>
            </a:r>
            <a:endParaRPr lang="en-US" sz="1400" dirty="0">
              <a:ea typeface="Tahoma"/>
              <a:cs typeface="Arial" panose="020B0604020202020204" pitchFamily="34" charset="0"/>
            </a:endParaRPr>
          </a:p>
          <a:p>
            <a:pPr lvl="1"/>
            <a:endParaRPr lang="en-US" b="1" dirty="0"/>
          </a:p>
          <a:p>
            <a:endParaRPr lang="en-US" dirty="0"/>
          </a:p>
        </p:txBody>
      </p:sp>
      <p:pic>
        <p:nvPicPr>
          <p:cNvPr id="3" name="Picture 2">
            <a:extLst>
              <a:ext uri="{FF2B5EF4-FFF2-40B4-BE49-F238E27FC236}">
                <a16:creationId xmlns:a16="http://schemas.microsoft.com/office/drawing/2014/main" id="{012CFCD7-DE4E-304B-9077-D5C77BA7AA6A}"/>
              </a:ext>
            </a:extLst>
          </p:cNvPr>
          <p:cNvPicPr>
            <a:picLocks noChangeAspect="1"/>
          </p:cNvPicPr>
          <p:nvPr/>
        </p:nvPicPr>
        <p:blipFill>
          <a:blip r:embed="rId4"/>
          <a:stretch>
            <a:fillRect/>
          </a:stretch>
        </p:blipFill>
        <p:spPr>
          <a:xfrm>
            <a:off x="1247675" y="2851762"/>
            <a:ext cx="2779284" cy="1310721"/>
          </a:xfrm>
          <a:prstGeom prst="rect">
            <a:avLst/>
          </a:prstGeom>
          <a:ln>
            <a:solidFill>
              <a:schemeClr val="tx1"/>
            </a:solidFill>
          </a:ln>
        </p:spPr>
      </p:pic>
      <p:pic>
        <p:nvPicPr>
          <p:cNvPr id="8" name="Picture 7">
            <a:extLst>
              <a:ext uri="{FF2B5EF4-FFF2-40B4-BE49-F238E27FC236}">
                <a16:creationId xmlns:a16="http://schemas.microsoft.com/office/drawing/2014/main" id="{48F30ACA-EB34-8741-982B-1AA26562E67B}"/>
              </a:ext>
            </a:extLst>
          </p:cNvPr>
          <p:cNvPicPr>
            <a:picLocks noChangeAspect="1"/>
          </p:cNvPicPr>
          <p:nvPr/>
        </p:nvPicPr>
        <p:blipFill>
          <a:blip r:embed="rId5"/>
          <a:stretch>
            <a:fillRect/>
          </a:stretch>
        </p:blipFill>
        <p:spPr>
          <a:xfrm>
            <a:off x="4851706" y="2851207"/>
            <a:ext cx="2675789" cy="1310721"/>
          </a:xfrm>
          <a:prstGeom prst="rect">
            <a:avLst/>
          </a:prstGeom>
          <a:ln>
            <a:solidFill>
              <a:schemeClr val="tx1"/>
            </a:solidFill>
          </a:ln>
        </p:spPr>
      </p:pic>
      <p:sp>
        <p:nvSpPr>
          <p:cNvPr id="2" name="Rectangle 1">
            <a:extLst>
              <a:ext uri="{FF2B5EF4-FFF2-40B4-BE49-F238E27FC236}">
                <a16:creationId xmlns:a16="http://schemas.microsoft.com/office/drawing/2014/main" id="{4F3EBA64-97FD-FFDF-7DEF-541C777CBDD1}"/>
              </a:ext>
            </a:extLst>
          </p:cNvPr>
          <p:cNvSpPr/>
          <p:nvPr/>
        </p:nvSpPr>
        <p:spPr>
          <a:xfrm>
            <a:off x="1965751" y="4408915"/>
            <a:ext cx="5206953" cy="261610"/>
          </a:xfrm>
          <a:prstGeom prst="rect">
            <a:avLst/>
          </a:prstGeom>
          <a:solidFill>
            <a:srgbClr val="FFFF00"/>
          </a:solidFill>
          <a:ln>
            <a:solidFill>
              <a:schemeClr val="tx1"/>
            </a:solidFill>
          </a:ln>
        </p:spPr>
        <p:txBody>
          <a:bodyPr wrap="square" lIns="91440" tIns="45720" rIns="91440" bIns="45720" anchor="t">
            <a:spAutoFit/>
          </a:bodyPr>
          <a:lstStyle/>
          <a:p>
            <a:pPr defTabSz="514350" fontAlgn="base">
              <a:spcBef>
                <a:spcPct val="0"/>
              </a:spcBef>
              <a:spcAft>
                <a:spcPct val="0"/>
              </a:spcAft>
            </a:pPr>
            <a:r>
              <a:rPr lang="en-US" sz="1100" dirty="0">
                <a:latin typeface="+mn-lt"/>
                <a:cs typeface="Arial" panose="020B0604020202020204" pitchFamily="34" charset="0"/>
              </a:rPr>
              <a:t>Share with IEP Team members and download a copy for your resources!</a:t>
            </a:r>
          </a:p>
        </p:txBody>
      </p:sp>
      <p:sp>
        <p:nvSpPr>
          <p:cNvPr id="9" name="Footer Placeholder 8">
            <a:extLst>
              <a:ext uri="{FF2B5EF4-FFF2-40B4-BE49-F238E27FC236}">
                <a16:creationId xmlns:a16="http://schemas.microsoft.com/office/drawing/2014/main" id="{29BCEFCB-E014-6A53-E2CB-D6B73059636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8476020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able&#10;&#10;Description automatically generated">
            <a:extLst>
              <a:ext uri="{FF2B5EF4-FFF2-40B4-BE49-F238E27FC236}">
                <a16:creationId xmlns:a16="http://schemas.microsoft.com/office/drawing/2014/main" id="{5A3DA176-15A7-4CFB-5BBD-377F2ADFA7E3}"/>
              </a:ext>
            </a:extLst>
          </p:cNvPr>
          <p:cNvPicPr>
            <a:picLocks noChangeAspect="1"/>
          </p:cNvPicPr>
          <p:nvPr/>
        </p:nvPicPr>
        <p:blipFill>
          <a:blip r:embed="rId3"/>
          <a:stretch>
            <a:fillRect/>
          </a:stretch>
        </p:blipFill>
        <p:spPr>
          <a:xfrm>
            <a:off x="4038489" y="1116880"/>
            <a:ext cx="4441556" cy="2661283"/>
          </a:xfrm>
          <a:prstGeom prst="rect">
            <a:avLst/>
          </a:prstGeom>
          <a:ln>
            <a:solidFill>
              <a:schemeClr val="tx1"/>
            </a:solidFill>
          </a:ln>
        </p:spPr>
      </p:pic>
      <p:sp>
        <p:nvSpPr>
          <p:cNvPr id="6" name="Title 1">
            <a:extLst>
              <a:ext uri="{FF2B5EF4-FFF2-40B4-BE49-F238E27FC236}">
                <a16:creationId xmlns:a16="http://schemas.microsoft.com/office/drawing/2014/main" id="{D6CEE3FB-1A2E-6342-B336-376EB475A8E8}"/>
              </a:ext>
            </a:extLst>
          </p:cNvPr>
          <p:cNvSpPr>
            <a:spLocks noGrp="1"/>
          </p:cNvSpPr>
          <p:nvPr>
            <p:ph type="title"/>
          </p:nvPr>
        </p:nvSpPr>
        <p:spPr/>
        <p:txBody>
          <a:bodyPr>
            <a:normAutofit/>
          </a:bodyPr>
          <a:lstStyle/>
          <a:p>
            <a:r>
              <a:rPr lang="en-US" sz="2100"/>
              <a:t>California Assessment Accessibility Resource Matrix </a:t>
            </a:r>
          </a:p>
        </p:txBody>
      </p:sp>
      <p:sp>
        <p:nvSpPr>
          <p:cNvPr id="11" name="Rectangle 10">
            <a:extLst>
              <a:ext uri="{FF2B5EF4-FFF2-40B4-BE49-F238E27FC236}">
                <a16:creationId xmlns:a16="http://schemas.microsoft.com/office/drawing/2014/main" id="{A6ED7AFA-7509-0D40-BBC4-B8AB7C0B3251}"/>
              </a:ext>
            </a:extLst>
          </p:cNvPr>
          <p:cNvSpPr/>
          <p:nvPr/>
        </p:nvSpPr>
        <p:spPr>
          <a:xfrm>
            <a:off x="484615" y="4026970"/>
            <a:ext cx="8230221" cy="407804"/>
          </a:xfrm>
          <a:prstGeom prst="rect">
            <a:avLst/>
          </a:prstGeom>
          <a:solidFill>
            <a:srgbClr val="FFFF00"/>
          </a:solidFill>
          <a:ln>
            <a:solidFill>
              <a:schemeClr val="tx1"/>
            </a:solidFill>
          </a:ln>
        </p:spPr>
        <p:txBody>
          <a:bodyPr wrap="square" lIns="68580" tIns="34290" rIns="68580" bIns="34290" anchor="t">
            <a:spAutoFit/>
          </a:bodyPr>
          <a:lstStyle/>
          <a:p>
            <a:pPr defTabSz="514350" fontAlgn="base">
              <a:spcBef>
                <a:spcPct val="0"/>
              </a:spcBef>
              <a:spcAft>
                <a:spcPct val="0"/>
              </a:spcAft>
            </a:pPr>
            <a:r>
              <a:rPr lang="en-US" sz="1100" b="1" dirty="0">
                <a:latin typeface="+mn-lt"/>
                <a:ea typeface="Calibri"/>
                <a:cs typeface="Arial" panose="020B0604020202020204" pitchFamily="34" charset="0"/>
              </a:rPr>
              <a:t>Embedded: </a:t>
            </a:r>
            <a:r>
              <a:rPr lang="en-US" sz="1100" dirty="0">
                <a:latin typeface="+mn-lt"/>
                <a:ea typeface="Calibri"/>
                <a:cs typeface="Arial" panose="020B0604020202020204" pitchFamily="34" charset="0"/>
              </a:rPr>
              <a:t>The resource is provided as digitally delivered components of the secure browser</a:t>
            </a:r>
          </a:p>
          <a:p>
            <a:pPr defTabSz="514350" fontAlgn="base">
              <a:spcBef>
                <a:spcPct val="0"/>
              </a:spcBef>
              <a:spcAft>
                <a:spcPct val="0"/>
              </a:spcAft>
            </a:pPr>
            <a:r>
              <a:rPr lang="en-US" sz="1100" b="1" dirty="0">
                <a:latin typeface="+mn-lt"/>
                <a:ea typeface="Calibri"/>
                <a:cs typeface="Arial" panose="020B0604020202020204" pitchFamily="34" charset="0"/>
              </a:rPr>
              <a:t>Non-embedded: </a:t>
            </a:r>
            <a:r>
              <a:rPr lang="en-US" sz="1100" dirty="0">
                <a:latin typeface="+mn-lt"/>
                <a:ea typeface="Calibri"/>
                <a:cs typeface="Arial" panose="020B0604020202020204" pitchFamily="34" charset="0"/>
              </a:rPr>
              <a:t>The resource is provided separately from the secure browser and must be provided by the school.</a:t>
            </a:r>
          </a:p>
        </p:txBody>
      </p:sp>
      <p:sp>
        <p:nvSpPr>
          <p:cNvPr id="2" name="Frame 1">
            <a:extLst>
              <a:ext uri="{FF2B5EF4-FFF2-40B4-BE49-F238E27FC236}">
                <a16:creationId xmlns:a16="http://schemas.microsoft.com/office/drawing/2014/main" id="{87F09DE8-19B2-0A45-B388-FBE592D90F1F}"/>
              </a:ext>
            </a:extLst>
          </p:cNvPr>
          <p:cNvSpPr/>
          <p:nvPr/>
        </p:nvSpPr>
        <p:spPr>
          <a:xfrm>
            <a:off x="7686876" y="1105736"/>
            <a:ext cx="450453" cy="267949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5" name="Picture 6" descr="Table&#10;&#10;Description automatically generated">
            <a:extLst>
              <a:ext uri="{FF2B5EF4-FFF2-40B4-BE49-F238E27FC236}">
                <a16:creationId xmlns:a16="http://schemas.microsoft.com/office/drawing/2014/main" id="{747CAA03-25F0-BE91-3F58-C99193938C09}"/>
              </a:ext>
            </a:extLst>
          </p:cNvPr>
          <p:cNvPicPr>
            <a:picLocks noChangeAspect="1"/>
          </p:cNvPicPr>
          <p:nvPr/>
        </p:nvPicPr>
        <p:blipFill>
          <a:blip r:embed="rId4"/>
          <a:stretch>
            <a:fillRect/>
          </a:stretch>
        </p:blipFill>
        <p:spPr>
          <a:xfrm>
            <a:off x="633792" y="1104346"/>
            <a:ext cx="2893825" cy="2673350"/>
          </a:xfrm>
          <a:prstGeom prst="rect">
            <a:avLst/>
          </a:prstGeom>
          <a:ln>
            <a:solidFill>
              <a:schemeClr val="tx1"/>
            </a:solidFill>
          </a:ln>
        </p:spPr>
      </p:pic>
      <p:sp>
        <p:nvSpPr>
          <p:cNvPr id="8" name="Footer Placeholder 7">
            <a:extLst>
              <a:ext uri="{FF2B5EF4-FFF2-40B4-BE49-F238E27FC236}">
                <a16:creationId xmlns:a16="http://schemas.microsoft.com/office/drawing/2014/main" id="{2503D3C2-B2C5-4AA0-69CE-78A7900606C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8052335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FE7D3-E221-8740-A35C-E4DDF16282CD}"/>
              </a:ext>
            </a:extLst>
          </p:cNvPr>
          <p:cNvSpPr>
            <a:spLocks noGrp="1"/>
          </p:cNvSpPr>
          <p:nvPr>
            <p:ph type="title"/>
          </p:nvPr>
        </p:nvSpPr>
        <p:spPr/>
        <p:txBody>
          <a:bodyPr>
            <a:normAutofit/>
          </a:bodyPr>
          <a:lstStyle/>
          <a:p>
            <a:r>
              <a:rPr lang="en-US" sz="2100"/>
              <a:t>California Assessment Accessibility Resource Matrix </a:t>
            </a:r>
          </a:p>
        </p:txBody>
      </p:sp>
      <p:sp>
        <p:nvSpPr>
          <p:cNvPr id="3" name="Text Placeholder 2">
            <a:extLst>
              <a:ext uri="{FF2B5EF4-FFF2-40B4-BE49-F238E27FC236}">
                <a16:creationId xmlns:a16="http://schemas.microsoft.com/office/drawing/2014/main" id="{7A5F55FB-DF93-3BD7-A3DC-72F3972E2FB4}"/>
              </a:ext>
            </a:extLst>
          </p:cNvPr>
          <p:cNvSpPr>
            <a:spLocks noGrp="1"/>
          </p:cNvSpPr>
          <p:nvPr>
            <p:ph type="body" idx="13"/>
          </p:nvPr>
        </p:nvSpPr>
        <p:spPr/>
        <p:txBody>
          <a:bodyPr spcFirstLastPara="1" wrap="square" lIns="68580" tIns="34290" rIns="68580" bIns="34290" anchor="t" anchorCtr="0">
            <a:normAutofit/>
          </a:bodyPr>
          <a:lstStyle/>
          <a:p>
            <a:pPr marL="596900" indent="-457200">
              <a:buAutoNum type="arabicPeriod"/>
            </a:pPr>
            <a:r>
              <a:rPr lang="en-US" sz="2200" b="1" dirty="0"/>
              <a:t>Universal Tools</a:t>
            </a:r>
            <a:endParaRPr lang="en-US" sz="2200" dirty="0"/>
          </a:p>
          <a:p>
            <a:pPr lvl="1"/>
            <a:r>
              <a:rPr lang="en-US" sz="2000" dirty="0">
                <a:ea typeface="Tahoma"/>
                <a:cs typeface="Arial" panose="020B0604020202020204" pitchFamily="34" charset="0"/>
              </a:rPr>
              <a:t>Available to all students on the basis of student preference and selection.</a:t>
            </a:r>
          </a:p>
          <a:p>
            <a:pPr lvl="2" indent="-302895"/>
            <a:r>
              <a:rPr lang="en-US" sz="1800" dirty="0"/>
              <a:t>Breaks</a:t>
            </a:r>
          </a:p>
          <a:p>
            <a:pPr lvl="2" indent="-302895"/>
            <a:r>
              <a:rPr lang="en-US" sz="1800" dirty="0"/>
              <a:t>Digital Notepad</a:t>
            </a:r>
          </a:p>
          <a:p>
            <a:pPr lvl="2" indent="-302895"/>
            <a:r>
              <a:rPr lang="en-US" sz="1800" dirty="0"/>
              <a:t>Embedded highlighter</a:t>
            </a:r>
          </a:p>
          <a:p>
            <a:endParaRPr lang="en-US" dirty="0"/>
          </a:p>
        </p:txBody>
      </p:sp>
      <p:sp>
        <p:nvSpPr>
          <p:cNvPr id="5" name="Footer Placeholder 4">
            <a:extLst>
              <a:ext uri="{FF2B5EF4-FFF2-40B4-BE49-F238E27FC236}">
                <a16:creationId xmlns:a16="http://schemas.microsoft.com/office/drawing/2014/main" id="{80D55939-72CE-3E2F-66E9-1A49E48EBB3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3099093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FE7D3-E221-8740-A35C-E4DDF16282CD}"/>
              </a:ext>
            </a:extLst>
          </p:cNvPr>
          <p:cNvSpPr>
            <a:spLocks noGrp="1"/>
          </p:cNvSpPr>
          <p:nvPr>
            <p:ph type="title"/>
          </p:nvPr>
        </p:nvSpPr>
        <p:spPr/>
        <p:txBody>
          <a:bodyPr>
            <a:normAutofit/>
          </a:bodyPr>
          <a:lstStyle/>
          <a:p>
            <a:r>
              <a:rPr lang="en-US" sz="2100"/>
              <a:t>California Assessment Accessibility Resource Matrix </a:t>
            </a:r>
          </a:p>
        </p:txBody>
      </p:sp>
      <p:sp>
        <p:nvSpPr>
          <p:cNvPr id="3" name="Text Placeholder 2">
            <a:extLst>
              <a:ext uri="{FF2B5EF4-FFF2-40B4-BE49-F238E27FC236}">
                <a16:creationId xmlns:a16="http://schemas.microsoft.com/office/drawing/2014/main" id="{7A5F55FB-DF93-3BD7-A3DC-72F3972E2FB4}"/>
              </a:ext>
            </a:extLst>
          </p:cNvPr>
          <p:cNvSpPr>
            <a:spLocks noGrp="1"/>
          </p:cNvSpPr>
          <p:nvPr>
            <p:ph type="body" idx="1"/>
          </p:nvPr>
        </p:nvSpPr>
        <p:spPr>
          <a:xfrm>
            <a:off x="311700" y="942975"/>
            <a:ext cx="5361736" cy="3797197"/>
          </a:xfrm>
        </p:spPr>
        <p:txBody>
          <a:bodyPr spcFirstLastPara="1" wrap="square" lIns="68580" tIns="34290" rIns="68580" bIns="34290" anchor="t" anchorCtr="0">
            <a:normAutofit/>
          </a:bodyPr>
          <a:lstStyle/>
          <a:p>
            <a:pPr>
              <a:buFont typeface="+mj-lt"/>
              <a:buAutoNum type="arabicPeriod" startAt="2"/>
            </a:pPr>
            <a:r>
              <a:rPr lang="en-US" sz="1650" b="1" dirty="0">
                <a:ea typeface="Tahoma"/>
                <a:cs typeface="Arial" panose="020B0604020202020204" pitchFamily="34" charset="0"/>
              </a:rPr>
              <a:t>Designated Supports</a:t>
            </a:r>
            <a:endParaRPr lang="en-US" sz="1650" b="1" dirty="0"/>
          </a:p>
          <a:p>
            <a:pPr lvl="1">
              <a:buClr>
                <a:srgbClr val="2F5597"/>
              </a:buClr>
            </a:pPr>
            <a:r>
              <a:rPr lang="en-US" sz="1500" dirty="0">
                <a:ea typeface="Tahoma"/>
                <a:cs typeface="Arial" panose="020B0604020202020204" pitchFamily="34" charset="0"/>
              </a:rPr>
              <a:t>Available for use by any student for</a:t>
            </a:r>
            <a:br>
              <a:rPr lang="en-US" sz="1500" dirty="0">
                <a:cs typeface="Arial" panose="020B0604020202020204" pitchFamily="34" charset="0"/>
              </a:rPr>
            </a:br>
            <a:r>
              <a:rPr lang="en-US" sz="1500" dirty="0">
                <a:ea typeface="Tahoma"/>
                <a:cs typeface="Arial" panose="020B0604020202020204" pitchFamily="34" charset="0"/>
              </a:rPr>
              <a:t>whom the need has been indicated by an educator or team of educators (with parent or guardian and student input as appropriate) and are regularly</a:t>
            </a:r>
            <a:br>
              <a:rPr lang="en-US" sz="1500" dirty="0">
                <a:cs typeface="Arial" panose="020B0604020202020204" pitchFamily="34" charset="0"/>
              </a:rPr>
            </a:br>
            <a:r>
              <a:rPr lang="en-US" sz="1500" dirty="0">
                <a:ea typeface="Tahoma"/>
                <a:cs typeface="Arial" panose="020B0604020202020204" pitchFamily="34" charset="0"/>
              </a:rPr>
              <a:t>used in the classroom.</a:t>
            </a:r>
            <a:endParaRPr lang="en-US" sz="1500" dirty="0">
              <a:ea typeface="Tahoma"/>
            </a:endParaRPr>
          </a:p>
          <a:p>
            <a:pPr lvl="2" indent="-302895"/>
            <a:r>
              <a:rPr lang="en-US" sz="1400" b="1" dirty="0">
                <a:ea typeface="Tahoma"/>
                <a:cs typeface="Arial" panose="020B0604020202020204" pitchFamily="34" charset="0"/>
              </a:rPr>
              <a:t>Recommended</a:t>
            </a:r>
            <a:r>
              <a:rPr lang="en-US" sz="1400" dirty="0">
                <a:ea typeface="Tahoma"/>
                <a:cs typeface="Arial" panose="020B0604020202020204" pitchFamily="34" charset="0"/>
              </a:rPr>
              <a:t>-Pause/Replay the audio </a:t>
            </a:r>
          </a:p>
          <a:p>
            <a:pPr lvl="2" indent="-302895"/>
            <a:r>
              <a:rPr lang="en-US" sz="1400" dirty="0">
                <a:ea typeface="Tahoma"/>
                <a:cs typeface="Arial" panose="020B0604020202020204" pitchFamily="34" charset="0"/>
              </a:rPr>
              <a:t>Enlarged mouse pointer</a:t>
            </a:r>
          </a:p>
          <a:p>
            <a:pPr lvl="1" indent="-302895"/>
            <a:r>
              <a:rPr lang="en-US" sz="1500" dirty="0">
                <a:ea typeface="Tahoma"/>
                <a:cs typeface="Arial" panose="020B0604020202020204" pitchFamily="34" charset="0"/>
              </a:rPr>
              <a:t>Use</a:t>
            </a:r>
            <a:r>
              <a:rPr lang="en-US" sz="1500" b="1" dirty="0">
                <a:ea typeface="Tahoma"/>
                <a:cs typeface="Arial" panose="020B0604020202020204" pitchFamily="34" charset="0"/>
              </a:rPr>
              <a:t> </a:t>
            </a:r>
            <a:r>
              <a:rPr lang="en-US" sz="1500" dirty="0">
                <a:ea typeface="Tahoma"/>
                <a:cs typeface="Arial" panose="020B0604020202020204" pitchFamily="34" charset="0"/>
              </a:rPr>
              <a:t>Attachment A from </a:t>
            </a:r>
            <a:r>
              <a:rPr lang="en-US" sz="1500" b="1" dirty="0">
                <a:ea typeface="Tahoma"/>
                <a:cs typeface="Arial" panose="020B0604020202020204" pitchFamily="34" charset="0"/>
              </a:rPr>
              <a:t>REF-133914</a:t>
            </a:r>
            <a:endParaRPr lang="en-US" sz="1500" dirty="0">
              <a:ea typeface="Tahoma"/>
              <a:cs typeface="Arial" panose="020B0604020202020204" pitchFamily="34" charset="0"/>
            </a:endParaRPr>
          </a:p>
          <a:p>
            <a:pPr lvl="2" indent="-302895"/>
            <a:r>
              <a:rPr lang="en-US" sz="1400" dirty="0">
                <a:ea typeface="Tahoma"/>
                <a:cs typeface="Arial" panose="020B0604020202020204" pitchFamily="34" charset="0"/>
              </a:rPr>
              <a:t>Principal needs to sign ATT A before the coordinator enters the designated supports in TOMS.</a:t>
            </a:r>
          </a:p>
          <a:p>
            <a:pPr lvl="1"/>
            <a:r>
              <a:rPr lang="en-US" sz="1500" dirty="0">
                <a:ea typeface="Tahoma"/>
                <a:cs typeface="Arial" panose="020B0604020202020204" pitchFamily="34" charset="0"/>
              </a:rPr>
              <a:t>A student’s IEP or Section 504</a:t>
            </a:r>
            <a:br>
              <a:rPr lang="en-US" sz="1500" dirty="0"/>
            </a:br>
            <a:r>
              <a:rPr lang="en-US" sz="1500" dirty="0">
                <a:ea typeface="Tahoma"/>
                <a:cs typeface="Arial" panose="020B0604020202020204" pitchFamily="34" charset="0"/>
              </a:rPr>
              <a:t>plan may indicate the need for a designated support.</a:t>
            </a:r>
          </a:p>
          <a:p>
            <a:pPr>
              <a:buAutoNum type="arabicPeriod" startAt="2"/>
            </a:pPr>
            <a:endParaRPr lang="en-US" dirty="0"/>
          </a:p>
        </p:txBody>
      </p:sp>
      <p:pic>
        <p:nvPicPr>
          <p:cNvPr id="4" name="Picture 3" descr="A picture containing graphical user interface&#10;&#10;Description automatically generated">
            <a:extLst>
              <a:ext uri="{FF2B5EF4-FFF2-40B4-BE49-F238E27FC236}">
                <a16:creationId xmlns:a16="http://schemas.microsoft.com/office/drawing/2014/main" id="{2EDF09AC-7F1A-B870-800A-3E496BA9D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136" y="1024653"/>
            <a:ext cx="2581841" cy="3381394"/>
          </a:xfrm>
          <a:prstGeom prst="rect">
            <a:avLst/>
          </a:prstGeom>
          <a:ln>
            <a:solidFill>
              <a:schemeClr val="tx1"/>
            </a:solidFill>
          </a:ln>
        </p:spPr>
      </p:pic>
      <p:sp>
        <p:nvSpPr>
          <p:cNvPr id="7" name="Footer Placeholder 6">
            <a:extLst>
              <a:ext uri="{FF2B5EF4-FFF2-40B4-BE49-F238E27FC236}">
                <a16:creationId xmlns:a16="http://schemas.microsoft.com/office/drawing/2014/main" id="{0B887BFC-8678-7D05-7718-F945A7A475E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8582317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21DB10-BDC8-F048-8125-8BDD9BD94741}"/>
              </a:ext>
            </a:extLst>
          </p:cNvPr>
          <p:cNvSpPr>
            <a:spLocks noGrp="1"/>
          </p:cNvSpPr>
          <p:nvPr>
            <p:ph type="title"/>
          </p:nvPr>
        </p:nvSpPr>
        <p:spPr/>
        <p:txBody>
          <a:bodyPr>
            <a:normAutofit/>
          </a:bodyPr>
          <a:lstStyle/>
          <a:p>
            <a:r>
              <a:rPr lang="en-US" sz="2100"/>
              <a:t>California Assessment Accessibility Resource Matrix </a:t>
            </a:r>
          </a:p>
        </p:txBody>
      </p:sp>
      <p:sp>
        <p:nvSpPr>
          <p:cNvPr id="3" name="Text Placeholder 2">
            <a:extLst>
              <a:ext uri="{FF2B5EF4-FFF2-40B4-BE49-F238E27FC236}">
                <a16:creationId xmlns:a16="http://schemas.microsoft.com/office/drawing/2014/main" id="{D5BA96B1-A198-4ED9-20CB-AB7290928D4B}"/>
              </a:ext>
            </a:extLst>
          </p:cNvPr>
          <p:cNvSpPr>
            <a:spLocks noGrp="1"/>
          </p:cNvSpPr>
          <p:nvPr>
            <p:ph type="body" idx="13"/>
          </p:nvPr>
        </p:nvSpPr>
        <p:spPr/>
        <p:txBody>
          <a:bodyPr>
            <a:normAutofit/>
          </a:bodyPr>
          <a:lstStyle/>
          <a:p>
            <a:pPr>
              <a:buFont typeface="+mj-lt"/>
              <a:buAutoNum type="arabicPeriod" startAt="3"/>
            </a:pPr>
            <a:r>
              <a:rPr lang="en-US" b="1" dirty="0"/>
              <a:t>Accommodations</a:t>
            </a:r>
          </a:p>
          <a:p>
            <a:pPr lvl="1">
              <a:buFont typeface="Arial" panose="020B0604020202020204" pitchFamily="34" charset="0"/>
              <a:buChar char="•"/>
            </a:pPr>
            <a:r>
              <a:rPr lang="en-US" dirty="0"/>
              <a:t>Only for students who have an IEP or Section 504 Plan</a:t>
            </a:r>
          </a:p>
          <a:p>
            <a:pPr lvl="1">
              <a:buFont typeface="Arial" panose="020B0604020202020204" pitchFamily="34" charset="0"/>
              <a:buChar char="•"/>
            </a:pPr>
            <a:r>
              <a:rPr lang="en-US" dirty="0"/>
              <a:t>Accommodations are listed on the IEP or Section 504 Plan</a:t>
            </a:r>
          </a:p>
          <a:p>
            <a:pPr lvl="2">
              <a:buFont typeface="Courier New" panose="02070309020205020404" pitchFamily="49" charset="0"/>
              <a:buChar char="o"/>
            </a:pPr>
            <a:r>
              <a:rPr lang="en-US" dirty="0"/>
              <a:t>Text to Speech</a:t>
            </a:r>
          </a:p>
          <a:p>
            <a:pPr lvl="2">
              <a:buFont typeface="Courier New" panose="02070309020205020404" pitchFamily="49" charset="0"/>
              <a:buChar char="o"/>
            </a:pPr>
            <a:r>
              <a:rPr lang="en-US" dirty="0"/>
              <a:t>ASL</a:t>
            </a:r>
          </a:p>
          <a:p>
            <a:pPr>
              <a:buAutoNum type="arabicPeriod" startAt="3"/>
            </a:pPr>
            <a:r>
              <a:rPr lang="en-US" b="1" dirty="0"/>
              <a:t>Unlisted Resources </a:t>
            </a:r>
          </a:p>
          <a:p>
            <a:pPr lvl="1">
              <a:buFont typeface="Arial" panose="020B0604020202020204" pitchFamily="34" charset="0"/>
              <a:buChar char="•"/>
            </a:pPr>
            <a:r>
              <a:rPr lang="en-US" dirty="0"/>
              <a:t>Are non-embedded supports specified in IEP or Section 504 Plan. </a:t>
            </a:r>
          </a:p>
          <a:p>
            <a:pPr lvl="1">
              <a:buFont typeface="Arial" panose="020B0604020202020204" pitchFamily="34" charset="0"/>
              <a:buChar char="•"/>
            </a:pPr>
            <a:r>
              <a:rPr lang="en-US" dirty="0"/>
              <a:t>If the unlisted resource changes the construct of the test, the student will be given the lowest obtainable scale score. </a:t>
            </a:r>
          </a:p>
          <a:p>
            <a:pPr>
              <a:buAutoNum type="arabicPeriod" startAt="3"/>
            </a:pPr>
            <a:endParaRPr lang="en-US" dirty="0"/>
          </a:p>
        </p:txBody>
      </p:sp>
      <p:sp>
        <p:nvSpPr>
          <p:cNvPr id="5" name="Footer Placeholder 4">
            <a:extLst>
              <a:ext uri="{FF2B5EF4-FFF2-40B4-BE49-F238E27FC236}">
                <a16:creationId xmlns:a16="http://schemas.microsoft.com/office/drawing/2014/main" id="{3BF08A20-335B-B70D-0F5F-23FFDED8F3D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8393456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21DB10-BDC8-F048-8125-8BDD9BD94741}"/>
              </a:ext>
            </a:extLst>
          </p:cNvPr>
          <p:cNvSpPr>
            <a:spLocks noGrp="1"/>
          </p:cNvSpPr>
          <p:nvPr>
            <p:ph type="title"/>
          </p:nvPr>
        </p:nvSpPr>
        <p:spPr>
          <a:noFill/>
        </p:spPr>
        <p:txBody>
          <a:bodyPr>
            <a:normAutofit/>
          </a:bodyPr>
          <a:lstStyle/>
          <a:p>
            <a:r>
              <a:rPr lang="en-US" sz="2100">
                <a:solidFill>
                  <a:schemeClr val="accent2"/>
                </a:solidFill>
              </a:rPr>
              <a:t>California Assessment Accessibility Resource Matrix </a:t>
            </a:r>
          </a:p>
        </p:txBody>
      </p:sp>
      <p:sp>
        <p:nvSpPr>
          <p:cNvPr id="3" name="Text Placeholder 2">
            <a:extLst>
              <a:ext uri="{FF2B5EF4-FFF2-40B4-BE49-F238E27FC236}">
                <a16:creationId xmlns:a16="http://schemas.microsoft.com/office/drawing/2014/main" id="{3EF2A6E6-E39C-F971-D768-8D6C2A4D690A}"/>
              </a:ext>
            </a:extLst>
          </p:cNvPr>
          <p:cNvSpPr>
            <a:spLocks noGrp="1"/>
          </p:cNvSpPr>
          <p:nvPr>
            <p:ph type="body" idx="13"/>
          </p:nvPr>
        </p:nvSpPr>
        <p:spPr/>
        <p:txBody>
          <a:bodyPr spcFirstLastPara="1" wrap="square" lIns="68580" tIns="34290" rIns="68580" bIns="34290" anchor="t" anchorCtr="0">
            <a:normAutofit/>
          </a:bodyPr>
          <a:lstStyle/>
          <a:p>
            <a:r>
              <a:rPr lang="en-US" sz="1800" dirty="0">
                <a:ea typeface="Tahoma"/>
                <a:cs typeface="Arial" panose="020B0604020202020204" pitchFamily="34" charset="0"/>
              </a:rPr>
              <a:t>Part 4 of the Matrix provides guidance regarding designated supports and accommodations for alternate assessments.</a:t>
            </a:r>
          </a:p>
          <a:p>
            <a:r>
              <a:rPr lang="en-US" sz="1800" dirty="0">
                <a:ea typeface="Tahoma"/>
                <a:cs typeface="Arial" panose="020B0604020202020204" pitchFamily="34" charset="0"/>
                <a:hlinkClick r:id="rId3"/>
              </a:rPr>
              <a:t>Alternate ELPAC Accessibility and Accommodations Guidelines</a:t>
            </a:r>
            <a:endParaRPr lang="en-US" sz="1800" dirty="0"/>
          </a:p>
          <a:p>
            <a:pPr lvl="1"/>
            <a:r>
              <a:rPr lang="en-US" sz="1600" dirty="0">
                <a:ea typeface="Tahoma"/>
                <a:cs typeface="Arial" panose="020B0604020202020204" pitchFamily="34" charset="0"/>
              </a:rPr>
              <a:t>This document provides additional guidance for maximizing accessibility in the Alternate ELPAC.</a:t>
            </a:r>
          </a:p>
          <a:p>
            <a:endParaRPr lang="en-US" dirty="0"/>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9226" y="2628900"/>
            <a:ext cx="3173901" cy="2054397"/>
          </a:xfrm>
          <a:prstGeom prst="rect">
            <a:avLst/>
          </a:prstGeom>
          <a:ln>
            <a:solidFill>
              <a:schemeClr val="tx1"/>
            </a:solidFill>
          </a:ln>
        </p:spPr>
      </p:pic>
      <p:pic>
        <p:nvPicPr>
          <p:cNvPr id="2" name="Picture 3" descr="Graphical user interface, text, application&#10;&#10;Description automatically generated">
            <a:extLst>
              <a:ext uri="{FF2B5EF4-FFF2-40B4-BE49-F238E27FC236}">
                <a16:creationId xmlns:a16="http://schemas.microsoft.com/office/drawing/2014/main" id="{043B9CE3-8943-B96F-18DD-93E8E32EDAD3}"/>
              </a:ext>
            </a:extLst>
          </p:cNvPr>
          <p:cNvPicPr>
            <a:picLocks noChangeAspect="1"/>
          </p:cNvPicPr>
          <p:nvPr/>
        </p:nvPicPr>
        <p:blipFill>
          <a:blip r:embed="rId5"/>
          <a:stretch>
            <a:fillRect/>
          </a:stretch>
        </p:blipFill>
        <p:spPr>
          <a:xfrm>
            <a:off x="5250346" y="2344421"/>
            <a:ext cx="1896718" cy="2344748"/>
          </a:xfrm>
          <a:prstGeom prst="rect">
            <a:avLst/>
          </a:prstGeom>
          <a:ln>
            <a:solidFill>
              <a:schemeClr val="tx1"/>
            </a:solidFill>
          </a:ln>
        </p:spPr>
      </p:pic>
      <p:sp>
        <p:nvSpPr>
          <p:cNvPr id="6" name="Footer Placeholder 5">
            <a:extLst>
              <a:ext uri="{FF2B5EF4-FFF2-40B4-BE49-F238E27FC236}">
                <a16:creationId xmlns:a16="http://schemas.microsoft.com/office/drawing/2014/main" id="{7C26562E-3A60-B69D-BD6B-2AC5A53E9AD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343538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BE5E00-0C86-1AD6-8F55-1DC798424AC7}"/>
              </a:ext>
            </a:extLst>
          </p:cNvPr>
          <p:cNvSpPr>
            <a:spLocks noGrp="1"/>
          </p:cNvSpPr>
          <p:nvPr>
            <p:ph type="title"/>
          </p:nvPr>
        </p:nvSpPr>
        <p:spPr/>
        <p:txBody>
          <a:bodyPr/>
          <a:lstStyle/>
          <a:p>
            <a:r>
              <a:rPr lang="en-US">
                <a:latin typeface="+mj-lt"/>
              </a:rPr>
              <a:t>STB Updates</a:t>
            </a:r>
          </a:p>
        </p:txBody>
      </p:sp>
      <p:sp>
        <p:nvSpPr>
          <p:cNvPr id="4" name="Text Placeholder 3">
            <a:extLst>
              <a:ext uri="{FF2B5EF4-FFF2-40B4-BE49-F238E27FC236}">
                <a16:creationId xmlns:a16="http://schemas.microsoft.com/office/drawing/2014/main" id="{3384905D-F295-CBE1-FC9E-1065F0EE1E53}"/>
              </a:ext>
            </a:extLst>
          </p:cNvPr>
          <p:cNvSpPr>
            <a:spLocks noGrp="1"/>
          </p:cNvSpPr>
          <p:nvPr>
            <p:ph type="body" idx="1"/>
          </p:nvPr>
        </p:nvSpPr>
        <p:spPr>
          <a:prstGeom prst="rect">
            <a:avLst/>
          </a:prstGeom>
        </p:spPr>
        <p:txBody>
          <a:bodyPr/>
          <a:lstStyle/>
          <a:p>
            <a:r>
              <a:rPr lang="en-US" sz="1800" dirty="0"/>
              <a:t>Provides Coordinators with instructions, reminders, and new information.</a:t>
            </a:r>
          </a:p>
          <a:p>
            <a:r>
              <a:rPr lang="en-US" sz="1800" dirty="0"/>
              <a:t>Weekly STB Update is automatically emailed to:</a:t>
            </a:r>
          </a:p>
          <a:p>
            <a:pPr lvl="1"/>
            <a:r>
              <a:rPr lang="en-US" sz="1600" dirty="0"/>
              <a:t>Designated Testing Coordinators. </a:t>
            </a:r>
          </a:p>
          <a:p>
            <a:r>
              <a:rPr lang="en-US" sz="1800" dirty="0"/>
              <a:t>STB Updates can also be accessed through the Coordinator Resources page on the STB Website.</a:t>
            </a:r>
          </a:p>
          <a:p>
            <a:endParaRPr lang="en-US" sz="1800" dirty="0"/>
          </a:p>
        </p:txBody>
      </p:sp>
      <p:pic>
        <p:nvPicPr>
          <p:cNvPr id="6" name="Picture 5">
            <a:extLst>
              <a:ext uri="{FF2B5EF4-FFF2-40B4-BE49-F238E27FC236}">
                <a16:creationId xmlns:a16="http://schemas.microsoft.com/office/drawing/2014/main" id="{6090FAC2-9531-A4C3-BB86-0030737A24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431" y="948094"/>
            <a:ext cx="2959860" cy="3727242"/>
          </a:xfrm>
          <a:prstGeom prst="rect">
            <a:avLst/>
          </a:prstGeom>
          <a:ln w="19050">
            <a:solidFill>
              <a:schemeClr val="tx1"/>
            </a:solidFill>
          </a:ln>
        </p:spPr>
      </p:pic>
      <p:pic>
        <p:nvPicPr>
          <p:cNvPr id="7" name="Picture 6">
            <a:extLst>
              <a:ext uri="{FF2B5EF4-FFF2-40B4-BE49-F238E27FC236}">
                <a16:creationId xmlns:a16="http://schemas.microsoft.com/office/drawing/2014/main" id="{136D3681-CAD4-64D5-79A8-587A6F92F89E}"/>
              </a:ext>
            </a:extLst>
          </p:cNvPr>
          <p:cNvPicPr>
            <a:picLocks noChangeAspect="1"/>
          </p:cNvPicPr>
          <p:nvPr/>
        </p:nvPicPr>
        <p:blipFill rotWithShape="1">
          <a:blip r:embed="rId4">
            <a:extLst>
              <a:ext uri="{28A0092B-C50C-407E-A947-70E740481C1C}">
                <a14:useLocalDpi xmlns:a14="http://schemas.microsoft.com/office/drawing/2010/main" val="0"/>
              </a:ext>
            </a:extLst>
          </a:blip>
          <a:srcRect b="33407"/>
          <a:stretch/>
        </p:blipFill>
        <p:spPr>
          <a:xfrm>
            <a:off x="1086440" y="3777970"/>
            <a:ext cx="3354115" cy="897366"/>
          </a:xfrm>
          <a:prstGeom prst="rect">
            <a:avLst/>
          </a:prstGeom>
          <a:ln w="19050">
            <a:solidFill>
              <a:schemeClr val="tx1"/>
            </a:solidFill>
          </a:ln>
        </p:spPr>
      </p:pic>
      <p:sp>
        <p:nvSpPr>
          <p:cNvPr id="9" name="Footer Placeholder 8">
            <a:extLst>
              <a:ext uri="{FF2B5EF4-FFF2-40B4-BE49-F238E27FC236}">
                <a16:creationId xmlns:a16="http://schemas.microsoft.com/office/drawing/2014/main" id="{C84A8907-7193-5ABE-63CA-CD54A19A77F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8237606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21DB10-BDC8-F048-8125-8BDD9BD94741}"/>
              </a:ext>
            </a:extLst>
          </p:cNvPr>
          <p:cNvSpPr>
            <a:spLocks noGrp="1"/>
          </p:cNvSpPr>
          <p:nvPr>
            <p:ph type="title"/>
          </p:nvPr>
        </p:nvSpPr>
        <p:spPr/>
        <p:txBody>
          <a:bodyPr>
            <a:normAutofit/>
          </a:bodyPr>
          <a:lstStyle/>
          <a:p>
            <a:r>
              <a:rPr lang="en-US" sz="2100"/>
              <a:t>Accessibility Resources Demonstration Videos</a:t>
            </a:r>
          </a:p>
        </p:txBody>
      </p:sp>
      <p:sp>
        <p:nvSpPr>
          <p:cNvPr id="5" name="Text Placeholder 4">
            <a:extLst>
              <a:ext uri="{FF2B5EF4-FFF2-40B4-BE49-F238E27FC236}">
                <a16:creationId xmlns:a16="http://schemas.microsoft.com/office/drawing/2014/main" id="{3A12ADC7-9A29-8E4B-F600-31C13578C6A5}"/>
              </a:ext>
            </a:extLst>
          </p:cNvPr>
          <p:cNvSpPr>
            <a:spLocks noGrp="1"/>
          </p:cNvSpPr>
          <p:nvPr>
            <p:ph type="body" idx="13"/>
          </p:nvPr>
        </p:nvSpPr>
        <p:spPr/>
        <p:txBody>
          <a:bodyPr>
            <a:normAutofit/>
          </a:bodyPr>
          <a:lstStyle/>
          <a:p>
            <a:pPr marL="0" indent="0">
              <a:buNone/>
            </a:pPr>
            <a:r>
              <a:rPr lang="en-US" sz="1800"/>
              <a:t>The following link provides demonstrations of select universal tools, designated supports, and accommodations allowed as part of the ELPAC.</a:t>
            </a:r>
          </a:p>
          <a:p>
            <a:pPr lvl="1"/>
            <a:r>
              <a:rPr lang="en-US" sz="1600">
                <a:hlinkClick r:id="rId3"/>
              </a:rPr>
              <a:t>https://www.elpac.org/training/uaag/</a:t>
            </a:r>
            <a:r>
              <a:rPr lang="en-US" sz="1600"/>
              <a:t> </a:t>
            </a:r>
          </a:p>
          <a:p>
            <a:pPr lvl="1"/>
            <a:r>
              <a:rPr lang="en-US" sz="1600"/>
              <a:t>Beneficial for students, teachers, and IEP teams.</a:t>
            </a:r>
          </a:p>
          <a:p>
            <a:pPr lvl="1"/>
            <a:r>
              <a:rPr lang="en-US" sz="1600"/>
              <a:t>Available in Spanish.</a:t>
            </a:r>
          </a:p>
          <a:p>
            <a:endParaRPr lang="en-US"/>
          </a:p>
        </p:txBody>
      </p:sp>
      <p:pic>
        <p:nvPicPr>
          <p:cNvPr id="2" name="Picture 1">
            <a:extLst>
              <a:ext uri="{FF2B5EF4-FFF2-40B4-BE49-F238E27FC236}">
                <a16:creationId xmlns:a16="http://schemas.microsoft.com/office/drawing/2014/main" id="{EF65DF79-2DFB-1C42-8B88-827F4265227A}"/>
              </a:ext>
            </a:extLst>
          </p:cNvPr>
          <p:cNvPicPr>
            <a:picLocks noChangeAspect="1"/>
          </p:cNvPicPr>
          <p:nvPr/>
        </p:nvPicPr>
        <p:blipFill>
          <a:blip r:embed="rId4"/>
          <a:stretch>
            <a:fillRect/>
          </a:stretch>
        </p:blipFill>
        <p:spPr>
          <a:xfrm>
            <a:off x="3928058" y="2726185"/>
            <a:ext cx="2326794" cy="1881965"/>
          </a:xfrm>
          <a:prstGeom prst="rect">
            <a:avLst/>
          </a:prstGeom>
          <a:ln>
            <a:solidFill>
              <a:schemeClr val="tx1"/>
            </a:solidFill>
          </a:ln>
        </p:spPr>
      </p:pic>
      <p:pic>
        <p:nvPicPr>
          <p:cNvPr id="4" name="Picture 3">
            <a:extLst>
              <a:ext uri="{FF2B5EF4-FFF2-40B4-BE49-F238E27FC236}">
                <a16:creationId xmlns:a16="http://schemas.microsoft.com/office/drawing/2014/main" id="{66F43015-3F63-824C-A0F6-39FA5419FD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7993" y="2726185"/>
            <a:ext cx="1895603" cy="1900526"/>
          </a:xfrm>
          <a:prstGeom prst="rect">
            <a:avLst/>
          </a:prstGeom>
          <a:ln>
            <a:solidFill>
              <a:schemeClr val="tx1"/>
            </a:solidFill>
          </a:ln>
        </p:spPr>
      </p:pic>
      <p:sp>
        <p:nvSpPr>
          <p:cNvPr id="3" name="Rectangle 2">
            <a:extLst>
              <a:ext uri="{FF2B5EF4-FFF2-40B4-BE49-F238E27FC236}">
                <a16:creationId xmlns:a16="http://schemas.microsoft.com/office/drawing/2014/main" id="{DCE9380F-3C9E-116C-C515-90CA09F58134}"/>
              </a:ext>
            </a:extLst>
          </p:cNvPr>
          <p:cNvSpPr/>
          <p:nvPr/>
        </p:nvSpPr>
        <p:spPr>
          <a:xfrm>
            <a:off x="754582" y="3438599"/>
            <a:ext cx="1876990" cy="769441"/>
          </a:xfrm>
          <a:prstGeom prst="rect">
            <a:avLst/>
          </a:prstGeom>
          <a:solidFill>
            <a:srgbClr val="FFFF00"/>
          </a:solidFill>
          <a:ln>
            <a:solidFill>
              <a:schemeClr val="tx1"/>
            </a:solidFill>
          </a:ln>
        </p:spPr>
        <p:txBody>
          <a:bodyPr wrap="square" lIns="91440" tIns="45720" rIns="91440" bIns="45720" anchor="t">
            <a:spAutoFit/>
          </a:bodyPr>
          <a:lstStyle/>
          <a:p>
            <a:pPr algn="ctr" defTabSz="514350" fontAlgn="base">
              <a:spcBef>
                <a:spcPct val="0"/>
              </a:spcBef>
              <a:spcAft>
                <a:spcPct val="0"/>
              </a:spcAft>
            </a:pPr>
            <a:r>
              <a:rPr lang="en-US" sz="1100" dirty="0">
                <a:latin typeface="+mn-lt"/>
                <a:cs typeface="Arial" panose="020B0604020202020204" pitchFamily="34" charset="0"/>
              </a:rPr>
              <a:t>Start reviewing with teachers now for Summative ELPAC administration!</a:t>
            </a:r>
          </a:p>
        </p:txBody>
      </p:sp>
      <p:sp>
        <p:nvSpPr>
          <p:cNvPr id="9" name="Footer Placeholder 8">
            <a:extLst>
              <a:ext uri="{FF2B5EF4-FFF2-40B4-BE49-F238E27FC236}">
                <a16:creationId xmlns:a16="http://schemas.microsoft.com/office/drawing/2014/main" id="{1A4906F9-B367-63A8-5E6C-05EE705BBCF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9046336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21DB10-BDC8-F048-8125-8BDD9BD94741}"/>
              </a:ext>
            </a:extLst>
          </p:cNvPr>
          <p:cNvSpPr>
            <a:spLocks noGrp="1"/>
          </p:cNvSpPr>
          <p:nvPr>
            <p:ph type="title"/>
          </p:nvPr>
        </p:nvSpPr>
        <p:spPr/>
        <p:txBody>
          <a:bodyPr>
            <a:normAutofit/>
          </a:bodyPr>
          <a:lstStyle/>
          <a:p>
            <a:r>
              <a:rPr lang="en-US" sz="2100">
                <a:solidFill>
                  <a:schemeClr val="bg1"/>
                </a:solidFill>
              </a:rPr>
              <a:t>Professional Development for Staff</a:t>
            </a:r>
          </a:p>
        </p:txBody>
      </p:sp>
      <p:sp>
        <p:nvSpPr>
          <p:cNvPr id="3" name="Text Placeholder 2">
            <a:extLst>
              <a:ext uri="{FF2B5EF4-FFF2-40B4-BE49-F238E27FC236}">
                <a16:creationId xmlns:a16="http://schemas.microsoft.com/office/drawing/2014/main" id="{3EF2A6E6-E39C-F971-D768-8D6C2A4D690A}"/>
              </a:ext>
            </a:extLst>
          </p:cNvPr>
          <p:cNvSpPr>
            <a:spLocks noGrp="1"/>
          </p:cNvSpPr>
          <p:nvPr>
            <p:ph type="body" idx="13"/>
          </p:nvPr>
        </p:nvSpPr>
        <p:spPr/>
        <p:txBody>
          <a:bodyPr>
            <a:normAutofit/>
          </a:bodyPr>
          <a:lstStyle/>
          <a:p>
            <a:pPr marL="596900" indent="-457200">
              <a:buFont typeface="+mj-lt"/>
              <a:buAutoNum type="arabicPeriod"/>
            </a:pPr>
            <a:r>
              <a:rPr lang="en-US" dirty="0"/>
              <a:t>Review Matrix and demonstration videos</a:t>
            </a:r>
          </a:p>
          <a:p>
            <a:pPr lvl="1">
              <a:buFont typeface="Arial" panose="020B0604020202020204" pitchFamily="34" charset="0"/>
              <a:buChar char="•"/>
            </a:pPr>
            <a:r>
              <a:rPr lang="en-US" dirty="0"/>
              <a:t>Teachers will be prepared for Summative ELPAC</a:t>
            </a:r>
          </a:p>
          <a:p>
            <a:pPr marL="596900" indent="-457200">
              <a:buFont typeface="+mj-lt"/>
              <a:buAutoNum type="arabicPeriod"/>
            </a:pPr>
            <a:r>
              <a:rPr lang="en-US" dirty="0"/>
              <a:t>Accessibility Resources Virtual Training Series</a:t>
            </a:r>
          </a:p>
          <a:p>
            <a:pPr lvl="1">
              <a:buFont typeface="Arial" panose="020B0604020202020204" pitchFamily="34" charset="0"/>
              <a:buChar char="•"/>
            </a:pPr>
            <a:r>
              <a:rPr lang="en-US" sz="1650" dirty="0">
                <a:hlinkClick r:id="rId3"/>
              </a:rPr>
              <a:t>https://www.elpac.org/training/ar-training-series/</a:t>
            </a:r>
            <a:endParaRPr lang="en-US" sz="1650" dirty="0"/>
          </a:p>
          <a:p>
            <a:pPr lvl="1">
              <a:buFont typeface="Arial" panose="020B0604020202020204" pitchFamily="34" charset="0"/>
              <a:buChar char="•"/>
            </a:pPr>
            <a:r>
              <a:rPr lang="en-US" sz="1650" dirty="0"/>
              <a:t>Module A: Matching Accessibility Resources to Students' Needs</a:t>
            </a:r>
          </a:p>
          <a:p>
            <a:pPr lvl="1">
              <a:buFont typeface="Arial" panose="020B0604020202020204" pitchFamily="34" charset="0"/>
              <a:buChar char="•"/>
            </a:pPr>
            <a:r>
              <a:rPr lang="en-US" sz="1650" dirty="0"/>
              <a:t>Module B: Using Accessibility Resources in Daily Instruction</a:t>
            </a:r>
          </a:p>
          <a:p>
            <a:endParaRPr lang="en-US" dirty="0"/>
          </a:p>
        </p:txBody>
      </p:sp>
      <p:pic>
        <p:nvPicPr>
          <p:cNvPr id="4" name="Picture 3">
            <a:extLst>
              <a:ext uri="{FF2B5EF4-FFF2-40B4-BE49-F238E27FC236}">
                <a16:creationId xmlns:a16="http://schemas.microsoft.com/office/drawing/2014/main" id="{4EBAF285-5EEA-7556-DC5F-E427523C9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532" y="3349999"/>
            <a:ext cx="1964531" cy="1307306"/>
          </a:xfrm>
          <a:prstGeom prst="rect">
            <a:avLst/>
          </a:prstGeom>
        </p:spPr>
      </p:pic>
      <p:sp>
        <p:nvSpPr>
          <p:cNvPr id="6" name="Footer Placeholder 5">
            <a:extLst>
              <a:ext uri="{FF2B5EF4-FFF2-40B4-BE49-F238E27FC236}">
                <a16:creationId xmlns:a16="http://schemas.microsoft.com/office/drawing/2014/main" id="{22E1E927-F2DB-AD28-6B6E-28E6B1AC8D9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5721870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dirty="0"/>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4" name="Text Placeholder 2">
            <a:extLst>
              <a:ext uri="{FF2B5EF4-FFF2-40B4-BE49-F238E27FC236}">
                <a16:creationId xmlns:a16="http://schemas.microsoft.com/office/drawing/2014/main" id="{DAE7F9DB-ED16-7448-3135-A2A6B5F8F7F9}"/>
              </a:ext>
            </a:extLst>
          </p:cNvPr>
          <p:cNvSpPr txBox="1">
            <a:spLocks/>
          </p:cNvSpPr>
          <p:nvPr/>
        </p:nvSpPr>
        <p:spPr>
          <a:xfrm>
            <a:off x="1485900" y="857251"/>
            <a:ext cx="6172200" cy="3680460"/>
          </a:xfrm>
          <a:prstGeom prst="rect">
            <a:avLst/>
          </a:prstGeom>
          <a:noFill/>
        </p:spPr>
        <p:txBody>
          <a:bodyPr lIns="68580" tIns="34290" rIns="68580" bIns="34290" anchor="t">
            <a:norm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a:buClr>
                <a:srgbClr val="203864"/>
              </a:buClr>
            </a:pPr>
            <a:endParaRPr lang="en-US" sz="1500" dirty="0">
              <a:latin typeface="Arial" panose="020B0604020202020204" pitchFamily="34" charset="0"/>
              <a:cs typeface="Arial" panose="020B0604020202020204" pitchFamily="34" charset="0"/>
            </a:endParaRPr>
          </a:p>
          <a:p>
            <a:pPr>
              <a:buClr>
                <a:srgbClr val="203864"/>
              </a:buClr>
              <a:buFont typeface="Tw Cen MT"/>
              <a:buAutoNum type="arabicPeriod"/>
            </a:pPr>
            <a:endParaRPr lang="en-US" sz="1350" dirty="0">
              <a:latin typeface="Arial" panose="020B0604020202020204" pitchFamily="34" charset="0"/>
              <a:cs typeface="Arial" panose="020B0604020202020204" pitchFamily="34" charset="0"/>
            </a:endParaRPr>
          </a:p>
          <a:p>
            <a:pPr>
              <a:buClr>
                <a:srgbClr val="203864"/>
              </a:buClr>
              <a:buFont typeface="Tw Cen MT"/>
              <a:buAutoNum type="arabicPeriod"/>
            </a:pPr>
            <a:endParaRPr lang="en-US" sz="135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251C85B-8BA1-5301-FA54-65C810714AD7}"/>
              </a:ext>
            </a:extLst>
          </p:cNvPr>
          <p:cNvSpPr txBox="1"/>
          <p:nvPr/>
        </p:nvSpPr>
        <p:spPr>
          <a:xfrm>
            <a:off x="310703" y="950622"/>
            <a:ext cx="8450150"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000" dirty="0">
                <a:latin typeface="+mn-lt"/>
              </a:rPr>
              <a:t>Collaborate with your school's </a:t>
            </a:r>
            <a:r>
              <a:rPr lang="en-US" sz="2000" dirty="0" err="1">
                <a:latin typeface="+mn-lt"/>
              </a:rPr>
              <a:t>SpEd</a:t>
            </a:r>
            <a:r>
              <a:rPr lang="en-US" sz="2000" dirty="0">
                <a:latin typeface="+mn-lt"/>
              </a:rPr>
              <a:t> Team to discuss and review the accessibility resources available for the current school year.​</a:t>
            </a:r>
            <a:endParaRPr lang="en-US" dirty="0">
              <a:latin typeface="+mn-lt"/>
            </a:endParaRPr>
          </a:p>
          <a:p>
            <a:pPr marL="457200" indent="-457200">
              <a:buAutoNum type="arabicPeriod"/>
            </a:pPr>
            <a:r>
              <a:rPr lang="en-US" sz="2000" dirty="0">
                <a:latin typeface="+mn-lt"/>
              </a:rPr>
              <a:t>Familiarize yourself with the California Assessment Accessibility Resource Matrix.​ and share with </a:t>
            </a:r>
            <a:r>
              <a:rPr lang="en-US" sz="2000" dirty="0" err="1">
                <a:latin typeface="+mn-lt"/>
              </a:rPr>
              <a:t>SpEd</a:t>
            </a:r>
            <a:r>
              <a:rPr lang="en-US" sz="2000" dirty="0">
                <a:latin typeface="+mn-lt"/>
              </a:rPr>
              <a:t> Team and TEs.​</a:t>
            </a:r>
            <a:endParaRPr lang="en-US" dirty="0">
              <a:latin typeface="+mn-lt"/>
            </a:endParaRPr>
          </a:p>
          <a:p>
            <a:pPr marL="457200" indent="-457200">
              <a:buAutoNum type="arabicPeriod"/>
            </a:pPr>
            <a:r>
              <a:rPr lang="en-US" sz="2000" dirty="0">
                <a:latin typeface="+mn-lt"/>
              </a:rPr>
              <a:t>Review Accessibility Resources Demonstration videos with TEs.​</a:t>
            </a:r>
            <a:endParaRPr lang="en-US" dirty="0">
              <a:latin typeface="+mn-lt"/>
            </a:endParaRPr>
          </a:p>
          <a:p>
            <a:pPr marL="457200" indent="-457200">
              <a:buAutoNum type="arabicPeriod"/>
            </a:pPr>
            <a:r>
              <a:rPr lang="en-US" sz="2000" dirty="0">
                <a:latin typeface="+mn-lt"/>
              </a:rPr>
              <a:t>Distribute Attachment A to TEs.​</a:t>
            </a:r>
          </a:p>
          <a:p>
            <a:pPr marL="457200" indent="-457200">
              <a:buAutoNum type="arabicPeriod"/>
            </a:pPr>
            <a:r>
              <a:rPr lang="en-US" sz="2000" dirty="0">
                <a:latin typeface="+mn-lt"/>
              </a:rPr>
              <a:t>Plan Accessibility Resources PD for TEs.</a:t>
            </a:r>
          </a:p>
          <a:p>
            <a:endParaRPr lang="en-US" dirty="0">
              <a:latin typeface="+mn-lt"/>
            </a:endParaRPr>
          </a:p>
        </p:txBody>
      </p:sp>
      <p:sp>
        <p:nvSpPr>
          <p:cNvPr id="7" name="Footer Placeholder 6">
            <a:extLst>
              <a:ext uri="{FF2B5EF4-FFF2-40B4-BE49-F238E27FC236}">
                <a16:creationId xmlns:a16="http://schemas.microsoft.com/office/drawing/2014/main" id="{9C7E2F85-416E-40BF-7DBB-7794AAFA939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2312805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dirty="0"/>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Entering Supports, Accommodations, and Domain Exemptions</a:t>
            </a:r>
          </a:p>
        </p:txBody>
      </p:sp>
      <p:sp>
        <p:nvSpPr>
          <p:cNvPr id="6" name="Footer Placeholder 5">
            <a:extLst>
              <a:ext uri="{FF2B5EF4-FFF2-40B4-BE49-F238E27FC236}">
                <a16:creationId xmlns:a16="http://schemas.microsoft.com/office/drawing/2014/main" id="{0F8016EF-40FF-C46C-FD70-CEB130F351C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7061148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fontScale="90000"/>
          </a:bodyPr>
          <a:lstStyle/>
          <a:p>
            <a:r>
              <a:rPr lang="en-US"/>
              <a:t>Preparing to Enter Supports &amp; Accommodations </a:t>
            </a:r>
          </a:p>
        </p:txBody>
      </p:sp>
      <p:sp>
        <p:nvSpPr>
          <p:cNvPr id="3" name="Text Placeholder 2">
            <a:extLst>
              <a:ext uri="{FF2B5EF4-FFF2-40B4-BE49-F238E27FC236}">
                <a16:creationId xmlns:a16="http://schemas.microsoft.com/office/drawing/2014/main" id="{0DFA6562-E725-F3BE-2939-3B43B5709CD0}"/>
              </a:ext>
            </a:extLst>
          </p:cNvPr>
          <p:cNvSpPr>
            <a:spLocks noGrp="1"/>
          </p:cNvSpPr>
          <p:nvPr>
            <p:ph type="body" idx="13"/>
          </p:nvPr>
        </p:nvSpPr>
        <p:spPr/>
        <p:txBody>
          <a:bodyPr spcFirstLastPara="1" wrap="square" lIns="68580" tIns="34290" rIns="68580" bIns="34290" anchor="t" anchorCtr="0">
            <a:noAutofit/>
          </a:bodyPr>
          <a:lstStyle/>
          <a:p>
            <a:pPr marL="139700" indent="0">
              <a:buNone/>
            </a:pPr>
            <a:r>
              <a:rPr lang="en-US" b="1" dirty="0">
                <a:ea typeface="Tahoma"/>
                <a:cs typeface="Arial" panose="020B0604020202020204" pitchFamily="34" charset="0"/>
              </a:rPr>
              <a:t>Supports must be entered in TOMS by the ELPAC Coordinator at least </a:t>
            </a:r>
            <a:r>
              <a:rPr lang="en-US" b="1" dirty="0">
                <a:solidFill>
                  <a:srgbClr val="FF0000"/>
                </a:solidFill>
                <a:ea typeface="Tahoma"/>
                <a:cs typeface="Arial" panose="020B0604020202020204" pitchFamily="34" charset="0"/>
              </a:rPr>
              <a:t>2-3 days</a:t>
            </a:r>
            <a:r>
              <a:rPr lang="en-US" b="1" dirty="0">
                <a:ea typeface="Tahoma"/>
                <a:cs typeface="Arial" panose="020B0604020202020204" pitchFamily="34" charset="0"/>
              </a:rPr>
              <a:t> before the student logs into a domain.</a:t>
            </a:r>
          </a:p>
          <a:p>
            <a:r>
              <a:rPr lang="en-US" sz="1800" dirty="0">
                <a:ea typeface="Tahoma"/>
                <a:cs typeface="Arial" panose="020B0604020202020204" pitchFamily="34" charset="0"/>
              </a:rPr>
              <a:t>Collect the designated supports Attachment A.</a:t>
            </a:r>
          </a:p>
          <a:p>
            <a:r>
              <a:rPr lang="en-US" sz="1800" dirty="0">
                <a:ea typeface="Tahoma"/>
                <a:cs typeface="Arial" panose="020B0604020202020204" pitchFamily="34" charset="0"/>
              </a:rPr>
              <a:t>Obtain the following from Elementary APEIS or Special Education Administrator/Designee for eligible students with existing IEPs:</a:t>
            </a:r>
          </a:p>
          <a:p>
            <a:pPr marL="954405" lvl="1" indent="-342900">
              <a:buFont typeface="+mj-lt"/>
              <a:buAutoNum type="arabicPeriod"/>
            </a:pPr>
            <a:r>
              <a:rPr lang="en-US" sz="1600" dirty="0">
                <a:ea typeface="Tahoma"/>
                <a:cs typeface="Arial" panose="020B0604020202020204" pitchFamily="34" charset="0"/>
              </a:rPr>
              <a:t>Initial ELPAC Section K (New for 2023)</a:t>
            </a:r>
          </a:p>
          <a:p>
            <a:pPr lvl="2" indent="-302895"/>
            <a:r>
              <a:rPr lang="en-US" sz="1400" dirty="0">
                <a:ea typeface="Tahoma"/>
                <a:cs typeface="Arial" panose="020B0604020202020204" pitchFamily="34" charset="0"/>
              </a:rPr>
              <a:t>Indicates Alternate ELPAC for eligible students.</a:t>
            </a:r>
          </a:p>
          <a:p>
            <a:pPr lvl="2" indent="-302895"/>
            <a:r>
              <a:rPr lang="en-US" sz="1400" dirty="0">
                <a:ea typeface="Tahoma"/>
                <a:cs typeface="Arial" panose="020B0604020202020204" pitchFamily="34" charset="0"/>
              </a:rPr>
              <a:t>Indicates required Accessibility Resources listed in IEP.</a:t>
            </a:r>
          </a:p>
          <a:p>
            <a:pPr marL="954405" lvl="1" indent="-342900">
              <a:buFont typeface="+mj-lt"/>
              <a:buAutoNum type="arabicPeriod"/>
            </a:pPr>
            <a:r>
              <a:rPr lang="en-US" sz="1600" dirty="0">
                <a:ea typeface="Tahoma"/>
                <a:cs typeface="Arial" panose="020B0604020202020204" pitchFamily="34" charset="0"/>
              </a:rPr>
              <a:t>FAPE Part 2 Section 4</a:t>
            </a:r>
          </a:p>
          <a:p>
            <a:pPr lvl="2" indent="-302895"/>
            <a:r>
              <a:rPr lang="en-US" sz="1400" dirty="0">
                <a:ea typeface="Tahoma"/>
                <a:cs typeface="Arial" panose="020B0604020202020204" pitchFamily="34" charset="0"/>
              </a:rPr>
              <a:t>Review this section if the Section K Report is not available.</a:t>
            </a:r>
          </a:p>
          <a:p>
            <a:endParaRPr lang="en-US" dirty="0"/>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4123112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ight Arrow 6">
            <a:extLst>
              <a:ext uri="{FF2B5EF4-FFF2-40B4-BE49-F238E27FC236}">
                <a16:creationId xmlns:a16="http://schemas.microsoft.com/office/drawing/2014/main" id="{B360253E-B340-1B4A-9915-5F384328A728}"/>
              </a:ext>
            </a:extLst>
          </p:cNvPr>
          <p:cNvSpPr/>
          <p:nvPr/>
        </p:nvSpPr>
        <p:spPr>
          <a:xfrm rot="10800000">
            <a:off x="3274325" y="4144516"/>
            <a:ext cx="2813528" cy="605929"/>
          </a:xfrm>
          <a:prstGeom prst="rightArrow">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solidFill>
              <a:schemeClr val="tx1"/>
            </a:solidFill>
          </a:ln>
          <a:effectLst>
            <a:outerShdw blurRad="39000" dist="25400" dir="5400000" rotWithShape="0">
              <a:schemeClr val="accent4">
                <a:lumMod val="60000"/>
                <a:lumOff val="40000"/>
                <a:alpha val="83000"/>
              </a:schemeClr>
            </a:outerShdw>
          </a:effectLst>
        </p:spPr>
        <p:style>
          <a:lnRef idx="0">
            <a:schemeClr val="accent5"/>
          </a:lnRef>
          <a:fillRef idx="3">
            <a:schemeClr val="accent5"/>
          </a:fillRef>
          <a:effectRef idx="3">
            <a:schemeClr val="accent5"/>
          </a:effectRef>
          <a:fontRef idx="minor">
            <a:schemeClr val="lt1"/>
          </a:fontRef>
        </p:style>
        <p:txBody>
          <a:bodyPr lIns="68580" tIns="34290" rIns="68580" bIns="34290" rtlCol="0" anchor="ctr"/>
          <a:lstStyle/>
          <a:p>
            <a:pPr algn="ctr" defTabSz="514350" fontAlgn="base">
              <a:spcBef>
                <a:spcPct val="0"/>
              </a:spcBef>
              <a:spcAft>
                <a:spcPct val="0"/>
              </a:spcAft>
            </a:pPr>
            <a:endParaRPr lang="en-US" sz="1013" dirty="0">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361" y="978553"/>
            <a:ext cx="790009" cy="790009"/>
          </a:xfrm>
          <a:prstGeom prst="rect">
            <a:avLst/>
          </a:prstGeom>
        </p:spPr>
      </p:pic>
      <p:pic>
        <p:nvPicPr>
          <p:cNvPr id="16" name="Picture 15">
            <a:extLst>
              <a:ext uri="{FF2B5EF4-FFF2-40B4-BE49-F238E27FC236}">
                <a16:creationId xmlns:a16="http://schemas.microsoft.com/office/drawing/2014/main" id="{1D88F013-B838-264A-AA58-0DA0AF4A637A}"/>
              </a:ext>
            </a:extLst>
          </p:cNvPr>
          <p:cNvPicPr>
            <a:picLocks noChangeAspect="1"/>
          </p:cNvPicPr>
          <p:nvPr/>
        </p:nvPicPr>
        <p:blipFill>
          <a:blip r:embed="rId4"/>
          <a:stretch>
            <a:fillRect/>
          </a:stretch>
        </p:blipFill>
        <p:spPr>
          <a:xfrm>
            <a:off x="4268104" y="3376533"/>
            <a:ext cx="1129681" cy="842493"/>
          </a:xfrm>
          <a:prstGeom prst="rect">
            <a:avLst/>
          </a:prstGeom>
        </p:spPr>
      </p:pic>
      <p:sp>
        <p:nvSpPr>
          <p:cNvPr id="18" name="Bent Arrow 22">
            <a:extLst>
              <a:ext uri="{FF2B5EF4-FFF2-40B4-BE49-F238E27FC236}">
                <a16:creationId xmlns:a16="http://schemas.microsoft.com/office/drawing/2014/main" id="{D6DA30B2-C09B-F045-89D8-A9E7B43D9CDC}"/>
              </a:ext>
            </a:extLst>
          </p:cNvPr>
          <p:cNvSpPr/>
          <p:nvPr/>
        </p:nvSpPr>
        <p:spPr>
          <a:xfrm rot="5400000">
            <a:off x="5964185" y="342700"/>
            <a:ext cx="1278669" cy="2534279"/>
          </a:xfrm>
          <a:prstGeom prst="bentArrow">
            <a:avLst>
              <a:gd name="adj1" fmla="val 40293"/>
              <a:gd name="adj2" fmla="val 30630"/>
              <a:gd name="adj3" fmla="val 25000"/>
              <a:gd name="adj4" fmla="val 47827"/>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514350" fontAlgn="base">
              <a:spcBef>
                <a:spcPct val="0"/>
              </a:spcBef>
              <a:spcAft>
                <a:spcPct val="0"/>
              </a:spcAft>
            </a:pPr>
            <a:endParaRPr lang="en-US" sz="900" dirty="0">
              <a:solidFill>
                <a:prstClr val="black"/>
              </a:solidFill>
              <a:latin typeface="Arial" panose="020B0604020202020204" pitchFamily="34" charset="0"/>
            </a:endParaRPr>
          </a:p>
        </p:txBody>
      </p:sp>
      <p:pic>
        <p:nvPicPr>
          <p:cNvPr id="20" name="Picture 19">
            <a:extLst>
              <a:ext uri="{FF2B5EF4-FFF2-40B4-BE49-F238E27FC236}">
                <a16:creationId xmlns:a16="http://schemas.microsoft.com/office/drawing/2014/main" id="{4DF40F34-55F4-8F42-9A2C-345F1CAFC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3105" y="1019502"/>
            <a:ext cx="1028700" cy="407499"/>
          </a:xfrm>
          <a:prstGeom prst="rect">
            <a:avLst/>
          </a:prstGeom>
          <a:noFill/>
          <a:ln>
            <a:noFill/>
          </a:ln>
        </p:spPr>
      </p:pic>
      <p:sp>
        <p:nvSpPr>
          <p:cNvPr id="21" name="Right Arrow 24">
            <a:extLst>
              <a:ext uri="{FF2B5EF4-FFF2-40B4-BE49-F238E27FC236}">
                <a16:creationId xmlns:a16="http://schemas.microsoft.com/office/drawing/2014/main" id="{1628E64E-FD8D-1845-A016-6A44C87F28E6}"/>
              </a:ext>
            </a:extLst>
          </p:cNvPr>
          <p:cNvSpPr/>
          <p:nvPr/>
        </p:nvSpPr>
        <p:spPr>
          <a:xfrm>
            <a:off x="2343882" y="872860"/>
            <a:ext cx="1960754" cy="813472"/>
          </a:xfrm>
          <a:prstGeom prst="rightArrow">
            <a:avLst>
              <a:gd name="adj1" fmla="val 67112"/>
              <a:gd name="adj2" fmla="val 40909"/>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r" defTabSz="514350" fontAlgn="base">
              <a:spcBef>
                <a:spcPct val="0"/>
              </a:spcBef>
              <a:spcAft>
                <a:spcPct val="0"/>
              </a:spcAft>
            </a:pPr>
            <a:endParaRPr lang="en-US" sz="1050" b="1" dirty="0">
              <a:solidFill>
                <a:prstClr val="black"/>
              </a:solidFill>
              <a:latin typeface="Arial" panose="020B0604020202020204" pitchFamily="34" charset="0"/>
            </a:endParaRPr>
          </a:p>
        </p:txBody>
      </p:sp>
      <p:pic>
        <p:nvPicPr>
          <p:cNvPr id="22" name="Picture 21">
            <a:extLst>
              <a:ext uri="{FF2B5EF4-FFF2-40B4-BE49-F238E27FC236}">
                <a16:creationId xmlns:a16="http://schemas.microsoft.com/office/drawing/2014/main" id="{F7295E4E-F0C9-A744-800A-397CA94B7A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5431" y="1134779"/>
            <a:ext cx="662786" cy="266808"/>
          </a:xfrm>
          <a:prstGeom prst="rect">
            <a:avLst/>
          </a:prstGeom>
          <a:noFill/>
          <a:ln>
            <a:noFill/>
          </a:ln>
        </p:spPr>
      </p:pic>
      <p:sp>
        <p:nvSpPr>
          <p:cNvPr id="24" name="Flowchart: Process 20">
            <a:extLst>
              <a:ext uri="{FF2B5EF4-FFF2-40B4-BE49-F238E27FC236}">
                <a16:creationId xmlns:a16="http://schemas.microsoft.com/office/drawing/2014/main" id="{34A55080-C0CB-EE42-BDE1-CFF2AA1AAC7C}"/>
              </a:ext>
            </a:extLst>
          </p:cNvPr>
          <p:cNvSpPr/>
          <p:nvPr/>
        </p:nvSpPr>
        <p:spPr>
          <a:xfrm>
            <a:off x="6584009" y="3277759"/>
            <a:ext cx="1325877" cy="1434104"/>
          </a:xfrm>
          <a:prstGeom prst="flowChartProcess">
            <a:avLst/>
          </a:prstGeom>
          <a:solidFill>
            <a:schemeClr val="accent5">
              <a:lumMod val="20000"/>
              <a:lumOff val="8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514350" fontAlgn="base">
              <a:spcBef>
                <a:spcPct val="0"/>
              </a:spcBef>
              <a:spcAft>
                <a:spcPct val="0"/>
              </a:spcAft>
            </a:pPr>
            <a:endParaRPr lang="en-US" sz="1013" dirty="0">
              <a:solidFill>
                <a:prstClr val="white"/>
              </a:solidFill>
              <a:latin typeface="Arial" panose="020B0604020202020204" pitchFamily="34" charset="0"/>
            </a:endParaRPr>
          </a:p>
        </p:txBody>
      </p:sp>
      <p:pic>
        <p:nvPicPr>
          <p:cNvPr id="27" name="Picture 26">
            <a:extLst>
              <a:ext uri="{FF2B5EF4-FFF2-40B4-BE49-F238E27FC236}">
                <a16:creationId xmlns:a16="http://schemas.microsoft.com/office/drawing/2014/main" id="{B9D8DDE0-4C1C-5043-BE09-9475B4F1B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8142" y="4269981"/>
            <a:ext cx="877610" cy="360045"/>
          </a:xfrm>
          <a:prstGeom prst="rect">
            <a:avLst/>
          </a:prstGeom>
        </p:spPr>
      </p:pic>
      <p:sp>
        <p:nvSpPr>
          <p:cNvPr id="29" name="Title 5">
            <a:extLst>
              <a:ext uri="{FF2B5EF4-FFF2-40B4-BE49-F238E27FC236}">
                <a16:creationId xmlns:a16="http://schemas.microsoft.com/office/drawing/2014/main" id="{DFC16A25-D864-F742-985F-9684DEF7F30D}"/>
              </a:ext>
            </a:extLst>
          </p:cNvPr>
          <p:cNvSpPr>
            <a:spLocks noGrp="1"/>
          </p:cNvSpPr>
          <p:nvPr>
            <p:ph type="title"/>
          </p:nvPr>
        </p:nvSpPr>
        <p:spPr/>
        <p:txBody>
          <a:bodyPr>
            <a:normAutofit/>
          </a:bodyPr>
          <a:lstStyle/>
          <a:p>
            <a:r>
              <a:rPr lang="en-US"/>
              <a:t>Data Flow </a:t>
            </a:r>
          </a:p>
        </p:txBody>
      </p:sp>
      <p:sp>
        <p:nvSpPr>
          <p:cNvPr id="34" name="TextBox 33">
            <a:extLst>
              <a:ext uri="{FF2B5EF4-FFF2-40B4-BE49-F238E27FC236}">
                <a16:creationId xmlns:a16="http://schemas.microsoft.com/office/drawing/2014/main" id="{3C2D0487-7727-CD4B-99A5-D96D26EFFD02}"/>
              </a:ext>
            </a:extLst>
          </p:cNvPr>
          <p:cNvSpPr txBox="1"/>
          <p:nvPr/>
        </p:nvSpPr>
        <p:spPr>
          <a:xfrm>
            <a:off x="219267" y="2403814"/>
            <a:ext cx="1650415" cy="738664"/>
          </a:xfrm>
          <a:prstGeom prst="rect">
            <a:avLst/>
          </a:prstGeom>
          <a:noFill/>
          <a:ln>
            <a:solidFill>
              <a:schemeClr val="tx1"/>
            </a:solidFill>
          </a:ln>
        </p:spPr>
        <p:txBody>
          <a:bodyPr wrap="square" lIns="91440" tIns="45720" rIns="91440" bIns="45720" rtlCol="0" anchor="t">
            <a:spAutoFit/>
          </a:bodyPr>
          <a:lstStyle/>
          <a:p>
            <a:pPr algn="ctr"/>
            <a:r>
              <a:rPr lang="en-US" b="1" dirty="0">
                <a:solidFill>
                  <a:srgbClr val="FF0000"/>
                </a:solidFill>
                <a:latin typeface="+mn-lt"/>
                <a:cs typeface="Arial" panose="020B0604020202020204" pitchFamily="34" charset="0"/>
              </a:rPr>
              <a:t>This process is NOT instantaneous!</a:t>
            </a:r>
          </a:p>
        </p:txBody>
      </p:sp>
      <p:pic>
        <p:nvPicPr>
          <p:cNvPr id="6" name="Picture 5">
            <a:extLst>
              <a:ext uri="{FF2B5EF4-FFF2-40B4-BE49-F238E27FC236}">
                <a16:creationId xmlns:a16="http://schemas.microsoft.com/office/drawing/2014/main" id="{51E30EFE-D536-DE4C-878A-8CB56D4E4004}"/>
              </a:ext>
            </a:extLst>
          </p:cNvPr>
          <p:cNvPicPr>
            <a:picLocks noChangeAspect="1"/>
          </p:cNvPicPr>
          <p:nvPr/>
        </p:nvPicPr>
        <p:blipFill>
          <a:blip r:embed="rId8"/>
          <a:stretch>
            <a:fillRect/>
          </a:stretch>
        </p:blipFill>
        <p:spPr>
          <a:xfrm>
            <a:off x="6675061" y="3690242"/>
            <a:ext cx="1175570" cy="443903"/>
          </a:xfrm>
          <a:prstGeom prst="rect">
            <a:avLst/>
          </a:prstGeom>
        </p:spPr>
      </p:pic>
      <p:sp>
        <p:nvSpPr>
          <p:cNvPr id="46" name="TextBox 45">
            <a:extLst>
              <a:ext uri="{FF2B5EF4-FFF2-40B4-BE49-F238E27FC236}">
                <a16:creationId xmlns:a16="http://schemas.microsoft.com/office/drawing/2014/main" id="{C9E6BC5B-820F-8949-BA08-BEB2379309BB}"/>
              </a:ext>
            </a:extLst>
          </p:cNvPr>
          <p:cNvSpPr txBox="1"/>
          <p:nvPr/>
        </p:nvSpPr>
        <p:spPr>
          <a:xfrm>
            <a:off x="6440949" y="1021577"/>
            <a:ext cx="1083992" cy="415498"/>
          </a:xfrm>
          <a:prstGeom prst="rect">
            <a:avLst/>
          </a:prstGeom>
          <a:noFill/>
        </p:spPr>
        <p:txBody>
          <a:bodyPr wrap="square" lIns="91440" tIns="45720" rIns="91440" bIns="45720" rtlCol="0" anchor="t">
            <a:spAutoFit/>
          </a:bodyPr>
          <a:lstStyle/>
          <a:p>
            <a:pPr algn="ctr" defTabSz="514350" fontAlgn="base">
              <a:spcBef>
                <a:spcPct val="0"/>
              </a:spcBef>
              <a:spcAft>
                <a:spcPct val="0"/>
              </a:spcAft>
            </a:pPr>
            <a:r>
              <a:rPr lang="en-US" sz="1050" b="1">
                <a:latin typeface="+mn-lt"/>
              </a:rPr>
              <a:t>Student Registration</a:t>
            </a:r>
          </a:p>
        </p:txBody>
      </p:sp>
      <p:sp>
        <p:nvSpPr>
          <p:cNvPr id="50" name="Bent Arrow 22">
            <a:extLst>
              <a:ext uri="{FF2B5EF4-FFF2-40B4-BE49-F238E27FC236}">
                <a16:creationId xmlns:a16="http://schemas.microsoft.com/office/drawing/2014/main" id="{077448B5-AB7A-2848-9E22-AB7CF66543E8}"/>
              </a:ext>
            </a:extLst>
          </p:cNvPr>
          <p:cNvSpPr/>
          <p:nvPr/>
        </p:nvSpPr>
        <p:spPr>
          <a:xfrm>
            <a:off x="2070019" y="1930159"/>
            <a:ext cx="1356028" cy="1580101"/>
          </a:xfrm>
          <a:prstGeom prst="bentArrow">
            <a:avLst>
              <a:gd name="adj1" fmla="val 42023"/>
              <a:gd name="adj2" fmla="val 30630"/>
              <a:gd name="adj3" fmla="val 25000"/>
              <a:gd name="adj4" fmla="val 47003"/>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514350" fontAlgn="base">
              <a:spcBef>
                <a:spcPct val="0"/>
              </a:spcBef>
              <a:spcAft>
                <a:spcPct val="0"/>
              </a:spcAft>
            </a:pPr>
            <a:endParaRPr lang="en-US" sz="900" dirty="0">
              <a:solidFill>
                <a:prstClr val="black"/>
              </a:solidFill>
              <a:latin typeface="Arial" panose="020B0604020202020204" pitchFamily="34" charset="0"/>
            </a:endParaRPr>
          </a:p>
        </p:txBody>
      </p:sp>
      <p:sp>
        <p:nvSpPr>
          <p:cNvPr id="51" name="Rectangle 50">
            <a:extLst>
              <a:ext uri="{FF2B5EF4-FFF2-40B4-BE49-F238E27FC236}">
                <a16:creationId xmlns:a16="http://schemas.microsoft.com/office/drawing/2014/main" id="{32DE8CEA-AE5D-5749-9CE4-D4F83227E701}"/>
              </a:ext>
            </a:extLst>
          </p:cNvPr>
          <p:cNvSpPr/>
          <p:nvPr/>
        </p:nvSpPr>
        <p:spPr>
          <a:xfrm>
            <a:off x="3563538" y="1984082"/>
            <a:ext cx="2488310" cy="1308902"/>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5" name="TextBox 44">
            <a:extLst>
              <a:ext uri="{FF2B5EF4-FFF2-40B4-BE49-F238E27FC236}">
                <a16:creationId xmlns:a16="http://schemas.microsoft.com/office/drawing/2014/main" id="{561673DC-10A9-0545-8379-F08804F593D3}"/>
              </a:ext>
            </a:extLst>
          </p:cNvPr>
          <p:cNvSpPr txBox="1"/>
          <p:nvPr/>
        </p:nvSpPr>
        <p:spPr>
          <a:xfrm>
            <a:off x="4042964" y="2973328"/>
            <a:ext cx="1549657" cy="280928"/>
          </a:xfrm>
          <a:prstGeom prst="roundRect">
            <a:avLst/>
          </a:prstGeom>
          <a:solidFill>
            <a:srgbClr val="FFFF00"/>
          </a:solidFill>
          <a:ln>
            <a:solidFill>
              <a:schemeClr val="tx1"/>
            </a:solidFill>
          </a:ln>
        </p:spPr>
        <p:style>
          <a:lnRef idx="0">
            <a:schemeClr val="accent5"/>
          </a:lnRef>
          <a:fillRef idx="3">
            <a:schemeClr val="accent5"/>
          </a:fillRef>
          <a:effectRef idx="3">
            <a:schemeClr val="accent5"/>
          </a:effectRef>
          <a:fontRef idx="minor">
            <a:schemeClr val="lt1"/>
          </a:fontRef>
        </p:style>
        <p:txBody>
          <a:bodyPr wrap="square" lIns="68580" tIns="34290" rIns="68580" bIns="34290" rtlCol="0" anchor="t">
            <a:spAutoFit/>
          </a:bodyPr>
          <a:lstStyle/>
          <a:p>
            <a:pPr algn="ctr" defTabSz="514350" fontAlgn="base">
              <a:spcBef>
                <a:spcPct val="0"/>
              </a:spcBef>
              <a:spcAft>
                <a:spcPct val="0"/>
              </a:spcAft>
            </a:pPr>
            <a:r>
              <a:rPr lang="en-US" sz="1200" dirty="0">
                <a:ln w="0"/>
                <a:solidFill>
                  <a:schemeClr val="tx1"/>
                </a:solidFill>
                <a:effectLst>
                  <a:outerShdw blurRad="38100" dist="19050" dir="2700000" algn="tl" rotWithShape="0">
                    <a:prstClr val="black">
                      <a:alpha val="40000"/>
                    </a:prstClr>
                  </a:outerShdw>
                </a:effectLst>
                <a:cs typeface="Arial" panose="020B0604020202020204" pitchFamily="34" charset="0"/>
              </a:rPr>
              <a:t>Student Can Test!</a:t>
            </a:r>
          </a:p>
        </p:txBody>
      </p:sp>
      <p:pic>
        <p:nvPicPr>
          <p:cNvPr id="13" name="Picture 12">
            <a:extLst>
              <a:ext uri="{FF2B5EF4-FFF2-40B4-BE49-F238E27FC236}">
                <a16:creationId xmlns:a16="http://schemas.microsoft.com/office/drawing/2014/main" id="{98A697A6-BD43-FC46-A809-0B9043647217}"/>
              </a:ext>
            </a:extLst>
          </p:cNvPr>
          <p:cNvPicPr>
            <a:picLocks noChangeAspect="1"/>
          </p:cNvPicPr>
          <p:nvPr/>
        </p:nvPicPr>
        <p:blipFill>
          <a:blip r:embed="rId9"/>
          <a:stretch>
            <a:fillRect/>
          </a:stretch>
        </p:blipFill>
        <p:spPr>
          <a:xfrm>
            <a:off x="4441858" y="2029447"/>
            <a:ext cx="888561" cy="888561"/>
          </a:xfrm>
          <a:prstGeom prst="rect">
            <a:avLst/>
          </a:prstGeom>
        </p:spPr>
      </p:pic>
      <p:sp>
        <p:nvSpPr>
          <p:cNvPr id="57" name="TextBox 56">
            <a:extLst>
              <a:ext uri="{FF2B5EF4-FFF2-40B4-BE49-F238E27FC236}">
                <a16:creationId xmlns:a16="http://schemas.microsoft.com/office/drawing/2014/main" id="{238208E5-9924-484D-A66A-71822D61E1CF}"/>
              </a:ext>
            </a:extLst>
          </p:cNvPr>
          <p:cNvSpPr txBox="1"/>
          <p:nvPr/>
        </p:nvSpPr>
        <p:spPr>
          <a:xfrm>
            <a:off x="3084123" y="980429"/>
            <a:ext cx="1073999" cy="415498"/>
          </a:xfrm>
          <a:prstGeom prst="rect">
            <a:avLst/>
          </a:prstGeom>
          <a:noFill/>
        </p:spPr>
        <p:txBody>
          <a:bodyPr wrap="square" lIns="91440" tIns="45720" rIns="91440" bIns="45720" anchor="t">
            <a:spAutoFit/>
          </a:bodyPr>
          <a:lstStyle/>
          <a:p>
            <a:pPr algn="ctr" defTabSz="514350" fontAlgn="base">
              <a:spcBef>
                <a:spcPct val="0"/>
              </a:spcBef>
              <a:spcAft>
                <a:spcPct val="0"/>
              </a:spcAft>
            </a:pPr>
            <a:r>
              <a:rPr lang="en-US" sz="1050" b="1">
                <a:latin typeface="+mn-lt"/>
              </a:rPr>
              <a:t>Student-Level</a:t>
            </a:r>
          </a:p>
          <a:p>
            <a:pPr algn="ctr" defTabSz="514350" fontAlgn="base">
              <a:spcBef>
                <a:spcPct val="0"/>
              </a:spcBef>
              <a:spcAft>
                <a:spcPct val="0"/>
              </a:spcAft>
            </a:pPr>
            <a:r>
              <a:rPr lang="en-US" sz="1050" b="1">
                <a:latin typeface="+mn-lt"/>
              </a:rPr>
              <a:t>Information</a:t>
            </a:r>
          </a:p>
        </p:txBody>
      </p:sp>
      <p:sp>
        <p:nvSpPr>
          <p:cNvPr id="33" name="TextBox 32">
            <a:extLst>
              <a:ext uri="{FF2B5EF4-FFF2-40B4-BE49-F238E27FC236}">
                <a16:creationId xmlns:a16="http://schemas.microsoft.com/office/drawing/2014/main" id="{C9E6BC5B-820F-8949-BA08-BEB2379309BB}"/>
              </a:ext>
            </a:extLst>
          </p:cNvPr>
          <p:cNvSpPr txBox="1"/>
          <p:nvPr/>
        </p:nvSpPr>
        <p:spPr>
          <a:xfrm>
            <a:off x="6681608" y="3277759"/>
            <a:ext cx="1083991" cy="415498"/>
          </a:xfrm>
          <a:prstGeom prst="rect">
            <a:avLst/>
          </a:prstGeom>
          <a:noFill/>
        </p:spPr>
        <p:txBody>
          <a:bodyPr wrap="square" lIns="91440" tIns="45720" rIns="91440" bIns="45720" rtlCol="0" anchor="t">
            <a:spAutoFit/>
          </a:bodyPr>
          <a:lstStyle/>
          <a:p>
            <a:pPr algn="ctr" defTabSz="514350" fontAlgn="base">
              <a:spcBef>
                <a:spcPct val="0"/>
              </a:spcBef>
              <a:spcAft>
                <a:spcPct val="0"/>
              </a:spcAft>
            </a:pPr>
            <a:r>
              <a:rPr lang="en-US" sz="1050" b="1">
                <a:latin typeface="+mn-lt"/>
              </a:rPr>
              <a:t>TBD Status populates</a:t>
            </a:r>
          </a:p>
        </p:txBody>
      </p:sp>
      <p:sp>
        <p:nvSpPr>
          <p:cNvPr id="36" name="TextBox 35">
            <a:extLst>
              <a:ext uri="{FF2B5EF4-FFF2-40B4-BE49-F238E27FC236}">
                <a16:creationId xmlns:a16="http://schemas.microsoft.com/office/drawing/2014/main" id="{561673DC-10A9-0545-8379-F08804F593D3}"/>
              </a:ext>
            </a:extLst>
          </p:cNvPr>
          <p:cNvSpPr txBox="1"/>
          <p:nvPr/>
        </p:nvSpPr>
        <p:spPr>
          <a:xfrm>
            <a:off x="1324637" y="1021995"/>
            <a:ext cx="866435" cy="485239"/>
          </a:xfrm>
          <a:prstGeom prst="roundRect">
            <a:avLst/>
          </a:prstGeom>
          <a:solidFill>
            <a:srgbClr val="FFFF00"/>
          </a:solidFill>
          <a:ln>
            <a:solidFill>
              <a:schemeClr val="tx1"/>
            </a:solidFill>
          </a:ln>
        </p:spPr>
        <p:style>
          <a:lnRef idx="0">
            <a:schemeClr val="accent5"/>
          </a:lnRef>
          <a:fillRef idx="3">
            <a:schemeClr val="accent5"/>
          </a:fillRef>
          <a:effectRef idx="3">
            <a:schemeClr val="accent5"/>
          </a:effectRef>
          <a:fontRef idx="minor">
            <a:schemeClr val="lt1"/>
          </a:fontRef>
        </p:style>
        <p:txBody>
          <a:bodyPr wrap="square" lIns="68580" tIns="34290" rIns="68580" bIns="34290" rtlCol="0" anchor="t">
            <a:spAutoFit/>
          </a:bodyPr>
          <a:lstStyle/>
          <a:p>
            <a:pPr algn="ctr" defTabSz="514350" fontAlgn="base">
              <a:spcBef>
                <a:spcPct val="0"/>
              </a:spcBef>
              <a:spcAft>
                <a:spcPct val="0"/>
              </a:spcAft>
            </a:pPr>
            <a:r>
              <a:rPr lang="en-US" sz="1200" b="1" dirty="0">
                <a:ln w="0"/>
                <a:solidFill>
                  <a:schemeClr val="tx1"/>
                </a:solidFill>
                <a:effectLst>
                  <a:outerShdw blurRad="38100" dist="19050" dir="2700000" algn="tl" rotWithShape="0">
                    <a:prstClr val="black">
                      <a:alpha val="40000"/>
                    </a:prstClr>
                  </a:outerShdw>
                </a:effectLst>
                <a:cs typeface="Arial" panose="020B0604020202020204" pitchFamily="34" charset="0"/>
              </a:rPr>
              <a:t>Student Enrolls!</a:t>
            </a:r>
          </a:p>
        </p:txBody>
      </p:sp>
      <p:sp>
        <p:nvSpPr>
          <p:cNvPr id="38" name="TextBox 37">
            <a:extLst>
              <a:ext uri="{FF2B5EF4-FFF2-40B4-BE49-F238E27FC236}">
                <a16:creationId xmlns:a16="http://schemas.microsoft.com/office/drawing/2014/main" id="{D7701DF8-1F92-4342-95FA-C0AFDE7A77A2}"/>
              </a:ext>
            </a:extLst>
          </p:cNvPr>
          <p:cNvSpPr txBox="1"/>
          <p:nvPr/>
        </p:nvSpPr>
        <p:spPr>
          <a:xfrm>
            <a:off x="4395489" y="1554205"/>
            <a:ext cx="773239" cy="246221"/>
          </a:xfrm>
          <a:prstGeom prst="rect">
            <a:avLst/>
          </a:prstGeom>
          <a:noFill/>
          <a:ln>
            <a:noFill/>
          </a:ln>
        </p:spPr>
        <p:txBody>
          <a:bodyPr wrap="square" lIns="91440" tIns="45720" rIns="91440" bIns="45720" rtlCol="0" anchor="t">
            <a:spAutoFit/>
          </a:bodyPr>
          <a:lstStyle/>
          <a:p>
            <a:pPr algn="ctr"/>
            <a:r>
              <a:rPr lang="en-US" sz="1000" b="1" dirty="0">
                <a:solidFill>
                  <a:srgbClr val="FF0000"/>
                </a:solidFill>
                <a:latin typeface="+mn-lt"/>
                <a:cs typeface="Arial" panose="020B0604020202020204" pitchFamily="34" charset="0"/>
              </a:rPr>
              <a:t>3-5 days</a:t>
            </a:r>
          </a:p>
        </p:txBody>
      </p:sp>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334" y="2338349"/>
            <a:ext cx="790009" cy="790009"/>
          </a:xfrm>
          <a:prstGeom prst="rect">
            <a:avLst/>
          </a:prstGeom>
        </p:spPr>
      </p:pic>
      <p:sp>
        <p:nvSpPr>
          <p:cNvPr id="54" name="TextBox 53">
            <a:extLst>
              <a:ext uri="{FF2B5EF4-FFF2-40B4-BE49-F238E27FC236}">
                <a16:creationId xmlns:a16="http://schemas.microsoft.com/office/drawing/2014/main" id="{D7701DF8-1F92-4342-95FA-C0AFDE7A77A2}"/>
              </a:ext>
            </a:extLst>
          </p:cNvPr>
          <p:cNvSpPr txBox="1"/>
          <p:nvPr/>
        </p:nvSpPr>
        <p:spPr>
          <a:xfrm>
            <a:off x="7077392" y="2905747"/>
            <a:ext cx="773239" cy="246221"/>
          </a:xfrm>
          <a:prstGeom prst="rect">
            <a:avLst/>
          </a:prstGeom>
          <a:noFill/>
          <a:ln>
            <a:noFill/>
          </a:ln>
        </p:spPr>
        <p:txBody>
          <a:bodyPr wrap="square" lIns="91440" tIns="45720" rIns="91440" bIns="45720" rtlCol="0" anchor="t">
            <a:spAutoFit/>
          </a:bodyPr>
          <a:lstStyle/>
          <a:p>
            <a:pPr algn="ctr"/>
            <a:r>
              <a:rPr lang="en-US" sz="1000" b="1" dirty="0">
                <a:solidFill>
                  <a:srgbClr val="FF0000"/>
                </a:solidFill>
                <a:latin typeface="+mn-lt"/>
                <a:cs typeface="Arial" panose="020B0604020202020204" pitchFamily="34" charset="0"/>
              </a:rPr>
              <a:t>3-5 days</a:t>
            </a:r>
          </a:p>
        </p:txBody>
      </p:sp>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460" y="3827219"/>
            <a:ext cx="790009" cy="790009"/>
          </a:xfrm>
          <a:prstGeom prst="rect">
            <a:avLst/>
          </a:prstGeom>
        </p:spPr>
      </p:pic>
      <p:sp>
        <p:nvSpPr>
          <p:cNvPr id="58" name="TextBox 57">
            <a:extLst>
              <a:ext uri="{FF2B5EF4-FFF2-40B4-BE49-F238E27FC236}">
                <a16:creationId xmlns:a16="http://schemas.microsoft.com/office/drawing/2014/main" id="{D7701DF8-1F92-4342-95FA-C0AFDE7A77A2}"/>
              </a:ext>
            </a:extLst>
          </p:cNvPr>
          <p:cNvSpPr txBox="1"/>
          <p:nvPr/>
        </p:nvSpPr>
        <p:spPr>
          <a:xfrm>
            <a:off x="2041911" y="4394617"/>
            <a:ext cx="773239" cy="246221"/>
          </a:xfrm>
          <a:prstGeom prst="rect">
            <a:avLst/>
          </a:prstGeom>
          <a:noFill/>
          <a:ln>
            <a:noFill/>
          </a:ln>
        </p:spPr>
        <p:txBody>
          <a:bodyPr wrap="square" lIns="91440" tIns="45720" rIns="91440" bIns="45720" rtlCol="0" anchor="t">
            <a:spAutoFit/>
          </a:bodyPr>
          <a:lstStyle/>
          <a:p>
            <a:pPr algn="ctr"/>
            <a:r>
              <a:rPr lang="en-US" sz="1000" b="1" dirty="0">
                <a:solidFill>
                  <a:srgbClr val="FF0000"/>
                </a:solidFill>
                <a:latin typeface="+mn-lt"/>
                <a:cs typeface="Arial" panose="020B0604020202020204" pitchFamily="34" charset="0"/>
              </a:rPr>
              <a:t>2-3 days</a:t>
            </a:r>
          </a:p>
        </p:txBody>
      </p:sp>
      <p:sp>
        <p:nvSpPr>
          <p:cNvPr id="4" name="Rectangle 3"/>
          <p:cNvSpPr/>
          <p:nvPr/>
        </p:nvSpPr>
        <p:spPr>
          <a:xfrm>
            <a:off x="3567877" y="4317090"/>
            <a:ext cx="2315491" cy="253916"/>
          </a:xfrm>
          <a:prstGeom prst="rect">
            <a:avLst/>
          </a:prstGeom>
        </p:spPr>
        <p:txBody>
          <a:bodyPr wrap="square" lIns="91440" tIns="45720" rIns="91440" bIns="45720" anchor="t">
            <a:spAutoFit/>
          </a:bodyPr>
          <a:lstStyle/>
          <a:p>
            <a:pPr algn="ctr" defTabSz="514350" fontAlgn="base">
              <a:spcBef>
                <a:spcPct val="0"/>
              </a:spcBef>
              <a:spcAft>
                <a:spcPct val="0"/>
              </a:spcAft>
            </a:pPr>
            <a:r>
              <a:rPr lang="en-US" sz="1050" b="1" dirty="0">
                <a:ln w="0"/>
                <a:effectLst>
                  <a:outerShdw blurRad="38100" dist="19050" dir="2700000" algn="tl" rotWithShape="0">
                    <a:prstClr val="black">
                      <a:alpha val="40000"/>
                    </a:prstClr>
                  </a:outerShdw>
                </a:effectLst>
                <a:latin typeface="+mn-lt"/>
                <a:cs typeface="Arial" panose="020B0604020202020204" pitchFamily="34" charset="0"/>
              </a:rPr>
              <a:t>Coordinator Enters Supports</a:t>
            </a:r>
          </a:p>
        </p:txBody>
      </p:sp>
      <p:sp>
        <p:nvSpPr>
          <p:cNvPr id="7" name="Footer Placeholder 6">
            <a:extLst>
              <a:ext uri="{FF2B5EF4-FFF2-40B4-BE49-F238E27FC236}">
                <a16:creationId xmlns:a16="http://schemas.microsoft.com/office/drawing/2014/main" id="{448A637A-80AE-24E4-B6BD-FD9A2B60FCA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7600970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184D5C53-A782-754C-A2EB-5DF64628EB6F}"/>
              </a:ext>
            </a:extLst>
          </p:cNvPr>
          <p:cNvPicPr>
            <a:picLocks noChangeAspect="1"/>
          </p:cNvPicPr>
          <p:nvPr/>
        </p:nvPicPr>
        <p:blipFill rotWithShape="1">
          <a:blip r:embed="rId3"/>
          <a:srcRect/>
          <a:stretch/>
        </p:blipFill>
        <p:spPr>
          <a:xfrm>
            <a:off x="2563544" y="923256"/>
            <a:ext cx="5760720" cy="3744781"/>
          </a:xfrm>
          <a:prstGeom prst="rect">
            <a:avLst/>
          </a:prstGeom>
          <a:ln>
            <a:solidFill>
              <a:schemeClr val="tx1"/>
            </a:solidFill>
          </a:ln>
        </p:spPr>
      </p:pic>
      <p:sp>
        <p:nvSpPr>
          <p:cNvPr id="6" name="Speech Bubble: Rectangle 7">
            <a:extLst>
              <a:ext uri="{FF2B5EF4-FFF2-40B4-BE49-F238E27FC236}">
                <a16:creationId xmlns:a16="http://schemas.microsoft.com/office/drawing/2014/main" id="{BAA30756-3770-D544-A38D-045FBBAF955E}"/>
              </a:ext>
            </a:extLst>
          </p:cNvPr>
          <p:cNvSpPr/>
          <p:nvPr/>
        </p:nvSpPr>
        <p:spPr>
          <a:xfrm>
            <a:off x="4341946" y="1271617"/>
            <a:ext cx="300038" cy="214313"/>
          </a:xfrm>
          <a:prstGeom prst="wedgeRectCallout">
            <a:avLst>
              <a:gd name="adj1" fmla="val -170348"/>
              <a:gd name="adj2" fmla="val -11215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r>
              <a:rPr lang="en-US" sz="1100" dirty="0">
                <a:solidFill>
                  <a:schemeClr val="tx1"/>
                </a:solidFill>
                <a:cs typeface="Arial" panose="020B0604020202020204" pitchFamily="34" charset="0"/>
              </a:rPr>
              <a:t>1</a:t>
            </a:r>
          </a:p>
        </p:txBody>
      </p:sp>
      <p:sp>
        <p:nvSpPr>
          <p:cNvPr id="7" name="Speech Bubble: Rectangle 8">
            <a:extLst>
              <a:ext uri="{FF2B5EF4-FFF2-40B4-BE49-F238E27FC236}">
                <a16:creationId xmlns:a16="http://schemas.microsoft.com/office/drawing/2014/main" id="{346A2D57-6D78-144A-A0F7-DDABE75ACCA8}"/>
              </a:ext>
            </a:extLst>
          </p:cNvPr>
          <p:cNvSpPr/>
          <p:nvPr/>
        </p:nvSpPr>
        <p:spPr>
          <a:xfrm>
            <a:off x="3118146" y="2044774"/>
            <a:ext cx="1029349" cy="178595"/>
          </a:xfrm>
          <a:prstGeom prst="wedgeRectCallout">
            <a:avLst>
              <a:gd name="adj1" fmla="val -23360"/>
              <a:gd name="adj2" fmla="val 28613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fontAlgn="base">
              <a:spcBef>
                <a:spcPct val="0"/>
              </a:spcBef>
              <a:spcAft>
                <a:spcPct val="0"/>
              </a:spcAft>
            </a:pPr>
            <a:r>
              <a:rPr lang="en-US" sz="1100" dirty="0">
                <a:solidFill>
                  <a:schemeClr val="tx1"/>
                </a:solidFill>
                <a:cs typeface="Arial" panose="020B0604020202020204" pitchFamily="34" charset="0"/>
              </a:rPr>
              <a:t>2. Enter SSID</a:t>
            </a:r>
          </a:p>
        </p:txBody>
      </p:sp>
      <p:sp>
        <p:nvSpPr>
          <p:cNvPr id="8" name="Speech Bubble: Rectangle 8">
            <a:extLst>
              <a:ext uri="{FF2B5EF4-FFF2-40B4-BE49-F238E27FC236}">
                <a16:creationId xmlns:a16="http://schemas.microsoft.com/office/drawing/2014/main" id="{6C0CC85F-A646-B24F-9C79-047D5DA2CC62}"/>
              </a:ext>
            </a:extLst>
          </p:cNvPr>
          <p:cNvSpPr/>
          <p:nvPr/>
        </p:nvSpPr>
        <p:spPr>
          <a:xfrm>
            <a:off x="2219339" y="4312463"/>
            <a:ext cx="300038" cy="214313"/>
          </a:xfrm>
          <a:prstGeom prst="wedgeRectCallout">
            <a:avLst>
              <a:gd name="adj1" fmla="val 139950"/>
              <a:gd name="adj2" fmla="val 984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r>
              <a:rPr lang="en-US" sz="1100" dirty="0">
                <a:solidFill>
                  <a:schemeClr val="tx1"/>
                </a:solidFill>
                <a:cs typeface="Arial" panose="020B0604020202020204" pitchFamily="34" charset="0"/>
              </a:rPr>
              <a:t>3</a:t>
            </a:r>
          </a:p>
        </p:txBody>
      </p:sp>
      <p:sp>
        <p:nvSpPr>
          <p:cNvPr id="2" name="Title 1">
            <a:extLst>
              <a:ext uri="{FF2B5EF4-FFF2-40B4-BE49-F238E27FC236}">
                <a16:creationId xmlns:a16="http://schemas.microsoft.com/office/drawing/2014/main" id="{FB08ECD2-BB55-46BF-054D-91350796313F}"/>
              </a:ext>
            </a:extLst>
          </p:cNvPr>
          <p:cNvSpPr>
            <a:spLocks noGrp="1"/>
          </p:cNvSpPr>
          <p:nvPr>
            <p:ph type="title"/>
          </p:nvPr>
        </p:nvSpPr>
        <p:spPr/>
        <p:txBody>
          <a:bodyPr>
            <a:normAutofit/>
          </a:bodyPr>
          <a:lstStyle/>
          <a:p>
            <a:r>
              <a:rPr lang="en-US" dirty="0"/>
              <a:t>Entering Supports and Accommodations</a:t>
            </a:r>
          </a:p>
        </p:txBody>
      </p:sp>
      <p:sp>
        <p:nvSpPr>
          <p:cNvPr id="9" name="Footer Placeholder 8">
            <a:extLst>
              <a:ext uri="{FF2B5EF4-FFF2-40B4-BE49-F238E27FC236}">
                <a16:creationId xmlns:a16="http://schemas.microsoft.com/office/drawing/2014/main" id="{4E650776-06CE-51FD-9455-78EE4C2F1A69}"/>
              </a:ext>
            </a:extLst>
          </p:cNvPr>
          <p:cNvSpPr>
            <a:spLocks noGrp="1"/>
          </p:cNvSpPr>
          <p:nvPr>
            <p:ph type="ftr" sz="quarter" idx="11"/>
          </p:nvPr>
        </p:nvSpPr>
        <p:spPr/>
        <p:txBody>
          <a:bodyPr/>
          <a:lstStyle/>
          <a:p>
            <a:r>
              <a:rPr lang="en-US"/>
              <a:t>2023-24 Initial ELPAC and Initial Alternate ELPAC Administration Coordinator Training</a:t>
            </a:r>
          </a:p>
        </p:txBody>
      </p:sp>
      <p:pic>
        <p:nvPicPr>
          <p:cNvPr id="3" name="Picture 2">
            <a:extLst>
              <a:ext uri="{FF2B5EF4-FFF2-40B4-BE49-F238E27FC236}">
                <a16:creationId xmlns:a16="http://schemas.microsoft.com/office/drawing/2014/main" id="{6AB6FD82-BCBB-D293-699C-5FA3C2701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873" y="1034584"/>
            <a:ext cx="618990" cy="618990"/>
          </a:xfrm>
          <a:prstGeom prst="rect">
            <a:avLst/>
          </a:prstGeom>
        </p:spPr>
      </p:pic>
      <p:sp>
        <p:nvSpPr>
          <p:cNvPr id="4" name="TextBox 2">
            <a:extLst>
              <a:ext uri="{FF2B5EF4-FFF2-40B4-BE49-F238E27FC236}">
                <a16:creationId xmlns:a16="http://schemas.microsoft.com/office/drawing/2014/main" id="{05104CD9-6F4F-1A19-B643-673C48F2DD51}"/>
              </a:ext>
            </a:extLst>
          </p:cNvPr>
          <p:cNvSpPr txBox="1"/>
          <p:nvPr/>
        </p:nvSpPr>
        <p:spPr>
          <a:xfrm>
            <a:off x="257681" y="2000505"/>
            <a:ext cx="1979916" cy="73866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rgbClr val="FF0000"/>
                </a:solidFill>
                <a:latin typeface="+mn-lt"/>
                <a:cs typeface="Arial" panose="020B0604020202020204" pitchFamily="34" charset="0"/>
              </a:rPr>
              <a:t>Do you have the IEP documentation and Attachments?</a:t>
            </a:r>
          </a:p>
        </p:txBody>
      </p:sp>
    </p:spTree>
    <p:extLst>
      <p:ext uri="{BB962C8B-B14F-4D97-AF65-F5344CB8AC3E}">
        <p14:creationId xmlns:p14="http://schemas.microsoft.com/office/powerpoint/2010/main" val="23669114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E2BA712-2F61-1C4F-AF86-BCF29CDB3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41" y="902384"/>
            <a:ext cx="5760719" cy="1061499"/>
          </a:xfrm>
          <a:prstGeom prst="rect">
            <a:avLst/>
          </a:prstGeom>
          <a:ln>
            <a:solidFill>
              <a:schemeClr val="tx1"/>
            </a:solidFill>
          </a:ln>
        </p:spPr>
      </p:pic>
      <p:sp>
        <p:nvSpPr>
          <p:cNvPr id="7" name="Speech Bubble: Rectangle 7">
            <a:extLst>
              <a:ext uri="{FF2B5EF4-FFF2-40B4-BE49-F238E27FC236}">
                <a16:creationId xmlns:a16="http://schemas.microsoft.com/office/drawing/2014/main" id="{64EFB077-0572-6844-95CB-E883898E1EF7}"/>
              </a:ext>
            </a:extLst>
          </p:cNvPr>
          <p:cNvSpPr/>
          <p:nvPr/>
        </p:nvSpPr>
        <p:spPr>
          <a:xfrm>
            <a:off x="6181881" y="1535588"/>
            <a:ext cx="443932" cy="275990"/>
          </a:xfrm>
          <a:prstGeom prst="wedgeRectCallout">
            <a:avLst>
              <a:gd name="adj1" fmla="val -182370"/>
              <a:gd name="adj2" fmla="val -14207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4</a:t>
            </a:r>
          </a:p>
        </p:txBody>
      </p:sp>
      <p:sp>
        <p:nvSpPr>
          <p:cNvPr id="3" name="TextBox 2"/>
          <p:cNvSpPr txBox="1"/>
          <p:nvPr/>
        </p:nvSpPr>
        <p:spPr>
          <a:xfrm>
            <a:off x="1967347" y="3567545"/>
            <a:ext cx="900545" cy="253916"/>
          </a:xfrm>
          <a:prstGeom prst="rect">
            <a:avLst/>
          </a:prstGeom>
          <a:solidFill>
            <a:schemeClr val="bg1"/>
          </a:solidFill>
        </p:spPr>
        <p:txBody>
          <a:bodyPr wrap="square" rtlCol="0">
            <a:spAutoFit/>
          </a:bodyPr>
          <a:lstStyle/>
          <a:p>
            <a:endParaRPr lang="en-US" sz="1050"/>
          </a:p>
        </p:txBody>
      </p:sp>
      <p:pic>
        <p:nvPicPr>
          <p:cNvPr id="5" name="Picture 4">
            <a:extLst>
              <a:ext uri="{FF2B5EF4-FFF2-40B4-BE49-F238E27FC236}">
                <a16:creationId xmlns:a16="http://schemas.microsoft.com/office/drawing/2014/main" id="{49074E0D-301F-6B42-9DF7-44116C7A6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40" y="2202768"/>
            <a:ext cx="5760720" cy="1700915"/>
          </a:xfrm>
          <a:prstGeom prst="rect">
            <a:avLst/>
          </a:prstGeom>
          <a:ln>
            <a:solidFill>
              <a:schemeClr val="tx1"/>
            </a:solidFill>
          </a:ln>
        </p:spPr>
      </p:pic>
      <p:sp>
        <p:nvSpPr>
          <p:cNvPr id="11" name="Speech Bubble: Rectangle 8">
            <a:extLst>
              <a:ext uri="{FF2B5EF4-FFF2-40B4-BE49-F238E27FC236}">
                <a16:creationId xmlns:a16="http://schemas.microsoft.com/office/drawing/2014/main" id="{803DB7CC-2DF1-484D-A9FA-7D074CB77620}"/>
              </a:ext>
            </a:extLst>
          </p:cNvPr>
          <p:cNvSpPr/>
          <p:nvPr/>
        </p:nvSpPr>
        <p:spPr>
          <a:xfrm>
            <a:off x="3088907" y="4136480"/>
            <a:ext cx="1304282" cy="254559"/>
          </a:xfrm>
          <a:prstGeom prst="wedgeRectCallout">
            <a:avLst>
              <a:gd name="adj1" fmla="val 42817"/>
              <a:gd name="adj2" fmla="val -29417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pPr>
            <a:r>
              <a:rPr lang="en-US" sz="1100" dirty="0">
                <a:solidFill>
                  <a:srgbClr val="000000"/>
                </a:solidFill>
                <a:cs typeface="Arial" panose="020B0604020202020204" pitchFamily="34" charset="0"/>
              </a:rPr>
              <a:t>5. Test Settings</a:t>
            </a:r>
          </a:p>
        </p:txBody>
      </p:sp>
      <p:sp>
        <p:nvSpPr>
          <p:cNvPr id="2" name="Title 1">
            <a:extLst>
              <a:ext uri="{FF2B5EF4-FFF2-40B4-BE49-F238E27FC236}">
                <a16:creationId xmlns:a16="http://schemas.microsoft.com/office/drawing/2014/main" id="{82C849B9-AAE7-4D47-0A35-AA4F2BCB1731}"/>
              </a:ext>
            </a:extLst>
          </p:cNvPr>
          <p:cNvSpPr>
            <a:spLocks noGrp="1"/>
          </p:cNvSpPr>
          <p:nvPr>
            <p:ph type="title"/>
          </p:nvPr>
        </p:nvSpPr>
        <p:spPr/>
        <p:txBody>
          <a:bodyPr>
            <a:normAutofit/>
          </a:bodyPr>
          <a:lstStyle/>
          <a:p>
            <a:r>
              <a:rPr lang="en-US"/>
              <a:t>Entering Supports and Accommodations</a:t>
            </a:r>
          </a:p>
        </p:txBody>
      </p:sp>
      <p:sp>
        <p:nvSpPr>
          <p:cNvPr id="8" name="Footer Placeholder 7">
            <a:extLst>
              <a:ext uri="{FF2B5EF4-FFF2-40B4-BE49-F238E27FC236}">
                <a16:creationId xmlns:a16="http://schemas.microsoft.com/office/drawing/2014/main" id="{CA929E4D-53B1-2930-2AFF-8BD311C5C7D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5299088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838" y="1053518"/>
            <a:ext cx="4869180" cy="1037447"/>
          </a:xfrm>
          <a:prstGeom prst="rect">
            <a:avLst/>
          </a:prstGeom>
          <a:ln>
            <a:solidFill>
              <a:schemeClr val="tx1"/>
            </a:solidFill>
          </a:ln>
        </p:spPr>
      </p:pic>
      <p:sp>
        <p:nvSpPr>
          <p:cNvPr id="7" name="Rectangle 6"/>
          <p:cNvSpPr/>
          <p:nvPr/>
        </p:nvSpPr>
        <p:spPr>
          <a:xfrm>
            <a:off x="2715306" y="1840117"/>
            <a:ext cx="1580469" cy="1597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Speech Bubble: Rectangle 7">
            <a:extLst>
              <a:ext uri="{FF2B5EF4-FFF2-40B4-BE49-F238E27FC236}">
                <a16:creationId xmlns:a16="http://schemas.microsoft.com/office/drawing/2014/main" id="{00D62FCA-C3F6-E943-BF2B-FE74CC53EB23}"/>
              </a:ext>
            </a:extLst>
          </p:cNvPr>
          <p:cNvSpPr/>
          <p:nvPr/>
        </p:nvSpPr>
        <p:spPr>
          <a:xfrm>
            <a:off x="257772" y="1372323"/>
            <a:ext cx="1954415" cy="818091"/>
          </a:xfrm>
          <a:prstGeom prst="wedgeRectCallout">
            <a:avLst>
              <a:gd name="adj1" fmla="val 67376"/>
              <a:gd name="adj2" fmla="val 1948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To enter Accommodations, Special Education Indicator must be “YES”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298" y="2406884"/>
            <a:ext cx="5760720" cy="2313997"/>
          </a:xfrm>
          <a:prstGeom prst="rect">
            <a:avLst/>
          </a:prstGeom>
          <a:ln>
            <a:solidFill>
              <a:schemeClr val="tx1"/>
            </a:solidFill>
          </a:ln>
        </p:spPr>
      </p:pic>
      <p:sp>
        <p:nvSpPr>
          <p:cNvPr id="10" name="Speech Bubble: Rectangle 7">
            <a:extLst>
              <a:ext uri="{FF2B5EF4-FFF2-40B4-BE49-F238E27FC236}">
                <a16:creationId xmlns:a16="http://schemas.microsoft.com/office/drawing/2014/main" id="{1520A991-6775-0C4F-9460-682C1596B9A0}"/>
              </a:ext>
            </a:extLst>
          </p:cNvPr>
          <p:cNvSpPr/>
          <p:nvPr/>
        </p:nvSpPr>
        <p:spPr>
          <a:xfrm>
            <a:off x="6315014" y="4018770"/>
            <a:ext cx="1279525" cy="561334"/>
          </a:xfrm>
          <a:prstGeom prst="wedgeRectCallout">
            <a:avLst>
              <a:gd name="adj1" fmla="val -124216"/>
              <a:gd name="adj2" fmla="val 311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Open the dropdown menu to select.</a:t>
            </a:r>
          </a:p>
        </p:txBody>
      </p:sp>
      <p:sp>
        <p:nvSpPr>
          <p:cNvPr id="11" name="Speech Bubble: Rectangle 7">
            <a:extLst>
              <a:ext uri="{FF2B5EF4-FFF2-40B4-BE49-F238E27FC236}">
                <a16:creationId xmlns:a16="http://schemas.microsoft.com/office/drawing/2014/main" id="{1520A991-6775-0C4F-9460-682C1596B9A0}"/>
              </a:ext>
            </a:extLst>
          </p:cNvPr>
          <p:cNvSpPr/>
          <p:nvPr/>
        </p:nvSpPr>
        <p:spPr>
          <a:xfrm>
            <a:off x="6357832" y="3015268"/>
            <a:ext cx="1198928" cy="240791"/>
          </a:xfrm>
          <a:prstGeom prst="wedgeRectCallout">
            <a:avLst>
              <a:gd name="adj1" fmla="val -160434"/>
              <a:gd name="adj2" fmla="val -1401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Click to select.</a:t>
            </a:r>
          </a:p>
        </p:txBody>
      </p:sp>
      <p:sp>
        <p:nvSpPr>
          <p:cNvPr id="3" name="Title 2">
            <a:extLst>
              <a:ext uri="{FF2B5EF4-FFF2-40B4-BE49-F238E27FC236}">
                <a16:creationId xmlns:a16="http://schemas.microsoft.com/office/drawing/2014/main" id="{93D5078C-BC7A-5546-DE68-E3A4DE0AEF96}"/>
              </a:ext>
            </a:extLst>
          </p:cNvPr>
          <p:cNvSpPr>
            <a:spLocks noGrp="1"/>
          </p:cNvSpPr>
          <p:nvPr>
            <p:ph type="title"/>
          </p:nvPr>
        </p:nvSpPr>
        <p:spPr/>
        <p:txBody>
          <a:bodyPr>
            <a:normAutofit/>
          </a:bodyPr>
          <a:lstStyle/>
          <a:p>
            <a:r>
              <a:rPr lang="en-US"/>
              <a:t>Entering Accommodations</a:t>
            </a:r>
          </a:p>
        </p:txBody>
      </p:sp>
      <p:sp>
        <p:nvSpPr>
          <p:cNvPr id="8" name="Footer Placeholder 7">
            <a:extLst>
              <a:ext uri="{FF2B5EF4-FFF2-40B4-BE49-F238E27FC236}">
                <a16:creationId xmlns:a16="http://schemas.microsoft.com/office/drawing/2014/main" id="{17967E0B-A2BA-EADB-8456-026CADD34EF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9685866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177" y="1005592"/>
            <a:ext cx="5315761" cy="3479135"/>
          </a:xfrm>
          <a:prstGeom prst="rect">
            <a:avLst/>
          </a:prstGeom>
          <a:ln>
            <a:solidFill>
              <a:schemeClr val="tx1"/>
            </a:solidFill>
          </a:ln>
        </p:spPr>
      </p:pic>
      <p:sp>
        <p:nvSpPr>
          <p:cNvPr id="2" name="Title 1">
            <a:extLst>
              <a:ext uri="{FF2B5EF4-FFF2-40B4-BE49-F238E27FC236}">
                <a16:creationId xmlns:a16="http://schemas.microsoft.com/office/drawing/2014/main" id="{74A35338-D08E-652B-77F9-F97B240695BF}"/>
              </a:ext>
            </a:extLst>
          </p:cNvPr>
          <p:cNvSpPr>
            <a:spLocks noGrp="1"/>
          </p:cNvSpPr>
          <p:nvPr>
            <p:ph type="title"/>
          </p:nvPr>
        </p:nvSpPr>
        <p:spPr/>
        <p:txBody>
          <a:bodyPr>
            <a:normAutofit/>
          </a:bodyPr>
          <a:lstStyle/>
          <a:p>
            <a:r>
              <a:rPr lang="en-US"/>
              <a:t>Entering Accommodations</a:t>
            </a:r>
          </a:p>
        </p:txBody>
      </p:sp>
      <p:sp>
        <p:nvSpPr>
          <p:cNvPr id="5" name="Footer Placeholder 4">
            <a:extLst>
              <a:ext uri="{FF2B5EF4-FFF2-40B4-BE49-F238E27FC236}">
                <a16:creationId xmlns:a16="http://schemas.microsoft.com/office/drawing/2014/main" id="{05B777A9-F83D-B44A-C599-D42DCF89FDB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269220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841BCD-01FA-EC4A-149D-7937E9418CCB}"/>
              </a:ext>
            </a:extLst>
          </p:cNvPr>
          <p:cNvSpPr>
            <a:spLocks noGrp="1"/>
          </p:cNvSpPr>
          <p:nvPr>
            <p:ph type="title"/>
          </p:nvPr>
        </p:nvSpPr>
        <p:spPr/>
        <p:txBody>
          <a:bodyPr/>
          <a:lstStyle/>
          <a:p>
            <a:r>
              <a:rPr lang="en-US" dirty="0">
                <a:latin typeface="+mj-lt"/>
              </a:rPr>
              <a:t>Initial ELPAC Coordinator Checklist</a:t>
            </a:r>
          </a:p>
        </p:txBody>
      </p:sp>
      <p:sp>
        <p:nvSpPr>
          <p:cNvPr id="4" name="Text Placeholder 3">
            <a:extLst>
              <a:ext uri="{FF2B5EF4-FFF2-40B4-BE49-F238E27FC236}">
                <a16:creationId xmlns:a16="http://schemas.microsoft.com/office/drawing/2014/main" id="{DEEAEE11-05BD-CB86-16BD-B85786AD4D08}"/>
              </a:ext>
            </a:extLst>
          </p:cNvPr>
          <p:cNvSpPr>
            <a:spLocks noGrp="1"/>
          </p:cNvSpPr>
          <p:nvPr>
            <p:ph type="body" idx="13"/>
          </p:nvPr>
        </p:nvSpPr>
        <p:spPr/>
        <p:txBody>
          <a:bodyPr/>
          <a:lstStyle/>
          <a:p>
            <a:r>
              <a:rPr lang="en-US" sz="2400" dirty="0"/>
              <a:t>Review the </a:t>
            </a:r>
            <a:r>
              <a:rPr lang="en-US" sz="2400" dirty="0">
                <a:hlinkClick r:id="rId3"/>
              </a:rPr>
              <a:t>Initial ELPAC Coordinator Checklist </a:t>
            </a:r>
            <a:r>
              <a:rPr lang="en-US" sz="2400" dirty="0"/>
              <a:t>to identify key tasks to be completed before, during, and after testing.</a:t>
            </a:r>
          </a:p>
          <a:p>
            <a:pPr lvl="1"/>
            <a:r>
              <a:rPr lang="en-US" sz="2200" dirty="0"/>
              <a:t>Available in Coordinator Resources</a:t>
            </a:r>
          </a:p>
          <a:p>
            <a:endParaRPr lang="en-US" dirty="0"/>
          </a:p>
        </p:txBody>
      </p:sp>
      <p:sp>
        <p:nvSpPr>
          <p:cNvPr id="6" name="Footer Placeholder 5">
            <a:extLst>
              <a:ext uri="{FF2B5EF4-FFF2-40B4-BE49-F238E27FC236}">
                <a16:creationId xmlns:a16="http://schemas.microsoft.com/office/drawing/2014/main" id="{3F770545-75C2-981A-F5F7-D7D2BA0BEC8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5972089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DF303E-1DAC-A6DE-BD0C-8ADA48B174B3}"/>
              </a:ext>
            </a:extLst>
          </p:cNvPr>
          <p:cNvPicPr>
            <a:picLocks noChangeAspect="1"/>
          </p:cNvPicPr>
          <p:nvPr/>
        </p:nvPicPr>
        <p:blipFill rotWithShape="1">
          <a:blip r:embed="rId3">
            <a:extLst>
              <a:ext uri="{28A0092B-C50C-407E-A947-70E740481C1C}">
                <a14:useLocalDpi xmlns:a14="http://schemas.microsoft.com/office/drawing/2010/main" val="0"/>
              </a:ext>
            </a:extLst>
          </a:blip>
          <a:srcRect l="-2973" r="2973" b="21813"/>
          <a:stretch/>
        </p:blipFill>
        <p:spPr>
          <a:xfrm>
            <a:off x="5031549" y="1121724"/>
            <a:ext cx="3906324" cy="2613248"/>
          </a:xfrm>
          <a:prstGeom prst="rect">
            <a:avLst/>
          </a:prstGeom>
          <a:ln>
            <a:solidFill>
              <a:schemeClr val="tx1"/>
            </a:solidFill>
          </a:ln>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5538" r="90943" b="-2615"/>
          <a:stretch/>
        </p:blipFill>
        <p:spPr>
          <a:xfrm>
            <a:off x="4387997" y="4150805"/>
            <a:ext cx="643552" cy="4114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98" y="1129510"/>
            <a:ext cx="4723521" cy="2612993"/>
          </a:xfrm>
          <a:prstGeom prst="rect">
            <a:avLst/>
          </a:prstGeom>
          <a:ln>
            <a:solidFill>
              <a:schemeClr val="tx1"/>
            </a:solidFill>
          </a:ln>
        </p:spPr>
      </p:pic>
      <p:sp>
        <p:nvSpPr>
          <p:cNvPr id="3" name="Title 2">
            <a:extLst>
              <a:ext uri="{FF2B5EF4-FFF2-40B4-BE49-F238E27FC236}">
                <a16:creationId xmlns:a16="http://schemas.microsoft.com/office/drawing/2014/main" id="{B6DEDE79-09F8-5E4D-6DAC-A8E5E70D5406}"/>
              </a:ext>
            </a:extLst>
          </p:cNvPr>
          <p:cNvSpPr>
            <a:spLocks noGrp="1"/>
          </p:cNvSpPr>
          <p:nvPr>
            <p:ph type="title"/>
          </p:nvPr>
        </p:nvSpPr>
        <p:spPr/>
        <p:txBody>
          <a:bodyPr>
            <a:normAutofit/>
          </a:bodyPr>
          <a:lstStyle/>
          <a:p>
            <a:r>
              <a:rPr lang="en-US"/>
              <a:t>Entering Designated Supports</a:t>
            </a:r>
          </a:p>
        </p:txBody>
      </p:sp>
      <p:sp>
        <p:nvSpPr>
          <p:cNvPr id="9" name="Footer Placeholder 8">
            <a:extLst>
              <a:ext uri="{FF2B5EF4-FFF2-40B4-BE49-F238E27FC236}">
                <a16:creationId xmlns:a16="http://schemas.microsoft.com/office/drawing/2014/main" id="{D8359BD0-ED99-0EA8-6F80-091F34C5741E}"/>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8" name="Speech Bubble: Rectangle 7">
            <a:extLst>
              <a:ext uri="{FF2B5EF4-FFF2-40B4-BE49-F238E27FC236}">
                <a16:creationId xmlns:a16="http://schemas.microsoft.com/office/drawing/2014/main" id="{FBEEA521-07A6-4745-A402-1D452B339C1A}"/>
              </a:ext>
            </a:extLst>
          </p:cNvPr>
          <p:cNvSpPr/>
          <p:nvPr/>
        </p:nvSpPr>
        <p:spPr>
          <a:xfrm>
            <a:off x="1213503" y="4015882"/>
            <a:ext cx="2420071" cy="429353"/>
          </a:xfrm>
          <a:prstGeom prst="wedgeRectCallout">
            <a:avLst>
              <a:gd name="adj1" fmla="val 79911"/>
              <a:gd name="adj2" fmla="val 2459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dirty="0">
                <a:solidFill>
                  <a:schemeClr val="tx1"/>
                </a:solidFill>
                <a:cs typeface="Arial" panose="020B0604020202020204" pitchFamily="34" charset="0"/>
              </a:rPr>
              <a:t>Don’t forget to click UPDATE or your entries will not be saved!</a:t>
            </a:r>
          </a:p>
        </p:txBody>
      </p:sp>
    </p:spTree>
    <p:extLst>
      <p:ext uri="{BB962C8B-B14F-4D97-AF65-F5344CB8AC3E}">
        <p14:creationId xmlns:p14="http://schemas.microsoft.com/office/powerpoint/2010/main" val="4057801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243" y="1284334"/>
            <a:ext cx="4558386" cy="3429015"/>
          </a:xfrm>
          <a:prstGeom prst="rect">
            <a:avLst/>
          </a:prstGeom>
          <a:ln>
            <a:solidFill>
              <a:schemeClr val="tx1"/>
            </a:solidFill>
          </a:ln>
        </p:spPr>
      </p:pic>
      <p:sp>
        <p:nvSpPr>
          <p:cNvPr id="2" name="Title 1">
            <a:extLst>
              <a:ext uri="{FF2B5EF4-FFF2-40B4-BE49-F238E27FC236}">
                <a16:creationId xmlns:a16="http://schemas.microsoft.com/office/drawing/2014/main" id="{D41AA0A5-FBDC-3FF3-4488-CF6EEC1D10A1}"/>
              </a:ext>
            </a:extLst>
          </p:cNvPr>
          <p:cNvSpPr>
            <a:spLocks noGrp="1"/>
          </p:cNvSpPr>
          <p:nvPr>
            <p:ph type="title"/>
          </p:nvPr>
        </p:nvSpPr>
        <p:spPr/>
        <p:txBody>
          <a:bodyPr>
            <a:normAutofit/>
          </a:bodyPr>
          <a:lstStyle/>
          <a:p>
            <a:r>
              <a:rPr lang="en-US"/>
              <a:t>Entering Unlisted Resources</a:t>
            </a:r>
          </a:p>
        </p:txBody>
      </p:sp>
      <p:sp>
        <p:nvSpPr>
          <p:cNvPr id="4" name="TextBox 3">
            <a:extLst>
              <a:ext uri="{FF2B5EF4-FFF2-40B4-BE49-F238E27FC236}">
                <a16:creationId xmlns:a16="http://schemas.microsoft.com/office/drawing/2014/main" id="{1EBF6D80-983A-C57A-EB12-0E6C66E5B294}"/>
              </a:ext>
            </a:extLst>
          </p:cNvPr>
          <p:cNvSpPr txBox="1"/>
          <p:nvPr/>
        </p:nvSpPr>
        <p:spPr>
          <a:xfrm>
            <a:off x="1278498" y="898137"/>
            <a:ext cx="6587003" cy="261610"/>
          </a:xfrm>
          <a:prstGeom prst="rect">
            <a:avLst/>
          </a:prstGeom>
          <a:solidFill>
            <a:srgbClr val="FFFF00"/>
          </a:solidFill>
          <a:ln>
            <a:solidFill>
              <a:schemeClr val="tx1"/>
            </a:solidFill>
          </a:ln>
        </p:spPr>
        <p:txBody>
          <a:bodyPr wrap="square" lIns="91440" tIns="45720" rIns="91440" bIns="45720" rtlCol="0" anchor="ctr">
            <a:spAutoFit/>
          </a:bodyPr>
          <a:lstStyle/>
          <a:p>
            <a:pPr algn="ctr"/>
            <a:r>
              <a:rPr lang="en-US" sz="1100">
                <a:latin typeface="+mn-lt"/>
              </a:rPr>
              <a:t>To add any Unlisted Resources, please refer to the slides in the Resources Section of this presentation.</a:t>
            </a:r>
          </a:p>
        </p:txBody>
      </p:sp>
      <p:sp>
        <p:nvSpPr>
          <p:cNvPr id="6" name="Footer Placeholder 5">
            <a:extLst>
              <a:ext uri="{FF2B5EF4-FFF2-40B4-BE49-F238E27FC236}">
                <a16:creationId xmlns:a16="http://schemas.microsoft.com/office/drawing/2014/main" id="{247A071D-E3D6-A473-D78C-75CB076FD5A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595883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472" y="941235"/>
            <a:ext cx="5176828" cy="3101213"/>
          </a:xfrm>
          <a:prstGeom prst="rect">
            <a:avLst/>
          </a:prstGeom>
          <a:ln>
            <a:solidFill>
              <a:schemeClr val="tx1"/>
            </a:solidFill>
          </a:ln>
        </p:spPr>
      </p:pic>
      <p:sp>
        <p:nvSpPr>
          <p:cNvPr id="7" name="Speech Bubble: Rectangle 7">
            <a:extLst>
              <a:ext uri="{FF2B5EF4-FFF2-40B4-BE49-F238E27FC236}">
                <a16:creationId xmlns:a16="http://schemas.microsoft.com/office/drawing/2014/main" id="{74E2A557-9A8A-7845-929A-2B12202A6039}"/>
              </a:ext>
            </a:extLst>
          </p:cNvPr>
          <p:cNvSpPr/>
          <p:nvPr/>
        </p:nvSpPr>
        <p:spPr>
          <a:xfrm>
            <a:off x="5008122" y="1426724"/>
            <a:ext cx="2879672" cy="365117"/>
          </a:xfrm>
          <a:prstGeom prst="wedgeRectCallout">
            <a:avLst>
              <a:gd name="adj1" fmla="val -58711"/>
              <a:gd name="adj2" fmla="val 10422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pPr>
            <a:r>
              <a:rPr lang="en-US" sz="1100" dirty="0">
                <a:solidFill>
                  <a:srgbClr val="000000"/>
                </a:solidFill>
                <a:cs typeface="Arial" panose="020B0604020202020204" pitchFamily="34" charset="0"/>
              </a:rPr>
              <a:t>1. Search for the student in TOMS and select Test Assignments.</a:t>
            </a:r>
            <a:endParaRPr lang="en-US" sz="1100" dirty="0"/>
          </a:p>
        </p:txBody>
      </p:sp>
      <p:sp>
        <p:nvSpPr>
          <p:cNvPr id="8" name="TextBox 7">
            <a:extLst>
              <a:ext uri="{FF2B5EF4-FFF2-40B4-BE49-F238E27FC236}">
                <a16:creationId xmlns:a16="http://schemas.microsoft.com/office/drawing/2014/main" id="{F7BB52EA-6DDA-5D43-9704-61057E011AE9}"/>
              </a:ext>
            </a:extLst>
          </p:cNvPr>
          <p:cNvSpPr txBox="1"/>
          <p:nvPr/>
        </p:nvSpPr>
        <p:spPr>
          <a:xfrm>
            <a:off x="314099" y="3522236"/>
            <a:ext cx="3002788" cy="577081"/>
          </a:xfrm>
          <a:prstGeom prst="rect">
            <a:avLst/>
          </a:prstGeom>
          <a:solidFill>
            <a:srgbClr val="FFFF00"/>
          </a:solidFill>
          <a:ln w="12700">
            <a:solidFill>
              <a:schemeClr val="tx1"/>
            </a:solidFill>
          </a:ln>
        </p:spPr>
        <p:txBody>
          <a:bodyPr wrap="square" lIns="68580" tIns="34290" rIns="68580" bIns="34290" rtlCol="0" anchor="t">
            <a:spAutoFit/>
          </a:bodyPr>
          <a:lstStyle/>
          <a:p>
            <a:pPr algn="ctr"/>
            <a:r>
              <a:rPr lang="en-US" sz="1100">
                <a:latin typeface="+mn-lt"/>
              </a:rPr>
              <a:t>Domain exemptions must be entered for the domains in which the student cannot test per the IEP or Section 504 Plan.</a:t>
            </a:r>
          </a:p>
        </p:txBody>
      </p:sp>
      <p:sp>
        <p:nvSpPr>
          <p:cNvPr id="9" name="Speech Bubble: Rectangle 7">
            <a:extLst>
              <a:ext uri="{FF2B5EF4-FFF2-40B4-BE49-F238E27FC236}">
                <a16:creationId xmlns:a16="http://schemas.microsoft.com/office/drawing/2014/main" id="{DE63369F-0CB1-D448-8D2E-9DE062DC0101}"/>
              </a:ext>
            </a:extLst>
          </p:cNvPr>
          <p:cNvSpPr/>
          <p:nvPr/>
        </p:nvSpPr>
        <p:spPr>
          <a:xfrm>
            <a:off x="6357257" y="2196685"/>
            <a:ext cx="2445370" cy="377251"/>
          </a:xfrm>
          <a:prstGeom prst="wedgeRectCallout">
            <a:avLst>
              <a:gd name="adj1" fmla="val -18291"/>
              <a:gd name="adj2" fmla="val 9065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2. Enter the  Domain Exemptions </a:t>
            </a:r>
          </a:p>
          <a:p>
            <a:pPr algn="ctr" defTabSz="514350" fontAlgn="base">
              <a:spcBef>
                <a:spcPct val="0"/>
              </a:spcBef>
              <a:spcAft>
                <a:spcPct val="0"/>
              </a:spcAft>
            </a:pPr>
            <a:r>
              <a:rPr lang="en-US" sz="1100" dirty="0">
                <a:solidFill>
                  <a:srgbClr val="000000"/>
                </a:solidFill>
                <a:cs typeface="Arial" panose="020B0604020202020204" pitchFamily="34" charset="0"/>
              </a:rPr>
              <a:t> indicated on the IEP.</a:t>
            </a:r>
          </a:p>
        </p:txBody>
      </p:sp>
      <p:sp>
        <p:nvSpPr>
          <p:cNvPr id="11" name="Speech Bubble: Rectangle 7">
            <a:extLst>
              <a:ext uri="{FF2B5EF4-FFF2-40B4-BE49-F238E27FC236}">
                <a16:creationId xmlns:a16="http://schemas.microsoft.com/office/drawing/2014/main" id="{E7DE8EAD-CEC3-0D03-5BA0-B7ED11F22A66}"/>
              </a:ext>
            </a:extLst>
          </p:cNvPr>
          <p:cNvSpPr/>
          <p:nvPr/>
        </p:nvSpPr>
        <p:spPr>
          <a:xfrm flipH="1">
            <a:off x="4657502" y="3734784"/>
            <a:ext cx="701069" cy="205845"/>
          </a:xfrm>
          <a:prstGeom prst="wedgeRectCallout">
            <a:avLst>
              <a:gd name="adj1" fmla="val 111793"/>
              <a:gd name="adj2" fmla="val 2761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3. Save</a:t>
            </a:r>
          </a:p>
        </p:txBody>
      </p:sp>
      <p:sp>
        <p:nvSpPr>
          <p:cNvPr id="4" name="Rectangle 3"/>
          <p:cNvSpPr/>
          <p:nvPr/>
        </p:nvSpPr>
        <p:spPr>
          <a:xfrm>
            <a:off x="6293512" y="2713967"/>
            <a:ext cx="2507674" cy="369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37A56DE-BBEA-3682-4C60-E6887571AB5C}"/>
              </a:ext>
            </a:extLst>
          </p:cNvPr>
          <p:cNvSpPr>
            <a:spLocks noGrp="1"/>
          </p:cNvSpPr>
          <p:nvPr>
            <p:ph type="title"/>
          </p:nvPr>
        </p:nvSpPr>
        <p:spPr/>
        <p:txBody>
          <a:bodyPr>
            <a:normAutofit/>
          </a:bodyPr>
          <a:lstStyle/>
          <a:p>
            <a:r>
              <a:rPr lang="en-US"/>
              <a:t>Entering Domain Exemptions</a:t>
            </a:r>
          </a:p>
        </p:txBody>
      </p:sp>
      <p:sp>
        <p:nvSpPr>
          <p:cNvPr id="6" name="Text Placeholder 5">
            <a:extLst>
              <a:ext uri="{FF2B5EF4-FFF2-40B4-BE49-F238E27FC236}">
                <a16:creationId xmlns:a16="http://schemas.microsoft.com/office/drawing/2014/main" id="{B83C956E-A17A-02E9-381B-925270E8BB41}"/>
              </a:ext>
            </a:extLst>
          </p:cNvPr>
          <p:cNvSpPr>
            <a:spLocks noGrp="1"/>
          </p:cNvSpPr>
          <p:nvPr>
            <p:ph type="body" idx="1"/>
          </p:nvPr>
        </p:nvSpPr>
        <p:spPr>
          <a:xfrm>
            <a:off x="311700" y="932794"/>
            <a:ext cx="3094967" cy="3798181"/>
          </a:xfrm>
        </p:spPr>
        <p:txBody>
          <a:bodyPr>
            <a:normAutofit/>
          </a:bodyPr>
          <a:lstStyle/>
          <a:p>
            <a:pPr marL="0" indent="0">
              <a:buNone/>
            </a:pPr>
            <a:r>
              <a:rPr lang="en-US" sz="1800" dirty="0"/>
              <a:t>Used when a student’s IEP or Section 504 plan specifies that the student has a disability for which there are no appropriate accommodations for assessment in one or more domains.</a:t>
            </a:r>
          </a:p>
          <a:p>
            <a:endParaRPr lang="en-US" dirty="0"/>
          </a:p>
        </p:txBody>
      </p:sp>
      <p:sp>
        <p:nvSpPr>
          <p:cNvPr id="12" name="Footer Placeholder 11">
            <a:extLst>
              <a:ext uri="{FF2B5EF4-FFF2-40B4-BE49-F238E27FC236}">
                <a16:creationId xmlns:a16="http://schemas.microsoft.com/office/drawing/2014/main" id="{9E79587D-F900-CB81-0BDA-2E030653A37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1033224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Test Settings Report</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r>
              <a:rPr lang="en-US" sz="1800" dirty="0">
                <a:ea typeface="Tahoma"/>
                <a:cs typeface="Arial" panose="020B0604020202020204" pitchFamily="34" charset="0"/>
              </a:rPr>
              <a:t>Download the </a:t>
            </a:r>
            <a:r>
              <a:rPr lang="en-US" sz="1800" i="1" dirty="0">
                <a:ea typeface="Tahoma"/>
                <a:cs typeface="Arial" panose="020B0604020202020204" pitchFamily="34" charset="0"/>
              </a:rPr>
              <a:t>ELPAC School Level Student Test Settings Report</a:t>
            </a:r>
            <a:r>
              <a:rPr lang="en-US" sz="1800" dirty="0">
                <a:ea typeface="Tahoma"/>
                <a:cs typeface="Arial" panose="020B0604020202020204" pitchFamily="34" charset="0"/>
              </a:rPr>
              <a:t> to verify that test settings have been entered.</a:t>
            </a:r>
          </a:p>
          <a:p>
            <a:pPr lvl="1"/>
            <a:r>
              <a:rPr lang="en-US" sz="1650" dirty="0"/>
              <a:t>TOMS Reports &gt; Site Reports</a:t>
            </a:r>
          </a:p>
        </p:txBody>
      </p:sp>
      <p:pic>
        <p:nvPicPr>
          <p:cNvPr id="7" name="Picture 6" descr="Graphical user interface, text, application, Word&#10;&#10;Description automatically generated">
            <a:extLst>
              <a:ext uri="{FF2B5EF4-FFF2-40B4-BE49-F238E27FC236}">
                <a16:creationId xmlns:a16="http://schemas.microsoft.com/office/drawing/2014/main" id="{4E597E96-6258-6709-2652-A773587E7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053" y="2011469"/>
            <a:ext cx="3645152" cy="2574389"/>
          </a:xfrm>
          <a:prstGeom prst="rect">
            <a:avLst/>
          </a:prstGeom>
          <a:ln>
            <a:solidFill>
              <a:schemeClr val="tx1"/>
            </a:solidFill>
          </a:ln>
        </p:spPr>
      </p:pic>
      <p:sp>
        <p:nvSpPr>
          <p:cNvPr id="6" name="Footer Placeholder 5">
            <a:extLst>
              <a:ext uri="{FF2B5EF4-FFF2-40B4-BE49-F238E27FC236}">
                <a16:creationId xmlns:a16="http://schemas.microsoft.com/office/drawing/2014/main" id="{E50CD5BE-8B71-7794-C745-C30F4CF2BE5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02031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b" anchorCtr="0">
            <a:normAutofit/>
          </a:bodyPr>
          <a:lstStyle/>
          <a:p>
            <a:r>
              <a:rPr lang="en-US"/>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4" name="Text Placeholder 2">
            <a:extLst>
              <a:ext uri="{FF2B5EF4-FFF2-40B4-BE49-F238E27FC236}">
                <a16:creationId xmlns:a16="http://schemas.microsoft.com/office/drawing/2014/main" id="{5E7FCD6C-17C2-1B3D-83AE-9D1DD02F04F9}"/>
              </a:ext>
            </a:extLst>
          </p:cNvPr>
          <p:cNvSpPr txBox="1">
            <a:spLocks/>
          </p:cNvSpPr>
          <p:nvPr/>
        </p:nvSpPr>
        <p:spPr>
          <a:xfrm>
            <a:off x="439492" y="857251"/>
            <a:ext cx="8337460" cy="3680460"/>
          </a:xfrm>
          <a:prstGeom prst="rect">
            <a:avLst/>
          </a:prstGeom>
          <a:noFill/>
        </p:spPr>
        <p:txBody>
          <a:bodyPr lIns="68580" tIns="34290" rIns="68580" bIns="34290" anchor="t">
            <a:norm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a:buClr>
                <a:srgbClr val="203864"/>
              </a:buClr>
              <a:buFont typeface="Tw Cen MT"/>
              <a:buAutoNum type="arabicPeriod"/>
            </a:pPr>
            <a:r>
              <a:rPr lang="en-US" sz="1800" dirty="0">
                <a:latin typeface="+mn-lt"/>
                <a:ea typeface="Tahoma"/>
                <a:cs typeface="Arial" panose="020B0604020202020204" pitchFamily="34" charset="0"/>
              </a:rPr>
              <a:t>Before entering accommodations, confirm that “YES” is  indicated on the </a:t>
            </a:r>
            <a:r>
              <a:rPr lang="en-US" sz="1800" dirty="0" err="1">
                <a:latin typeface="+mn-lt"/>
                <a:ea typeface="Tahoma"/>
                <a:cs typeface="Arial" panose="020B0604020202020204" pitchFamily="34" charset="0"/>
              </a:rPr>
              <a:t>SpEd</a:t>
            </a:r>
            <a:r>
              <a:rPr lang="en-US" sz="1800" dirty="0">
                <a:latin typeface="+mn-lt"/>
                <a:ea typeface="Tahoma"/>
                <a:cs typeface="Arial" panose="020B0604020202020204" pitchFamily="34" charset="0"/>
              </a:rPr>
              <a:t> flag identifier on the student's demographic page in TOMS.</a:t>
            </a:r>
            <a:endParaRPr lang="en-US" sz="1800" dirty="0">
              <a:latin typeface="+mn-lt"/>
              <a:cs typeface="Arial" panose="020B0604020202020204" pitchFamily="34" charset="0"/>
            </a:endParaRPr>
          </a:p>
          <a:p>
            <a:pPr marL="257175" indent="-257175">
              <a:buClr>
                <a:srgbClr val="203864"/>
              </a:buClr>
            </a:pPr>
            <a:r>
              <a:rPr lang="en-US" sz="1800" dirty="0">
                <a:latin typeface="+mn-lt"/>
                <a:ea typeface="Tahoma"/>
                <a:cs typeface="Arial" panose="020B0604020202020204" pitchFamily="34" charset="0"/>
              </a:rPr>
              <a:t>Enter supports and accommodations based on the most current IEP (FAPE Part 2 Section 4). </a:t>
            </a:r>
            <a:endParaRPr lang="en-US" sz="1800" dirty="0">
              <a:latin typeface="+mn-lt"/>
              <a:cs typeface="Arial" panose="020B0604020202020204" pitchFamily="34" charset="0"/>
            </a:endParaRPr>
          </a:p>
          <a:p>
            <a:pPr marL="257175" indent="-257175">
              <a:buClr>
                <a:srgbClr val="203864"/>
              </a:buClr>
            </a:pPr>
            <a:r>
              <a:rPr lang="en-US" sz="1800" dirty="0">
                <a:latin typeface="+mn-lt"/>
                <a:ea typeface="Tahoma"/>
                <a:cs typeface="Arial" panose="020B0604020202020204" pitchFamily="34" charset="0"/>
              </a:rPr>
              <a:t>Collect the completed Attachment A then enter the designated supports into TOMS.</a:t>
            </a:r>
            <a:endParaRPr lang="en-US" sz="1800" dirty="0">
              <a:latin typeface="+mn-lt"/>
              <a:cs typeface="Arial" panose="020B0604020202020204" pitchFamily="34" charset="0"/>
            </a:endParaRPr>
          </a:p>
          <a:p>
            <a:pPr marL="257175" indent="-257175">
              <a:buClr>
                <a:srgbClr val="203864"/>
              </a:buClr>
            </a:pPr>
            <a:r>
              <a:rPr lang="en-US" sz="1800" dirty="0">
                <a:latin typeface="+mn-lt"/>
                <a:ea typeface="Tahoma"/>
                <a:cs typeface="Arial" panose="020B0604020202020204" pitchFamily="34" charset="0"/>
              </a:rPr>
              <a:t>Generate the </a:t>
            </a:r>
            <a:r>
              <a:rPr lang="en-US" sz="1800" i="1" dirty="0">
                <a:latin typeface="+mn-lt"/>
                <a:ea typeface="Tahoma"/>
                <a:cs typeface="Arial" panose="020B0604020202020204" pitchFamily="34" charset="0"/>
              </a:rPr>
              <a:t>ELPAC School Level Student Test Settings Report</a:t>
            </a:r>
            <a:r>
              <a:rPr lang="en-US" sz="1800" dirty="0">
                <a:latin typeface="+mn-lt"/>
                <a:ea typeface="Tahoma"/>
                <a:cs typeface="Arial" panose="020B0604020202020204" pitchFamily="34" charset="0"/>
              </a:rPr>
              <a:t> to verify that test settings have been entered.</a:t>
            </a:r>
          </a:p>
          <a:p>
            <a:pPr>
              <a:buClr>
                <a:srgbClr val="203864"/>
              </a:buClr>
              <a:buFont typeface="Tw Cen MT"/>
              <a:buAutoNum type="arabicPeriod"/>
            </a:pPr>
            <a:endParaRPr lang="en-US" sz="1350" dirty="0">
              <a:latin typeface="+mn-lt"/>
              <a:cs typeface="Arial" panose="020B0604020202020204" pitchFamily="34" charset="0"/>
            </a:endParaRPr>
          </a:p>
          <a:p>
            <a:pPr>
              <a:buClr>
                <a:srgbClr val="203864"/>
              </a:buClr>
              <a:buFont typeface="Tw Cen MT"/>
              <a:buAutoNum type="arabicPeriod"/>
            </a:pPr>
            <a:endParaRPr lang="en-US" sz="1350" dirty="0">
              <a:latin typeface="+mn-lt"/>
              <a:cs typeface="Arial" panose="020B0604020202020204" pitchFamily="34" charset="0"/>
            </a:endParaRPr>
          </a:p>
        </p:txBody>
      </p:sp>
      <p:sp>
        <p:nvSpPr>
          <p:cNvPr id="6" name="Footer Placeholder 5">
            <a:extLst>
              <a:ext uri="{FF2B5EF4-FFF2-40B4-BE49-F238E27FC236}">
                <a16:creationId xmlns:a16="http://schemas.microsoft.com/office/drawing/2014/main" id="{C8093D8C-ED65-FA99-0AD5-AED848B89C5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917899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t>Technology</a:t>
            </a:r>
          </a:p>
        </p:txBody>
      </p:sp>
      <p:sp>
        <p:nvSpPr>
          <p:cNvPr id="6" name="Footer Placeholder 5">
            <a:extLst>
              <a:ext uri="{FF2B5EF4-FFF2-40B4-BE49-F238E27FC236}">
                <a16:creationId xmlns:a16="http://schemas.microsoft.com/office/drawing/2014/main" id="{29B7E178-24F4-D033-6D51-BA283D270B4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054467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FA18-F39F-57D5-C015-5291C5C73913}"/>
              </a:ext>
            </a:extLst>
          </p:cNvPr>
          <p:cNvSpPr>
            <a:spLocks noGrp="1"/>
          </p:cNvSpPr>
          <p:nvPr>
            <p:ph type="title"/>
          </p:nvPr>
        </p:nvSpPr>
        <p:spPr/>
        <p:txBody>
          <a:bodyPr>
            <a:normAutofit/>
          </a:bodyPr>
          <a:lstStyle/>
          <a:p>
            <a:r>
              <a:rPr lang="en-US"/>
              <a:t>Systems Needed for Initial ELPAC</a:t>
            </a:r>
          </a:p>
        </p:txBody>
      </p:sp>
      <p:sp>
        <p:nvSpPr>
          <p:cNvPr id="3" name="Text Placeholder 2">
            <a:extLst>
              <a:ext uri="{FF2B5EF4-FFF2-40B4-BE49-F238E27FC236}">
                <a16:creationId xmlns:a16="http://schemas.microsoft.com/office/drawing/2014/main" id="{03878D16-F144-5A9E-5AD0-90161548D084}"/>
              </a:ext>
            </a:extLst>
          </p:cNvPr>
          <p:cNvSpPr>
            <a:spLocks noGrp="1"/>
          </p:cNvSpPr>
          <p:nvPr>
            <p:ph type="body" idx="13"/>
          </p:nvPr>
        </p:nvSpPr>
        <p:spPr/>
        <p:txBody>
          <a:bodyPr spcFirstLastPara="1" wrap="square" lIns="68580" tIns="34290" rIns="68580" bIns="34290" anchor="t" anchorCtr="0">
            <a:normAutofit/>
          </a:bodyPr>
          <a:lstStyle/>
          <a:p>
            <a:pPr marL="482600" indent="-342900">
              <a:spcAft>
                <a:spcPts val="300"/>
              </a:spcAft>
              <a:buFont typeface="+mj-lt"/>
              <a:buAutoNum type="arabicPeriod"/>
            </a:pPr>
            <a:r>
              <a:rPr lang="en-US" sz="1800" b="1" dirty="0">
                <a:ea typeface="Tahoma"/>
                <a:cs typeface="Arial" panose="020B0604020202020204" pitchFamily="34" charset="0"/>
              </a:rPr>
              <a:t>Test Operations Management System (TOMS)</a:t>
            </a:r>
          </a:p>
          <a:p>
            <a:pPr lvl="1">
              <a:spcAft>
                <a:spcPts val="300"/>
              </a:spcAft>
              <a:buFont typeface="Arial" panose="020B0604020202020204" pitchFamily="34" charset="0"/>
              <a:buChar char="•"/>
            </a:pPr>
            <a:r>
              <a:rPr lang="en-US" sz="1600" dirty="0">
                <a:ea typeface="Tahoma"/>
                <a:cs typeface="Arial" panose="020B0604020202020204" pitchFamily="34" charset="0"/>
              </a:rPr>
              <a:t>The Coordinator confirms student registrations, assigns student test settings, and accesses Student Score Reports (SSRs).</a:t>
            </a:r>
          </a:p>
          <a:p>
            <a:pPr marL="482600" indent="-342900">
              <a:spcAft>
                <a:spcPts val="300"/>
              </a:spcAft>
              <a:buFont typeface="+mj-lt"/>
              <a:buAutoNum type="arabicPeriod"/>
            </a:pPr>
            <a:r>
              <a:rPr lang="en-US" sz="1800" b="1" dirty="0">
                <a:ea typeface="Tahoma"/>
                <a:cs typeface="Arial" panose="020B0604020202020204" pitchFamily="34" charset="0"/>
              </a:rPr>
              <a:t>Test Administrator (TA) Interface</a:t>
            </a:r>
          </a:p>
          <a:p>
            <a:pPr lvl="1">
              <a:buFont typeface="Arial" panose="020B0604020202020204" pitchFamily="34" charset="0"/>
              <a:buChar char="•"/>
            </a:pPr>
            <a:r>
              <a:rPr lang="en-US" sz="1600" dirty="0">
                <a:ea typeface="Tahoma"/>
                <a:cs typeface="Arial" panose="020B0604020202020204" pitchFamily="34" charset="0"/>
              </a:rPr>
              <a:t>The Test Examiner logs on to the TA Interface to initiate, approve, and monitor student testing.</a:t>
            </a:r>
          </a:p>
          <a:p>
            <a:pPr marL="482600" indent="-342900">
              <a:spcAft>
                <a:spcPts val="300"/>
              </a:spcAft>
              <a:buFont typeface="+mj-lt"/>
              <a:buAutoNum type="arabicPeriod"/>
            </a:pPr>
            <a:r>
              <a:rPr lang="en-US" sz="1800" b="1" dirty="0">
                <a:ea typeface="Tahoma"/>
                <a:cs typeface="Arial" panose="020B0604020202020204" pitchFamily="34" charset="0"/>
              </a:rPr>
              <a:t>Secure Browser</a:t>
            </a:r>
          </a:p>
          <a:p>
            <a:pPr lvl="1">
              <a:spcAft>
                <a:spcPts val="300"/>
              </a:spcAft>
              <a:buFont typeface="Arial" panose="020B0604020202020204" pitchFamily="34" charset="0"/>
              <a:buChar char="•"/>
            </a:pPr>
            <a:r>
              <a:rPr lang="en-US" sz="1600" dirty="0"/>
              <a:t>A secure online testing environment in which a device is restricted from accessing prohibited computer applications, copying, or otherwise sharing test data.</a:t>
            </a:r>
          </a:p>
          <a:p>
            <a:pPr lvl="1">
              <a:spcAft>
                <a:spcPts val="300"/>
              </a:spcAft>
              <a:buFont typeface="Arial" panose="020B0604020202020204" pitchFamily="34" charset="0"/>
              <a:buChar char="•"/>
            </a:pPr>
            <a:r>
              <a:rPr lang="en-US" sz="1600" dirty="0">
                <a:ea typeface="Tahoma"/>
              </a:rPr>
              <a:t>LAUSD managed devices will be updated by ITS</a:t>
            </a:r>
          </a:p>
          <a:p>
            <a:pPr lvl="1">
              <a:spcAft>
                <a:spcPts val="300"/>
              </a:spcAft>
              <a:buFont typeface="Arial" panose="020B0604020202020204" pitchFamily="34" charset="0"/>
              <a:buChar char="•"/>
            </a:pPr>
            <a:r>
              <a:rPr lang="en-US" sz="1600" dirty="0">
                <a:ea typeface="Tahoma"/>
              </a:rPr>
              <a:t>Access </a:t>
            </a:r>
            <a:r>
              <a:rPr lang="en-US" sz="1600" dirty="0">
                <a:ea typeface="Tahoma"/>
                <a:hlinkClick r:id="rId3">
                  <a:extLst>
                    <a:ext uri="{A12FA001-AC4F-418D-AE19-62706E023703}">
                      <ahyp:hlinkClr xmlns:ahyp="http://schemas.microsoft.com/office/drawing/2018/hyperlinkcolor" val="tx"/>
                    </a:ext>
                  </a:extLst>
                </a:hlinkClick>
              </a:rPr>
              <a:t>https://ca.portal.cambiumast.com/</a:t>
            </a:r>
            <a:r>
              <a:rPr lang="en-US" sz="1600" dirty="0">
                <a:ea typeface="Tahoma"/>
              </a:rPr>
              <a:t> to update non LAUSD managed devices school purchased devices (except Chromebooks)</a:t>
            </a:r>
          </a:p>
          <a:p>
            <a:pPr lvl="2" indent="-302895"/>
            <a:endParaRPr lang="en-US" sz="1100" dirty="0"/>
          </a:p>
          <a:p>
            <a:endParaRPr lang="en-US" sz="1400" dirty="0"/>
          </a:p>
          <a:p>
            <a:endParaRPr lang="en-US" sz="1400" dirty="0"/>
          </a:p>
          <a:p>
            <a:endParaRPr lang="en-US" sz="1400" dirty="0"/>
          </a:p>
        </p:txBody>
      </p:sp>
      <p:sp>
        <p:nvSpPr>
          <p:cNvPr id="6" name="Footer Placeholder 5">
            <a:extLst>
              <a:ext uri="{FF2B5EF4-FFF2-40B4-BE49-F238E27FC236}">
                <a16:creationId xmlns:a16="http://schemas.microsoft.com/office/drawing/2014/main" id="{A2E537CF-7995-5C8F-B675-6ED7922B4A0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249940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A03889-5B0F-E86A-B95C-8B38814AE671}"/>
              </a:ext>
            </a:extLst>
          </p:cNvPr>
          <p:cNvSpPr>
            <a:spLocks noGrp="1"/>
          </p:cNvSpPr>
          <p:nvPr>
            <p:ph type="title"/>
          </p:nvPr>
        </p:nvSpPr>
        <p:spPr/>
        <p:txBody>
          <a:bodyPr>
            <a:normAutofit/>
          </a:bodyPr>
          <a:lstStyle/>
          <a:p>
            <a:r>
              <a:rPr lang="en-US"/>
              <a:t>Systems Needed for Initial ELPAC</a:t>
            </a:r>
          </a:p>
        </p:txBody>
      </p:sp>
      <p:sp>
        <p:nvSpPr>
          <p:cNvPr id="4" name="Text Placeholder 3">
            <a:extLst>
              <a:ext uri="{FF2B5EF4-FFF2-40B4-BE49-F238E27FC236}">
                <a16:creationId xmlns:a16="http://schemas.microsoft.com/office/drawing/2014/main" id="{AE4AA6A8-09C2-5321-BA7A-D386D053C9D0}"/>
              </a:ext>
            </a:extLst>
          </p:cNvPr>
          <p:cNvSpPr>
            <a:spLocks noGrp="1"/>
          </p:cNvSpPr>
          <p:nvPr>
            <p:ph type="body" idx="13"/>
          </p:nvPr>
        </p:nvSpPr>
        <p:spPr/>
        <p:txBody>
          <a:bodyPr spcFirstLastPara="1" wrap="square" lIns="68580" tIns="34290" rIns="68580" bIns="34290" anchor="t" anchorCtr="0">
            <a:normAutofit/>
          </a:bodyPr>
          <a:lstStyle/>
          <a:p>
            <a:pPr>
              <a:buFont typeface="+mj-lt"/>
              <a:buAutoNum type="arabicPeriod" startAt="4"/>
            </a:pPr>
            <a:r>
              <a:rPr lang="en-US" sz="1800" b="1" dirty="0">
                <a:ea typeface="Tahoma"/>
                <a:cs typeface="Arial" panose="020B0604020202020204" pitchFamily="34" charset="0"/>
              </a:rPr>
              <a:t>Data Entry Interface (DEI)</a:t>
            </a:r>
          </a:p>
          <a:p>
            <a:pPr lvl="1">
              <a:buFont typeface="Arial" panose="020B0604020202020204" pitchFamily="34" charset="0"/>
              <a:buChar char="•"/>
            </a:pPr>
            <a:r>
              <a:rPr lang="en-US" sz="1600" dirty="0">
                <a:ea typeface="Tahoma"/>
                <a:cs typeface="Arial" panose="020B0604020202020204" pitchFamily="34" charset="0"/>
              </a:rPr>
              <a:t>Speaking scores are transferred from the Student Score Sheet into the DEI immediately after test is submitted.</a:t>
            </a:r>
          </a:p>
          <a:p>
            <a:pPr lvl="1">
              <a:buFont typeface="Arial" panose="020B0604020202020204" pitchFamily="34" charset="0"/>
              <a:buChar char="•"/>
            </a:pPr>
            <a:r>
              <a:rPr lang="en-US" sz="1600" dirty="0">
                <a:ea typeface="Tahoma"/>
                <a:cs typeface="Arial" panose="020B0604020202020204" pitchFamily="34" charset="0"/>
              </a:rPr>
              <a:t>Writing scores for K-2 are entered in this interface immediately after testing  the student.</a:t>
            </a:r>
          </a:p>
          <a:p>
            <a:pPr lvl="1">
              <a:buFont typeface="Arial" panose="020B0604020202020204" pitchFamily="34" charset="0"/>
              <a:buChar char="•"/>
            </a:pPr>
            <a:r>
              <a:rPr lang="en-US" sz="1600" dirty="0">
                <a:ea typeface="Tahoma"/>
                <a:cs typeface="Arial" panose="020B0604020202020204" pitchFamily="34" charset="0"/>
              </a:rPr>
              <a:t>For more information, refer to the Data Entry Interface training video in Moodle.</a:t>
            </a:r>
          </a:p>
          <a:p>
            <a:pPr>
              <a:buAutoNum type="arabicPeriod" startAt="4"/>
            </a:pPr>
            <a:r>
              <a:rPr lang="en-US" sz="1800" b="1" dirty="0">
                <a:ea typeface="Tahoma"/>
                <a:cs typeface="Arial" panose="020B0604020202020204" pitchFamily="34" charset="0"/>
              </a:rPr>
              <a:t>Teacher Hand Scoring System (THSS)</a:t>
            </a:r>
          </a:p>
          <a:p>
            <a:pPr lvl="1">
              <a:buFont typeface="Arial" panose="020B0604020202020204" pitchFamily="34" charset="0"/>
              <a:buChar char="•"/>
            </a:pPr>
            <a:r>
              <a:rPr lang="en-US" sz="1600" dirty="0">
                <a:ea typeface="Tahoma"/>
                <a:cs typeface="Arial" panose="020B0604020202020204" pitchFamily="34" charset="0"/>
              </a:rPr>
              <a:t>Writing responses for students in grades 3-12 are scored and submitted by the Test Examiner.</a:t>
            </a:r>
          </a:p>
          <a:p>
            <a:pPr>
              <a:buFont typeface="Tw Cen MT"/>
              <a:buAutoNum type="arabicPeriod" startAt="4"/>
            </a:pPr>
            <a:endParaRPr lang="en-US" dirty="0"/>
          </a:p>
        </p:txBody>
      </p:sp>
      <p:sp>
        <p:nvSpPr>
          <p:cNvPr id="8" name="Footer Placeholder 7">
            <a:extLst>
              <a:ext uri="{FF2B5EF4-FFF2-40B4-BE49-F238E27FC236}">
                <a16:creationId xmlns:a16="http://schemas.microsoft.com/office/drawing/2014/main" id="{213EC43F-E915-5235-20CA-AC990509308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1838491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b" anchorCtr="0">
            <a:normAutofit/>
          </a:bodyPr>
          <a:lstStyle/>
          <a:p>
            <a:r>
              <a:rPr lang="en-US"/>
              <a:t>Technology Needed for Testing</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pPr marL="0" indent="0">
              <a:buNone/>
            </a:pPr>
            <a:r>
              <a:rPr lang="en-US" dirty="0">
                <a:ea typeface="Tahoma"/>
                <a:cs typeface="Arial" panose="020B0604020202020204" pitchFamily="34" charset="0"/>
                <a:hlinkClick r:id="rId3"/>
              </a:rPr>
              <a:t>CAASPP and ELPAC Technical Specifications and Configuration Guide for Online Testing Manual</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74209103"/>
              </p:ext>
            </p:extLst>
          </p:nvPr>
        </p:nvGraphicFramePr>
        <p:xfrm>
          <a:off x="2080426" y="1890804"/>
          <a:ext cx="5029389" cy="1877502"/>
        </p:xfrm>
        <a:graphic>
          <a:graphicData uri="http://schemas.openxmlformats.org/drawingml/2006/table">
            <a:tbl>
              <a:tblPr>
                <a:tableStyleId>{5940675A-B579-460E-94D1-54222C63F5DA}</a:tableStyleId>
              </a:tblPr>
              <a:tblGrid>
                <a:gridCol w="1776055">
                  <a:extLst>
                    <a:ext uri="{9D8B030D-6E8A-4147-A177-3AD203B41FA5}">
                      <a16:colId xmlns:a16="http://schemas.microsoft.com/office/drawing/2014/main" val="417914332"/>
                    </a:ext>
                  </a:extLst>
                </a:gridCol>
                <a:gridCol w="3253334">
                  <a:extLst>
                    <a:ext uri="{9D8B030D-6E8A-4147-A177-3AD203B41FA5}">
                      <a16:colId xmlns:a16="http://schemas.microsoft.com/office/drawing/2014/main" val="54890157"/>
                    </a:ext>
                  </a:extLst>
                </a:gridCol>
              </a:tblGrid>
              <a:tr h="312917">
                <a:tc>
                  <a:txBody>
                    <a:bodyPr/>
                    <a:lstStyle/>
                    <a:p>
                      <a:pPr algn="ctr"/>
                      <a:r>
                        <a:rPr lang="en-US" sz="1100" b="1" dirty="0">
                          <a:latin typeface="Arial" panose="020B0604020202020204" pitchFamily="34" charset="0"/>
                        </a:rPr>
                        <a:t>Operating System</a:t>
                      </a:r>
                    </a:p>
                  </a:txBody>
                  <a:tcPr marL="68580" marR="68580" marT="34290" marB="34290" anchor="ctr"/>
                </a:tc>
                <a:tc>
                  <a:txBody>
                    <a:bodyPr/>
                    <a:lstStyle/>
                    <a:p>
                      <a:pPr algn="ctr"/>
                      <a:r>
                        <a:rPr lang="en-US" sz="1100" b="1" dirty="0">
                          <a:latin typeface="Arial" panose="020B0604020202020204" pitchFamily="34" charset="0"/>
                        </a:rPr>
                        <a:t>Permitted Browsers</a:t>
                      </a:r>
                    </a:p>
                  </a:txBody>
                  <a:tcPr marL="68580" marR="68580" marT="34290" marB="34290" anchor="ctr"/>
                </a:tc>
                <a:extLst>
                  <a:ext uri="{0D108BD9-81ED-4DB2-BD59-A6C34878D82A}">
                    <a16:rowId xmlns:a16="http://schemas.microsoft.com/office/drawing/2014/main" val="578728967"/>
                  </a:ext>
                </a:extLst>
              </a:tr>
              <a:tr h="312917">
                <a:tc>
                  <a:txBody>
                    <a:bodyPr/>
                    <a:lstStyle/>
                    <a:p>
                      <a:r>
                        <a:rPr lang="en-US" sz="1100" dirty="0">
                          <a:latin typeface="Arial" panose="020B0604020202020204" pitchFamily="34" charset="0"/>
                        </a:rPr>
                        <a:t>iOS</a:t>
                      </a:r>
                    </a:p>
                  </a:txBody>
                  <a:tcPr marL="68580" marR="68580" marT="34290" marB="34290" anchor="ctr"/>
                </a:tc>
                <a:tc>
                  <a:txBody>
                    <a:bodyPr/>
                    <a:lstStyle/>
                    <a:p>
                      <a:pPr lvl="0">
                        <a:buNone/>
                      </a:pPr>
                      <a:r>
                        <a:rPr lang="en-US" sz="1100" dirty="0">
                          <a:latin typeface="Arial" panose="020B0604020202020204" pitchFamily="34" charset="0"/>
                        </a:rPr>
                        <a:t>Mobile Secure Browser (current app)</a:t>
                      </a:r>
                    </a:p>
                  </a:txBody>
                  <a:tcPr marL="68580" marR="68580" marT="34290" marB="34290" anchor="ctr"/>
                </a:tc>
                <a:extLst>
                  <a:ext uri="{0D108BD9-81ED-4DB2-BD59-A6C34878D82A}">
                    <a16:rowId xmlns:a16="http://schemas.microsoft.com/office/drawing/2014/main" val="2787262145"/>
                  </a:ext>
                </a:extLst>
              </a:tr>
              <a:tr h="312917">
                <a:tc>
                  <a:txBody>
                    <a:bodyPr/>
                    <a:lstStyle/>
                    <a:p>
                      <a:r>
                        <a:rPr lang="en-US" sz="1100" dirty="0">
                          <a:latin typeface="Arial" panose="020B0604020202020204" pitchFamily="34" charset="0"/>
                        </a:rPr>
                        <a:t>ChromeOS</a:t>
                      </a:r>
                    </a:p>
                  </a:txBody>
                  <a:tcPr marL="68580" marR="68580" marT="34290" marB="34290" anchor="ctr"/>
                </a:tc>
                <a:tc rowSpan="4">
                  <a:txBody>
                    <a:bodyPr/>
                    <a:lstStyle/>
                    <a:p>
                      <a:pPr lvl="0">
                        <a:buNone/>
                      </a:pPr>
                      <a:endParaRPr lang="en-US" dirty="0">
                        <a:latin typeface="Arial" panose="020B0604020202020204" pitchFamily="34" charset="0"/>
                      </a:endParaRPr>
                    </a:p>
                    <a:p>
                      <a:pPr lvl="0">
                        <a:buNone/>
                      </a:pPr>
                      <a:r>
                        <a:rPr lang="en-US" sz="1100" dirty="0">
                          <a:latin typeface="Arial" panose="020B0604020202020204" pitchFamily="34" charset="0"/>
                        </a:rPr>
                        <a:t>Ensure you are using the most recent version of Chrome or Firefox.</a:t>
                      </a:r>
                      <a:endParaRPr lang="en-US" dirty="0">
                        <a:latin typeface="Arial" panose="020B0604020202020204" pitchFamily="34" charset="0"/>
                      </a:endParaRPr>
                    </a:p>
                  </a:txBody>
                  <a:tcPr marL="68580" marR="68580" marT="34290" marB="34290"/>
                </a:tc>
                <a:extLst>
                  <a:ext uri="{0D108BD9-81ED-4DB2-BD59-A6C34878D82A}">
                    <a16:rowId xmlns:a16="http://schemas.microsoft.com/office/drawing/2014/main" val="24351929"/>
                  </a:ext>
                </a:extLst>
              </a:tr>
              <a:tr h="312917">
                <a:tc>
                  <a:txBody>
                    <a:bodyPr/>
                    <a:lstStyle/>
                    <a:p>
                      <a:r>
                        <a:rPr lang="en-US" sz="1100" dirty="0">
                          <a:latin typeface="Arial" panose="020B0604020202020204" pitchFamily="34" charset="0"/>
                        </a:rPr>
                        <a:t>Windows</a:t>
                      </a:r>
                    </a:p>
                  </a:txBody>
                  <a:tcPr marL="68580" marR="68580" marT="34290" marB="34290" anchor="ctr"/>
                </a:tc>
                <a:tc vMerge="1">
                  <a:txBody>
                    <a:bodyPr/>
                    <a:lstStyle/>
                    <a:p>
                      <a:endParaRPr lang="en-US"/>
                    </a:p>
                  </a:txBody>
                  <a:tcPr/>
                </a:tc>
                <a:extLst>
                  <a:ext uri="{0D108BD9-81ED-4DB2-BD59-A6C34878D82A}">
                    <a16:rowId xmlns:a16="http://schemas.microsoft.com/office/drawing/2014/main" val="1153711355"/>
                  </a:ext>
                </a:extLst>
              </a:tr>
              <a:tr h="312917">
                <a:tc>
                  <a:txBody>
                    <a:bodyPr/>
                    <a:lstStyle/>
                    <a:p>
                      <a:r>
                        <a:rPr lang="en-US" sz="1100" dirty="0">
                          <a:latin typeface="Arial" panose="020B0604020202020204" pitchFamily="34" charset="0"/>
                        </a:rPr>
                        <a:t>Linux</a:t>
                      </a:r>
                    </a:p>
                  </a:txBody>
                  <a:tcPr marL="68580" marR="68580" marT="34290" marB="34290" anchor="ctr"/>
                </a:tc>
                <a:tc vMerge="1">
                  <a:txBody>
                    <a:bodyPr/>
                    <a:lstStyle/>
                    <a:p>
                      <a:endParaRPr lang="en-US"/>
                    </a:p>
                  </a:txBody>
                  <a:tcPr/>
                </a:tc>
                <a:extLst>
                  <a:ext uri="{0D108BD9-81ED-4DB2-BD59-A6C34878D82A}">
                    <a16:rowId xmlns:a16="http://schemas.microsoft.com/office/drawing/2014/main" val="759091941"/>
                  </a:ext>
                </a:extLst>
              </a:tr>
              <a:tr h="312917">
                <a:tc>
                  <a:txBody>
                    <a:bodyPr/>
                    <a:lstStyle/>
                    <a:p>
                      <a:r>
                        <a:rPr lang="en-US" sz="1100" dirty="0">
                          <a:latin typeface="Arial" panose="020B0604020202020204" pitchFamily="34" charset="0"/>
                        </a:rPr>
                        <a:t>macOS/</a:t>
                      </a:r>
                      <a:r>
                        <a:rPr lang="en-US" sz="1100" dirty="0" err="1">
                          <a:latin typeface="Arial" panose="020B0604020202020204" pitchFamily="34" charset="0"/>
                        </a:rPr>
                        <a:t>OSx</a:t>
                      </a:r>
                      <a:endParaRPr lang="en-US" sz="1100" dirty="0">
                        <a:latin typeface="Arial" panose="020B0604020202020204" pitchFamily="34" charset="0"/>
                      </a:endParaRPr>
                    </a:p>
                  </a:txBody>
                  <a:tcPr marL="68580" marR="68580" marT="34290" marB="34290" anchor="ctr"/>
                </a:tc>
                <a:tc vMerge="1">
                  <a:txBody>
                    <a:bodyPr/>
                    <a:lstStyle/>
                    <a:p>
                      <a:endParaRPr lang="en-US"/>
                    </a:p>
                  </a:txBody>
                  <a:tcPr/>
                </a:tc>
                <a:extLst>
                  <a:ext uri="{0D108BD9-81ED-4DB2-BD59-A6C34878D82A}">
                    <a16:rowId xmlns:a16="http://schemas.microsoft.com/office/drawing/2014/main" val="3878587223"/>
                  </a:ext>
                </a:extLst>
              </a:tr>
            </a:tbl>
          </a:graphicData>
        </a:graphic>
      </p:graphicFrame>
      <p:sp>
        <p:nvSpPr>
          <p:cNvPr id="7" name="Footer Placeholder 6">
            <a:extLst>
              <a:ext uri="{FF2B5EF4-FFF2-40B4-BE49-F238E27FC236}">
                <a16:creationId xmlns:a16="http://schemas.microsoft.com/office/drawing/2014/main" id="{5E815D38-B12F-8965-98D5-9C378C7591B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2268978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04;geb026420e5_0_116">
            <a:extLst>
              <a:ext uri="{FF2B5EF4-FFF2-40B4-BE49-F238E27FC236}">
                <a16:creationId xmlns:a16="http://schemas.microsoft.com/office/drawing/2014/main" id="{23186032-6AE3-8643-A8A4-E7AF869A1B60}"/>
              </a:ext>
            </a:extLst>
          </p:cNvPr>
          <p:cNvSpPr txBox="1"/>
          <p:nvPr/>
        </p:nvSpPr>
        <p:spPr>
          <a:xfrm>
            <a:off x="2478369" y="3678684"/>
            <a:ext cx="6538586" cy="568794"/>
          </a:xfrm>
          <a:prstGeom prst="rect">
            <a:avLst/>
          </a:prstGeom>
          <a:noFill/>
          <a:ln>
            <a:noFill/>
          </a:ln>
        </p:spPr>
        <p:txBody>
          <a:bodyPr spcFirstLastPara="1" wrap="square" lIns="51427" tIns="51427" rIns="51427" bIns="51427" anchor="t" anchorCtr="0">
            <a:spAutoFit/>
          </a:bodyPr>
          <a:lstStyle/>
          <a:p>
            <a:pPr algn="ctr">
              <a:spcBef>
                <a:spcPts val="344"/>
              </a:spcBef>
            </a:pPr>
            <a:endParaRPr sz="1238" b="1" dirty="0">
              <a:solidFill>
                <a:schemeClr val="dk1"/>
              </a:solidFill>
              <a:latin typeface="Arial" panose="020B0604020202020204" pitchFamily="34" charset="0"/>
              <a:ea typeface="Calibri"/>
              <a:cs typeface="Arial" panose="020B0604020202020204" pitchFamily="34" charset="0"/>
              <a:sym typeface="Calibri"/>
            </a:endParaRPr>
          </a:p>
          <a:p>
            <a:pPr algn="ctr">
              <a:spcBef>
                <a:spcPts val="406"/>
              </a:spcBef>
            </a:pPr>
            <a:r>
              <a:rPr lang="en-US" sz="1200" b="1" dirty="0">
                <a:solidFill>
                  <a:schemeClr val="dk1"/>
                </a:solidFill>
                <a:latin typeface="Arial" panose="020B0604020202020204" pitchFamily="34" charset="0"/>
                <a:ea typeface="Calibri"/>
                <a:cs typeface="Arial" panose="020B0604020202020204" pitchFamily="34" charset="0"/>
                <a:sym typeface="Calibri"/>
              </a:rPr>
              <a:t>Check </a:t>
            </a:r>
            <a:r>
              <a:rPr lang="en-US" sz="1200" b="1" u="sng" dirty="0">
                <a:solidFill>
                  <a:srgbClr val="0000FF"/>
                </a:solidFill>
                <a:latin typeface="Arial" panose="020B0604020202020204" pitchFamily="34" charset="0"/>
                <a:ea typeface="Calibri"/>
                <a:cs typeface="Arial" panose="020B0604020202020204" pitchFamily="34" charset="0"/>
                <a:sym typeface="Calibri"/>
                <a:hlinkClick r:id="rId2">
                  <a:extLst>
                    <a:ext uri="{A12FA001-AC4F-418D-AE19-62706E023703}">
                      <ahyp:hlinkClr xmlns:ahyp="http://schemas.microsoft.com/office/drawing/2018/hyperlinkcolor" val="tx"/>
                    </a:ext>
                  </a:extLst>
                </a:hlinkClick>
              </a:rPr>
              <a:t>ca.portal.cambiumast.com</a:t>
            </a:r>
            <a:r>
              <a:rPr lang="en-US" sz="1200" b="1" dirty="0">
                <a:solidFill>
                  <a:schemeClr val="dk1"/>
                </a:solidFill>
                <a:latin typeface="Arial" panose="020B0604020202020204" pitchFamily="34" charset="0"/>
                <a:ea typeface="Calibri"/>
                <a:cs typeface="Arial" panose="020B0604020202020204" pitchFamily="34" charset="0"/>
                <a:sym typeface="Calibri"/>
              </a:rPr>
              <a:t> for the latest updates</a:t>
            </a:r>
            <a:endParaRPr sz="1200" dirty="0">
              <a:solidFill>
                <a:schemeClr val="dk1"/>
              </a:solidFill>
              <a:latin typeface="Arial" panose="020B0604020202020204" pitchFamily="34" charset="0"/>
            </a:endParaRPr>
          </a:p>
        </p:txBody>
      </p:sp>
      <p:graphicFrame>
        <p:nvGraphicFramePr>
          <p:cNvPr id="3" name="Table 2">
            <a:extLst>
              <a:ext uri="{FF2B5EF4-FFF2-40B4-BE49-F238E27FC236}">
                <a16:creationId xmlns:a16="http://schemas.microsoft.com/office/drawing/2014/main" id="{5C6AD4EE-6A14-B7ED-3BEB-CC34AB80360A}"/>
              </a:ext>
            </a:extLst>
          </p:cNvPr>
          <p:cNvGraphicFramePr>
            <a:graphicFrameLocks noGrp="1"/>
          </p:cNvGraphicFramePr>
          <p:nvPr>
            <p:extLst>
              <p:ext uri="{D42A27DB-BD31-4B8C-83A1-F6EECF244321}">
                <p14:modId xmlns:p14="http://schemas.microsoft.com/office/powerpoint/2010/main" val="3013989052"/>
              </p:ext>
            </p:extLst>
          </p:nvPr>
        </p:nvGraphicFramePr>
        <p:xfrm>
          <a:off x="2804339" y="1084953"/>
          <a:ext cx="5789116" cy="2605444"/>
        </p:xfrm>
        <a:graphic>
          <a:graphicData uri="http://schemas.openxmlformats.org/drawingml/2006/table">
            <a:tbl>
              <a:tblPr firstRow="1" bandRow="1">
                <a:tableStyleId>{5C22544A-7EE6-4342-B048-85BDC9FD1C3A}</a:tableStyleId>
              </a:tblPr>
              <a:tblGrid>
                <a:gridCol w="1443038">
                  <a:extLst>
                    <a:ext uri="{9D8B030D-6E8A-4147-A177-3AD203B41FA5}">
                      <a16:colId xmlns:a16="http://schemas.microsoft.com/office/drawing/2014/main" val="3621558830"/>
                    </a:ext>
                  </a:extLst>
                </a:gridCol>
                <a:gridCol w="1371600">
                  <a:extLst>
                    <a:ext uri="{9D8B030D-6E8A-4147-A177-3AD203B41FA5}">
                      <a16:colId xmlns:a16="http://schemas.microsoft.com/office/drawing/2014/main" val="240120992"/>
                    </a:ext>
                  </a:extLst>
                </a:gridCol>
                <a:gridCol w="1514475">
                  <a:extLst>
                    <a:ext uri="{9D8B030D-6E8A-4147-A177-3AD203B41FA5}">
                      <a16:colId xmlns:a16="http://schemas.microsoft.com/office/drawing/2014/main" val="1803680536"/>
                    </a:ext>
                  </a:extLst>
                </a:gridCol>
                <a:gridCol w="1460003">
                  <a:extLst>
                    <a:ext uri="{9D8B030D-6E8A-4147-A177-3AD203B41FA5}">
                      <a16:colId xmlns:a16="http://schemas.microsoft.com/office/drawing/2014/main" val="2752195142"/>
                    </a:ext>
                  </a:extLst>
                </a:gridCol>
              </a:tblGrid>
              <a:tr h="274320">
                <a:tc>
                  <a:txBody>
                    <a:bodyPr/>
                    <a:lstStyle/>
                    <a:p>
                      <a:pPr algn="ctr" fontAlgn="base"/>
                      <a:r>
                        <a:rPr lang="en-US" sz="1400">
                          <a:effectLst/>
                          <a:latin typeface="+mn-lt"/>
                        </a:rPr>
                        <a:t>MacOS​</a:t>
                      </a:r>
                      <a:endParaRPr lang="en-US">
                        <a:latin typeface="+mn-lt"/>
                      </a:endParaRPr>
                    </a:p>
                  </a:txBody>
                  <a:tcPr marL="68580" marR="68580" marT="34290" marB="34290">
                    <a:lnB w="12700">
                      <a:solidFill>
                        <a:schemeClr val="tx1"/>
                      </a:solidFill>
                    </a:lnB>
                    <a:solidFill>
                      <a:schemeClr val="tx1"/>
                    </a:solidFill>
                  </a:tcPr>
                </a:tc>
                <a:tc>
                  <a:txBody>
                    <a:bodyPr/>
                    <a:lstStyle/>
                    <a:p>
                      <a:pPr algn="ctr" fontAlgn="base"/>
                      <a:r>
                        <a:rPr lang="en-US" sz="1400">
                          <a:effectLst/>
                          <a:latin typeface="+mn-lt"/>
                        </a:rPr>
                        <a:t>iOS​</a:t>
                      </a:r>
                      <a:endParaRPr lang="en-US">
                        <a:latin typeface="+mn-lt"/>
                      </a:endParaRPr>
                    </a:p>
                  </a:txBody>
                  <a:tcPr marL="68580" marR="68580" marT="34290" marB="34290">
                    <a:lnB w="12700">
                      <a:solidFill>
                        <a:schemeClr val="tx1"/>
                      </a:solidFill>
                    </a:lnB>
                    <a:solidFill>
                      <a:schemeClr val="tx1"/>
                    </a:solidFill>
                  </a:tcPr>
                </a:tc>
                <a:tc>
                  <a:txBody>
                    <a:bodyPr/>
                    <a:lstStyle/>
                    <a:p>
                      <a:pPr algn="ctr" fontAlgn="base"/>
                      <a:r>
                        <a:rPr lang="en-US" sz="1400">
                          <a:effectLst/>
                          <a:latin typeface="+mn-lt"/>
                        </a:rPr>
                        <a:t>Chrome OS​</a:t>
                      </a:r>
                      <a:endParaRPr lang="en-US">
                        <a:latin typeface="+mn-lt"/>
                      </a:endParaRPr>
                    </a:p>
                  </a:txBody>
                  <a:tcPr marL="68580" marR="68580" marT="34290" marB="34290">
                    <a:lnB w="12700">
                      <a:solidFill>
                        <a:schemeClr val="tx1"/>
                      </a:solidFill>
                    </a:lnB>
                    <a:solidFill>
                      <a:schemeClr val="tx1"/>
                    </a:solidFill>
                  </a:tcPr>
                </a:tc>
                <a:tc>
                  <a:txBody>
                    <a:bodyPr/>
                    <a:lstStyle/>
                    <a:p>
                      <a:pPr algn="ctr" fontAlgn="base"/>
                      <a:r>
                        <a:rPr lang="en-US" sz="1400">
                          <a:effectLst/>
                          <a:latin typeface="+mn-lt"/>
                        </a:rPr>
                        <a:t>Windows​</a:t>
                      </a:r>
                      <a:endParaRPr lang="en-US">
                        <a:latin typeface="+mn-lt"/>
                      </a:endParaRPr>
                    </a:p>
                  </a:txBody>
                  <a:tcPr marL="68580" marR="68580" marT="34290" marB="34290">
                    <a:lnB w="12700">
                      <a:solidFill>
                        <a:schemeClr val="tx1"/>
                      </a:solidFill>
                    </a:lnB>
                    <a:solidFill>
                      <a:schemeClr val="tx1"/>
                    </a:solidFill>
                  </a:tcPr>
                </a:tc>
                <a:extLst>
                  <a:ext uri="{0D108BD9-81ED-4DB2-BD59-A6C34878D82A}">
                    <a16:rowId xmlns:a16="http://schemas.microsoft.com/office/drawing/2014/main" val="4119935935"/>
                  </a:ext>
                </a:extLst>
              </a:tr>
              <a:tr h="1151929">
                <a:tc>
                  <a:txBody>
                    <a:bodyPr/>
                    <a:lstStyle/>
                    <a:p>
                      <a:pPr algn="l" fontAlgn="base"/>
                      <a:r>
                        <a:rPr lang="en-US" sz="1100" b="1">
                          <a:effectLst/>
                          <a:latin typeface="+mn-lt"/>
                        </a:rPr>
                        <a:t>MacOS 11.6-13    ​</a:t>
                      </a:r>
                    </a:p>
                    <a:p>
                      <a:pPr algn="l" fontAlgn="base"/>
                      <a:endParaRPr lang="en-US" b="1">
                        <a:latin typeface="+mn-lt"/>
                      </a:endParaRPr>
                    </a:p>
                    <a:p>
                      <a:pPr lvl="0" algn="l">
                        <a:buNone/>
                      </a:pPr>
                      <a:r>
                        <a:rPr lang="en-US" sz="1100" b="1">
                          <a:effectLst/>
                          <a:latin typeface="+mn-lt"/>
                        </a:rPr>
                        <a:t>Secure Browser 15.0​ or 15.5</a:t>
                      </a:r>
                      <a:endParaRPr lang="en-US" b="1">
                        <a:latin typeface="+mn-lt"/>
                      </a:endParaRPr>
                    </a:p>
                    <a:p>
                      <a:pPr algn="l" fontAlgn="base"/>
                      <a:r>
                        <a:rPr lang="en-US" sz="1100" b="1">
                          <a:effectLst/>
                          <a:latin typeface="+mn-lt"/>
                        </a:rPr>
                        <a:t>​</a:t>
                      </a:r>
                      <a:endParaRPr lang="en-US" b="1">
                        <a:latin typeface="+mn-lt"/>
                      </a:endParaRPr>
                    </a:p>
                    <a:p>
                      <a:pPr algn="l" fontAlgn="base"/>
                      <a:r>
                        <a:rPr lang="en-US" sz="1100" b="1">
                          <a:effectLst/>
                          <a:latin typeface="+mn-lt"/>
                        </a:rPr>
                        <a:t>​</a:t>
                      </a: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base"/>
                      <a:r>
                        <a:rPr lang="en-US" sz="1100" b="1">
                          <a:effectLst/>
                          <a:latin typeface="+mn-lt"/>
                        </a:rPr>
                        <a:t>iOS 15.4+​</a:t>
                      </a:r>
                    </a:p>
                    <a:p>
                      <a:pPr algn="l" fontAlgn="base"/>
                      <a:endParaRPr lang="en-US" b="1">
                        <a:latin typeface="+mn-lt"/>
                      </a:endParaRPr>
                    </a:p>
                    <a:p>
                      <a:pPr lvl="0" algn="l">
                        <a:buNone/>
                      </a:pPr>
                      <a:r>
                        <a:rPr lang="en-US" sz="1100" b="1">
                          <a:effectLst/>
                          <a:latin typeface="+mn-lt"/>
                        </a:rPr>
                        <a:t>Secure Browser v8​</a:t>
                      </a: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base"/>
                      <a:r>
                        <a:rPr lang="en-US" sz="1100" b="1" dirty="0">
                          <a:effectLst/>
                          <a:latin typeface="+mn-lt"/>
                        </a:rPr>
                        <a:t>ChromeOS v102+​</a:t>
                      </a:r>
                    </a:p>
                    <a:p>
                      <a:pPr algn="l" fontAlgn="base"/>
                      <a:r>
                        <a:rPr lang="en-US" sz="1100" b="1" dirty="0">
                          <a:effectLst/>
                          <a:latin typeface="+mn-lt"/>
                        </a:rPr>
                        <a:t>​</a:t>
                      </a:r>
                      <a:endParaRPr lang="en-US" b="1" dirty="0">
                        <a:latin typeface="+mn-lt"/>
                      </a:endParaRPr>
                    </a:p>
                    <a:p>
                      <a:pPr algn="l" fontAlgn="base"/>
                      <a:r>
                        <a:rPr lang="en-US" sz="1100" b="1" dirty="0">
                          <a:effectLst/>
                          <a:latin typeface="+mn-lt"/>
                        </a:rPr>
                        <a:t>Secure Browser v8​</a:t>
                      </a: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base"/>
                      <a:r>
                        <a:rPr lang="en-US" sz="1100" b="1">
                          <a:effectLst/>
                          <a:latin typeface="+mn-lt"/>
                        </a:rPr>
                        <a:t>Windows 10 21H2​</a:t>
                      </a:r>
                    </a:p>
                    <a:p>
                      <a:pPr algn="l" fontAlgn="base"/>
                      <a:endParaRPr lang="en-US" b="1">
                        <a:latin typeface="+mn-lt"/>
                      </a:endParaRPr>
                    </a:p>
                    <a:p>
                      <a:pPr lvl="0" algn="l">
                        <a:buNone/>
                      </a:pPr>
                      <a:r>
                        <a:rPr lang="en-US" sz="1100" b="1">
                          <a:effectLst/>
                          <a:latin typeface="+mn-lt"/>
                        </a:rPr>
                        <a:t>Secure Browser 15.0​</a:t>
                      </a:r>
                      <a:endParaRPr lang="en-US" b="1">
                        <a:latin typeface="+mn-lt"/>
                      </a:endParaRPr>
                    </a:p>
                    <a:p>
                      <a:pPr algn="l" fontAlgn="base"/>
                      <a:r>
                        <a:rPr lang="en-US" sz="1100" b="1">
                          <a:effectLst/>
                          <a:latin typeface="+mn-lt"/>
                        </a:rPr>
                        <a:t>​</a:t>
                      </a:r>
                      <a:endParaRPr lang="en-US" b="1">
                        <a:latin typeface="+mn-lt"/>
                      </a:endParaRPr>
                    </a:p>
                    <a:p>
                      <a:pPr algn="l" fontAlgn="base"/>
                      <a:r>
                        <a:rPr lang="en-US" sz="1100" b="1">
                          <a:effectLst/>
                          <a:latin typeface="+mn-lt"/>
                        </a:rPr>
                        <a:t>​</a:t>
                      </a: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21009636"/>
                  </a:ext>
                </a:extLst>
              </a:tr>
              <a:tr h="1171575">
                <a:tc>
                  <a:txBody>
                    <a:bodyPr/>
                    <a:lstStyle/>
                    <a:p>
                      <a:pPr algn="l" fontAlgn="auto"/>
                      <a:r>
                        <a:rPr lang="en-US" sz="1100">
                          <a:effectLst/>
                          <a:latin typeface="+mn-lt"/>
                        </a:rPr>
                        <a:t>​</a:t>
                      </a:r>
                      <a:endParaRPr lang="en-US">
                        <a:latin typeface="+mn-lt"/>
                      </a:endParaRP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auto"/>
                      <a:r>
                        <a:rPr lang="en-US" sz="1100">
                          <a:effectLst/>
                          <a:latin typeface="+mn-lt"/>
                        </a:rPr>
                        <a:t>​</a:t>
                      </a:r>
                      <a:endParaRPr lang="en-US">
                        <a:latin typeface="+mn-lt"/>
                      </a:endParaRP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auto"/>
                      <a:r>
                        <a:rPr lang="en-US" sz="1100">
                          <a:effectLst/>
                          <a:latin typeface="+mn-lt"/>
                        </a:rPr>
                        <a:t>​</a:t>
                      </a:r>
                      <a:endParaRPr lang="en-US">
                        <a:latin typeface="+mn-lt"/>
                      </a:endParaRP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auto"/>
                      <a:r>
                        <a:rPr lang="en-US" sz="1100" dirty="0">
                          <a:effectLst/>
                          <a:latin typeface="+mn-lt"/>
                        </a:rPr>
                        <a:t>​</a:t>
                      </a:r>
                      <a:endParaRPr lang="en-US" dirty="0">
                        <a:latin typeface="+mn-lt"/>
                      </a:endParaRP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692027513"/>
                  </a:ext>
                </a:extLst>
              </a:tr>
            </a:tbl>
          </a:graphicData>
        </a:graphic>
      </p:graphicFrame>
      <p:sp>
        <p:nvSpPr>
          <p:cNvPr id="5" name="Content Placeholder 5">
            <a:extLst>
              <a:ext uri="{FF2B5EF4-FFF2-40B4-BE49-F238E27FC236}">
                <a16:creationId xmlns:a16="http://schemas.microsoft.com/office/drawing/2014/main" id="{580E9C25-650A-814E-B760-E46D448EDA7B}"/>
              </a:ext>
            </a:extLst>
          </p:cNvPr>
          <p:cNvSpPr txBox="1">
            <a:spLocks/>
          </p:cNvSpPr>
          <p:nvPr/>
        </p:nvSpPr>
        <p:spPr>
          <a:xfrm>
            <a:off x="1367135" y="857250"/>
            <a:ext cx="6409730" cy="2743200"/>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spcBef>
                <a:spcPts val="619"/>
              </a:spcBef>
              <a:spcAft>
                <a:spcPts val="450"/>
              </a:spcAft>
              <a:buNone/>
            </a:pPr>
            <a:endParaRPr lang="en-US" sz="2175"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23D7DA99-D6B8-E541-9F40-B998C234CEE8}"/>
              </a:ext>
            </a:extLst>
          </p:cNvPr>
          <p:cNvGrpSpPr/>
          <p:nvPr/>
        </p:nvGrpSpPr>
        <p:grpSpPr>
          <a:xfrm>
            <a:off x="2939839" y="2568696"/>
            <a:ext cx="5524877" cy="1078077"/>
            <a:chOff x="901764" y="3393230"/>
            <a:chExt cx="7366502" cy="1255308"/>
          </a:xfrm>
        </p:grpSpPr>
        <p:pic>
          <p:nvPicPr>
            <p:cNvPr id="9" name="Google Shape;100;geb026420e5_0_116">
              <a:extLst>
                <a:ext uri="{FF2B5EF4-FFF2-40B4-BE49-F238E27FC236}">
                  <a16:creationId xmlns:a16="http://schemas.microsoft.com/office/drawing/2014/main" id="{4F7C6A0D-EB01-5B4B-ACB1-D8F6FD2C8C21}"/>
                </a:ext>
              </a:extLst>
            </p:cNvPr>
            <p:cNvPicPr preferRelativeResize="0"/>
            <p:nvPr/>
          </p:nvPicPr>
          <p:blipFill>
            <a:blip r:embed="rId3">
              <a:alphaModFix/>
            </a:blip>
            <a:stretch>
              <a:fillRect/>
            </a:stretch>
          </p:blipFill>
          <p:spPr>
            <a:xfrm>
              <a:off x="2948625" y="3447169"/>
              <a:ext cx="1201369" cy="1201369"/>
            </a:xfrm>
            <a:prstGeom prst="rect">
              <a:avLst/>
            </a:prstGeom>
            <a:noFill/>
            <a:ln>
              <a:noFill/>
            </a:ln>
          </p:spPr>
        </p:pic>
        <p:pic>
          <p:nvPicPr>
            <p:cNvPr id="11" name="Google Shape;101;geb026420e5_0_116">
              <a:extLst>
                <a:ext uri="{FF2B5EF4-FFF2-40B4-BE49-F238E27FC236}">
                  <a16:creationId xmlns:a16="http://schemas.microsoft.com/office/drawing/2014/main" id="{4997464A-9774-6444-8862-57BE695A347B}"/>
                </a:ext>
              </a:extLst>
            </p:cNvPr>
            <p:cNvPicPr preferRelativeResize="0"/>
            <p:nvPr/>
          </p:nvPicPr>
          <p:blipFill>
            <a:blip r:embed="rId3">
              <a:alphaModFix/>
            </a:blip>
            <a:stretch>
              <a:fillRect/>
            </a:stretch>
          </p:blipFill>
          <p:spPr>
            <a:xfrm>
              <a:off x="5020036" y="3447169"/>
              <a:ext cx="1201369" cy="1201369"/>
            </a:xfrm>
            <a:prstGeom prst="rect">
              <a:avLst/>
            </a:prstGeom>
            <a:noFill/>
            <a:ln>
              <a:noFill/>
            </a:ln>
          </p:spPr>
        </p:pic>
        <p:pic>
          <p:nvPicPr>
            <p:cNvPr id="12" name="Google Shape;102;geb026420e5_0_116">
              <a:extLst>
                <a:ext uri="{FF2B5EF4-FFF2-40B4-BE49-F238E27FC236}">
                  <a16:creationId xmlns:a16="http://schemas.microsoft.com/office/drawing/2014/main" id="{FEC33E4B-681A-9848-92BC-2B9B02BBD855}"/>
                </a:ext>
              </a:extLst>
            </p:cNvPr>
            <p:cNvPicPr preferRelativeResize="0"/>
            <p:nvPr/>
          </p:nvPicPr>
          <p:blipFill>
            <a:blip r:embed="rId4">
              <a:alphaModFix/>
            </a:blip>
            <a:stretch>
              <a:fillRect/>
            </a:stretch>
          </p:blipFill>
          <p:spPr>
            <a:xfrm>
              <a:off x="901764" y="3393231"/>
              <a:ext cx="1631333" cy="1201369"/>
            </a:xfrm>
            <a:prstGeom prst="rect">
              <a:avLst/>
            </a:prstGeom>
            <a:noFill/>
            <a:ln>
              <a:noFill/>
            </a:ln>
          </p:spPr>
        </p:pic>
        <p:pic>
          <p:nvPicPr>
            <p:cNvPr id="13" name="Google Shape;103;geb026420e5_0_116">
              <a:extLst>
                <a:ext uri="{FF2B5EF4-FFF2-40B4-BE49-F238E27FC236}">
                  <a16:creationId xmlns:a16="http://schemas.microsoft.com/office/drawing/2014/main" id="{6CC3DB48-9FC4-B147-90CA-DA49EC4CB45F}"/>
                </a:ext>
              </a:extLst>
            </p:cNvPr>
            <p:cNvPicPr preferRelativeResize="0"/>
            <p:nvPr/>
          </p:nvPicPr>
          <p:blipFill>
            <a:blip r:embed="rId4">
              <a:alphaModFix/>
            </a:blip>
            <a:stretch>
              <a:fillRect/>
            </a:stretch>
          </p:blipFill>
          <p:spPr>
            <a:xfrm>
              <a:off x="6636933" y="3393230"/>
              <a:ext cx="1631333" cy="1201369"/>
            </a:xfrm>
            <a:prstGeom prst="rect">
              <a:avLst/>
            </a:prstGeom>
            <a:noFill/>
            <a:ln>
              <a:noFill/>
            </a:ln>
          </p:spPr>
        </p:pic>
      </p:grpSp>
      <p:sp>
        <p:nvSpPr>
          <p:cNvPr id="2" name="Title 1">
            <a:extLst>
              <a:ext uri="{FF2B5EF4-FFF2-40B4-BE49-F238E27FC236}">
                <a16:creationId xmlns:a16="http://schemas.microsoft.com/office/drawing/2014/main" id="{D2CDD365-4E5E-60A3-4894-730D7F051D59}"/>
              </a:ext>
            </a:extLst>
          </p:cNvPr>
          <p:cNvSpPr>
            <a:spLocks noGrp="1"/>
          </p:cNvSpPr>
          <p:nvPr>
            <p:ph type="title"/>
          </p:nvPr>
        </p:nvSpPr>
        <p:spPr>
          <a:xfrm>
            <a:off x="33326" y="150"/>
            <a:ext cx="8189700" cy="773400"/>
          </a:xfrm>
        </p:spPr>
        <p:txBody>
          <a:bodyPr/>
          <a:lstStyle/>
          <a:p>
            <a:r>
              <a:rPr lang="en-US"/>
              <a:t>Operating Systems and Secure Browsers</a:t>
            </a:r>
          </a:p>
        </p:txBody>
      </p:sp>
      <p:sp>
        <p:nvSpPr>
          <p:cNvPr id="8" name="Footer Placeholder 7">
            <a:extLst>
              <a:ext uri="{FF2B5EF4-FFF2-40B4-BE49-F238E27FC236}">
                <a16:creationId xmlns:a16="http://schemas.microsoft.com/office/drawing/2014/main" id="{B311DC2D-D2E9-6C5A-334D-96A0340D2E83}"/>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6" name="TextBox 5">
            <a:extLst>
              <a:ext uri="{FF2B5EF4-FFF2-40B4-BE49-F238E27FC236}">
                <a16:creationId xmlns:a16="http://schemas.microsoft.com/office/drawing/2014/main" id="{97E62D49-5B96-2515-DFA1-217EF5A91EAD}"/>
              </a:ext>
            </a:extLst>
          </p:cNvPr>
          <p:cNvSpPr txBox="1"/>
          <p:nvPr/>
        </p:nvSpPr>
        <p:spPr>
          <a:xfrm>
            <a:off x="252772" y="1150299"/>
            <a:ext cx="2025257" cy="1815882"/>
          </a:xfrm>
          <a:prstGeom prst="rect">
            <a:avLst/>
          </a:prstGeom>
          <a:solidFill>
            <a:srgbClr val="FFFF00"/>
          </a:solidFill>
          <a:ln>
            <a:solidFill>
              <a:schemeClr val="tx1"/>
            </a:solidFill>
          </a:ln>
        </p:spPr>
        <p:txBody>
          <a:bodyPr wrap="square">
            <a:spAutoFit/>
          </a:bodyPr>
          <a:lstStyle/>
          <a:p>
            <a:pPr algn="ctr"/>
            <a:r>
              <a:rPr lang="en-US" dirty="0"/>
              <a:t>Secure Browser v16 is now available through the </a:t>
            </a:r>
            <a:r>
              <a:rPr lang="en-US" u="sng" dirty="0">
                <a:hlinkClick r:id="rId5" tooltip="Original URL: https://u20830431.ct.sendgrid.net/ls/click?upn=n-2FX9SGQQ7wqwMnpPZfG9Of-2FkdH5kIR8rsME5Utt2-2BhFJRmjJnNDQKGvK27YsLfatj3q4_LiOigm1wqxOs-2FQmA-2FNntB5djDf4nA8zqAdG6jSgafyn4BBaXVnnPUD-2BPF8pfGcv7MhIaQbOJJsECTWBpLCimDGkUC0Rgy9iZ-2FWHyzkehrnDyNng18EVpg57g-2BhnZ5GV2uAI71Kw648LJED-2FVpXuR4cPgpDUGrYSPnUh-2Briu7R2Dwu-2FM1dFkpliFmi9v9EZiUYHEvLijDrbKeR1V8-2BE3yta7J180makEZ0ulPU9cRiswmfma0erN05bF7o6jvq3WGlRCfbDzK9e9qf-2FGcU2GYQ24mLV-2FBxBfgFUEcm6-2Fv6s0uH4DIISBeOOULHZ2xCDMJyMyoa2OkTRs893ZUexumfrGoGvgEqr-2B5zN-2FbijdR-2BNmDKa3UOHODQzjLvxVrZdb-2FgonqtfZ268iHPqFw1OwRRANNmct2G-2BEMd2icONIWo2YLdf38BdyfC1OF7CPkqydDIKVF-2BHGoLm3wwOXwSqtkJWw-2B8WpAM5feWm5tn4NONPYseNXzwvMa3pAt6IwXNnBw48Fh5GqknPkUFxCyJsenMhdPHu5Znho2YbNWnmz1j-2FRb-2BKwA-2BUd05F95mNLrkOzbPHY7zNsmJylTuVqKKSVwKkgrV05ZTsGPO8iBfHZDmGD8rLHUwYVeuvW1XiahEx4pxvpqPLYYj7aomOlnNXOz75-2FcA6QxOtsAY7HBMdJGjlHjmJBLNm-2BrTCzQ0AjAwBB7S4vGV9SJWmOfZTm0H8sYhFP4pvnoOsY2IzB9yCaf6UrZPKvOXyFuaR9fjTkLY33eGioNecCIpDSQpbBb95vND8q4cpzmVV0rydGk7EMSCUkg0aWatnzXo0ddUIfpS5K3pD8ELywX95t3vfHHrGUh97799JXmHPY7nBCmXC-2F-2BwKLkGD3a6uK-2B-2Bn2OZs-2Bb6UOQDcZ5b1B7xMNKkrWvXgPTnZHp-2B3FxF2amLbvJJrzrGBc-3D. Click or tap if you trust this link."/>
              </a:rPr>
              <a:t>Secure Browsers</a:t>
            </a:r>
            <a:r>
              <a:rPr lang="en-US" dirty="0"/>
              <a:t> web page on the </a:t>
            </a:r>
            <a:r>
              <a:rPr lang="en-US" u="sng" dirty="0">
                <a:hlinkClick r:id="rId6" tooltip="Original URL: https://u20830431.ct.sendgrid.net/ls/click?upn=n-2FX9SGQQ7wqwMnpPZfG9OaE53EM6Nhhi-2Br44NZKdKnQ-3D91Cm_LiOigm1wqxOs-2FQmA-2FNntB5djDf4nA8zqAdG6jSgafyn4BBaXVnnPUD-2BPF8pfGcv7MhIaQbOJJsECTWBpLCimDGkUC0Rgy9iZ-2FWHyzkehrnDyNng18EVpg57g-2BhnZ5GV2uAI71Kw648LJED-2FVpXuR4cPgpDUGrYSPnUh-2Briu7R2Dwu-2FM1dFkpliFmi9v9EZiUYHEvLijDrbKeR1V8-2BE3yta7J180makEZ0ulPU9cRiswmfma0erN05bF7o6jvq3WGlRCfbDzK9e9qf-2FGcU2GYQ24mLV-2FBxBfgFUEcm6-2Fv6s0uH4DIISBeOOULHZ2xCDMJyMyoa2OkTRs893ZUexumfrGoGvgEqr-2B5zN-2FbijdR-2BNmDKa3UOHODQzjLvxVrZdb-2FgonqtfZ268iHPqFw1OwRRANNmct2G-2BEMd2icONIWo2YLdf38BdyfC1OF7CPkqydDIKVF-2BHGoLm3wwOXwSqtkJWw-2B8WpAM5feWm5tn4NONPYseNXzwvMa3pAt6IwXNnBw48Fh5GqknPkUFxCyJsenMhdPHu5Znho2YbNWnmz1j-2FRb-2BKwA-2BUd05F95mNLrkOzbPHY7zNsmJylTuVqKKSVwKkgrV05ZTsGPO8iBfHZDmGD8rLHUwYVeuvW1XiahEx4pxvpqPLYYj7aomOlnNXOz75-2FcA6QxOtsAY7HBMdJGjlHjmJBLNm-2BrTCzQ0AjAwBB7S4vGV9SJWmOfZTm0H8sYhFP4pvnoOsY2IzB9yCaf6UrZPKvOXyFuaR9fjTkLY33eGioNecCIpDSQpbBb95vNDzj71fYr2UJh93i2uCDPYoOIYnvDNPShHyRcSBAMM5fRg32N3OBpbxgFSojiLpIMD4yLeOt2ewFAlIWrbuKqeNV-2BzwDatljTA3xIy6FnPGlo6yxBZOeDh4K-2BZ7Fx-2BB-2FIu-2Bxo-2FVLdU5oYEW-2FEffr0Qpw-3D. Click or tap if you trust this link."/>
              </a:rPr>
              <a:t>ELPAC</a:t>
            </a:r>
            <a:r>
              <a:rPr lang="en-US" dirty="0"/>
              <a:t> website. Secure Browser v15 support will expire </a:t>
            </a:r>
            <a:r>
              <a:rPr lang="en-US" dirty="0">
                <a:solidFill>
                  <a:srgbClr val="FF0000"/>
                </a:solidFill>
              </a:rPr>
              <a:t>October 31, 2023</a:t>
            </a:r>
            <a:r>
              <a:rPr lang="en-US" dirty="0"/>
              <a:t>.</a:t>
            </a:r>
          </a:p>
        </p:txBody>
      </p:sp>
    </p:spTree>
    <p:extLst>
      <p:ext uri="{BB962C8B-B14F-4D97-AF65-F5344CB8AC3E}">
        <p14:creationId xmlns:p14="http://schemas.microsoft.com/office/powerpoint/2010/main" val="1079664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EA851-CA2E-8215-454E-964DE40A5CA2}"/>
              </a:ext>
            </a:extLst>
          </p:cNvPr>
          <p:cNvSpPr>
            <a:spLocks noGrp="1"/>
          </p:cNvSpPr>
          <p:nvPr>
            <p:ph type="title"/>
          </p:nvPr>
        </p:nvSpPr>
        <p:spPr/>
        <p:txBody>
          <a:bodyPr/>
          <a:lstStyle/>
          <a:p>
            <a:r>
              <a:rPr lang="en-US">
                <a:latin typeface="+mj-lt"/>
              </a:rPr>
              <a:t>ELPAC Website</a:t>
            </a:r>
          </a:p>
        </p:txBody>
      </p:sp>
      <p:sp>
        <p:nvSpPr>
          <p:cNvPr id="4" name="Text Placeholder 3">
            <a:extLst>
              <a:ext uri="{FF2B5EF4-FFF2-40B4-BE49-F238E27FC236}">
                <a16:creationId xmlns:a16="http://schemas.microsoft.com/office/drawing/2014/main" id="{524170E5-FC08-61DC-0BF8-C7BF1B3145C6}"/>
              </a:ext>
            </a:extLst>
          </p:cNvPr>
          <p:cNvSpPr>
            <a:spLocks noGrp="1"/>
          </p:cNvSpPr>
          <p:nvPr>
            <p:ph type="body" idx="1"/>
          </p:nvPr>
        </p:nvSpPr>
        <p:spPr>
          <a:xfrm>
            <a:off x="73575" y="971550"/>
            <a:ext cx="4908000" cy="3768622"/>
          </a:xfrm>
        </p:spPr>
        <p:txBody>
          <a:bodyPr/>
          <a:lstStyle/>
          <a:p>
            <a:pPr marL="139700" indent="0">
              <a:buNone/>
            </a:pPr>
            <a:r>
              <a:rPr lang="en-US" sz="1800" dirty="0">
                <a:hlinkClick r:id="rId3"/>
              </a:rPr>
              <a:t>https://www.elpac.org/ </a:t>
            </a:r>
            <a:endParaRPr lang="en-US" dirty="0"/>
          </a:p>
        </p:txBody>
      </p:sp>
      <p:grpSp>
        <p:nvGrpSpPr>
          <p:cNvPr id="2" name="Group 1">
            <a:extLst>
              <a:ext uri="{FF2B5EF4-FFF2-40B4-BE49-F238E27FC236}">
                <a16:creationId xmlns:a16="http://schemas.microsoft.com/office/drawing/2014/main" id="{1B9C00EF-D5B4-6C9C-82DD-947B285E136E}"/>
              </a:ext>
            </a:extLst>
          </p:cNvPr>
          <p:cNvGrpSpPr/>
          <p:nvPr/>
        </p:nvGrpSpPr>
        <p:grpSpPr>
          <a:xfrm>
            <a:off x="3514371" y="859528"/>
            <a:ext cx="5329052" cy="3841536"/>
            <a:chOff x="3514371" y="877388"/>
            <a:chExt cx="5329052" cy="3921903"/>
          </a:xfrm>
        </p:grpSpPr>
        <p:pic>
          <p:nvPicPr>
            <p:cNvPr id="5" name="Picture 4">
              <a:extLst>
                <a:ext uri="{FF2B5EF4-FFF2-40B4-BE49-F238E27FC236}">
                  <a16:creationId xmlns:a16="http://schemas.microsoft.com/office/drawing/2014/main" id="{770BE42D-D27B-0617-AA2D-CDD88FEC3C78}"/>
                </a:ext>
              </a:extLst>
            </p:cNvPr>
            <p:cNvPicPr>
              <a:picLocks noChangeAspect="1"/>
            </p:cNvPicPr>
            <p:nvPr/>
          </p:nvPicPr>
          <p:blipFill rotWithShape="1">
            <a:blip r:embed="rId4">
              <a:extLst>
                <a:ext uri="{28A0092B-C50C-407E-A947-70E740481C1C}">
                  <a14:useLocalDpi xmlns:a14="http://schemas.microsoft.com/office/drawing/2010/main" val="0"/>
                </a:ext>
              </a:extLst>
            </a:blip>
            <a:srcRect b="17959"/>
            <a:stretch/>
          </p:blipFill>
          <p:spPr>
            <a:xfrm>
              <a:off x="3514372" y="877388"/>
              <a:ext cx="5329051" cy="3921903"/>
            </a:xfrm>
            <a:prstGeom prst="rect">
              <a:avLst/>
            </a:prstGeom>
            <a:ln>
              <a:solidFill>
                <a:schemeClr val="tx1"/>
              </a:solidFill>
            </a:ln>
          </p:spPr>
        </p:pic>
        <p:sp>
          <p:nvSpPr>
            <p:cNvPr id="6" name="Rectangle 5">
              <a:extLst>
                <a:ext uri="{FF2B5EF4-FFF2-40B4-BE49-F238E27FC236}">
                  <a16:creationId xmlns:a16="http://schemas.microsoft.com/office/drawing/2014/main" id="{234358A0-F133-2AAD-1F02-37D1824EB55C}"/>
                </a:ext>
              </a:extLst>
            </p:cNvPr>
            <p:cNvSpPr/>
            <p:nvPr/>
          </p:nvSpPr>
          <p:spPr>
            <a:xfrm>
              <a:off x="3514371" y="3606338"/>
              <a:ext cx="1152763" cy="11887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F8F368-7BA9-8072-05BA-40F2F8B9A905}"/>
                </a:ext>
              </a:extLst>
            </p:cNvPr>
            <p:cNvSpPr/>
            <p:nvPr/>
          </p:nvSpPr>
          <p:spPr>
            <a:xfrm>
              <a:off x="4222869" y="1371709"/>
              <a:ext cx="880918" cy="19219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ooter Placeholder 9">
            <a:extLst>
              <a:ext uri="{FF2B5EF4-FFF2-40B4-BE49-F238E27FC236}">
                <a16:creationId xmlns:a16="http://schemas.microsoft.com/office/drawing/2014/main" id="{C91737C5-80D4-3CB4-09AA-8C453C603B7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79116247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F761-92DE-804F-2402-672929086108}"/>
              </a:ext>
            </a:extLst>
          </p:cNvPr>
          <p:cNvSpPr>
            <a:spLocks noGrp="1"/>
          </p:cNvSpPr>
          <p:nvPr>
            <p:ph type="title"/>
          </p:nvPr>
        </p:nvSpPr>
        <p:spPr>
          <a:noFill/>
        </p:spPr>
        <p:txBody>
          <a:bodyPr>
            <a:normAutofit/>
          </a:bodyPr>
          <a:lstStyle/>
          <a:p>
            <a:r>
              <a:rPr lang="en-US"/>
              <a:t>ITS Support Plan</a:t>
            </a:r>
          </a:p>
        </p:txBody>
      </p:sp>
      <p:sp>
        <p:nvSpPr>
          <p:cNvPr id="4" name="Content Placeholder 3">
            <a:extLst>
              <a:ext uri="{FF2B5EF4-FFF2-40B4-BE49-F238E27FC236}">
                <a16:creationId xmlns:a16="http://schemas.microsoft.com/office/drawing/2014/main" id="{673BEC5C-2E73-120B-86F8-5F3E53A1EF62}"/>
              </a:ext>
            </a:extLst>
          </p:cNvPr>
          <p:cNvSpPr>
            <a:spLocks noGrp="1"/>
          </p:cNvSpPr>
          <p:nvPr>
            <p:ph type="body" idx="1"/>
          </p:nvPr>
        </p:nvSpPr>
        <p:spPr>
          <a:xfrm>
            <a:off x="4649101" y="1558403"/>
            <a:ext cx="4147289" cy="3205171"/>
          </a:xfrm>
          <a:ln>
            <a:solidFill>
              <a:schemeClr val="tx1"/>
            </a:solidFill>
          </a:ln>
        </p:spPr>
        <p:txBody>
          <a:bodyPr lIns="68580" tIns="34290" rIns="68580" bIns="34290" anchor="t">
            <a:noAutofit/>
          </a:bodyPr>
          <a:lstStyle/>
          <a:p>
            <a:pPr>
              <a:lnSpc>
                <a:spcPct val="120000"/>
              </a:lnSpc>
            </a:pPr>
            <a:r>
              <a:rPr lang="en-US" sz="1200" b="1" dirty="0"/>
              <a:t>Create Ticket with ITS</a:t>
            </a:r>
          </a:p>
          <a:p>
            <a:pPr marL="866140" lvl="1" indent="-285750">
              <a:lnSpc>
                <a:spcPct val="120000"/>
              </a:lnSpc>
            </a:pPr>
            <a:r>
              <a:rPr lang="en-US" sz="1100" dirty="0"/>
              <a:t>Testing device(s) not working</a:t>
            </a:r>
          </a:p>
          <a:p>
            <a:pPr marL="866140" lvl="1" indent="-285750">
              <a:lnSpc>
                <a:spcPct val="120000"/>
              </a:lnSpc>
            </a:pPr>
            <a:r>
              <a:rPr lang="en-US" sz="1100" dirty="0"/>
              <a:t>Secure Browser not working </a:t>
            </a:r>
          </a:p>
          <a:p>
            <a:pPr marL="866140" lvl="1" indent="-285750">
              <a:lnSpc>
                <a:spcPct val="120000"/>
              </a:lnSpc>
            </a:pPr>
            <a:r>
              <a:rPr lang="en-US" sz="1100" dirty="0"/>
              <a:t>Testing devices losing connectivity</a:t>
            </a:r>
          </a:p>
          <a:p>
            <a:pPr marL="866140" lvl="1" indent="-285750">
              <a:lnSpc>
                <a:spcPct val="120000"/>
              </a:lnSpc>
            </a:pPr>
            <a:r>
              <a:rPr lang="en-US" sz="1100" dirty="0"/>
              <a:t>Need help getting devices ready</a:t>
            </a:r>
          </a:p>
          <a:p>
            <a:pPr>
              <a:lnSpc>
                <a:spcPct val="120000"/>
              </a:lnSpc>
            </a:pPr>
            <a:r>
              <a:rPr lang="en-US" sz="1200" dirty="0"/>
              <a:t>URL: </a:t>
            </a:r>
            <a:r>
              <a:rPr lang="en-US" sz="1200" dirty="0">
                <a:hlinkClick r:id="rId2"/>
              </a:rPr>
              <a:t>css.lausd.net</a:t>
            </a:r>
            <a:r>
              <a:rPr lang="en-US" sz="1200" dirty="0"/>
              <a:t> or Call 213-241-5200</a:t>
            </a:r>
          </a:p>
          <a:p>
            <a:pPr>
              <a:lnSpc>
                <a:spcPct val="120000"/>
              </a:lnSpc>
            </a:pPr>
            <a:r>
              <a:rPr lang="en-US" sz="1200" dirty="0">
                <a:solidFill>
                  <a:srgbClr val="FF0000"/>
                </a:solidFill>
              </a:rPr>
              <a:t>To escalate urgent technical device issues, contact your IT Support Supervisor. For other IT related escalations, please contact your IT Liaison. </a:t>
            </a:r>
          </a:p>
          <a:p>
            <a:pPr marL="628650" lvl="1" indent="-285750">
              <a:lnSpc>
                <a:spcPct val="120000"/>
              </a:lnSpc>
            </a:pPr>
            <a:r>
              <a:rPr lang="en-US" sz="1100" b="1" dirty="0"/>
              <a:t>IT Points of Contact </a:t>
            </a:r>
            <a:r>
              <a:rPr lang="en-US" sz="1100" dirty="0">
                <a:hlinkClick r:id="rId3"/>
              </a:rPr>
              <a:t>https://docs.google.com/spreadsheets/d/1az5lLCck5blEj1NqQy4bp7kfhyr1yvtNvTN24dtjBF4/edit#gid=0</a:t>
            </a:r>
            <a:r>
              <a:rPr lang="en-US" sz="1100" dirty="0"/>
              <a:t> </a:t>
            </a:r>
          </a:p>
        </p:txBody>
      </p:sp>
      <p:sp>
        <p:nvSpPr>
          <p:cNvPr id="3" name="Content Placeholder 2">
            <a:extLst>
              <a:ext uri="{FF2B5EF4-FFF2-40B4-BE49-F238E27FC236}">
                <a16:creationId xmlns:a16="http://schemas.microsoft.com/office/drawing/2014/main" id="{846AEC23-C35E-8431-4C3A-F0C293C9891E}"/>
              </a:ext>
            </a:extLst>
          </p:cNvPr>
          <p:cNvSpPr>
            <a:spLocks noGrp="1"/>
          </p:cNvSpPr>
          <p:nvPr>
            <p:ph sz="quarter" idx="14"/>
          </p:nvPr>
        </p:nvSpPr>
        <p:spPr>
          <a:xfrm>
            <a:off x="200891" y="1550416"/>
            <a:ext cx="4109037" cy="3213158"/>
          </a:xfrm>
          <a:prstGeom prst="rect">
            <a:avLst/>
          </a:prstGeom>
          <a:ln>
            <a:solidFill>
              <a:schemeClr val="tx1"/>
            </a:solidFill>
          </a:ln>
        </p:spPr>
        <p:txBody>
          <a:bodyPr lIns="68580" tIns="34290" rIns="68580" bIns="34290" anchor="t">
            <a:normAutofit/>
          </a:bodyPr>
          <a:lstStyle/>
          <a:p>
            <a:pPr marL="342900" indent="-342900">
              <a:buChar char="•"/>
            </a:pPr>
            <a:r>
              <a:rPr lang="en-US" sz="1600" dirty="0">
                <a:latin typeface="+mn-lt"/>
                <a:cs typeface="Arial" panose="020B0604020202020204" pitchFamily="34" charset="0"/>
              </a:rPr>
              <a:t>Teachers/students unable to access the test</a:t>
            </a:r>
            <a:endParaRPr lang="en-US" sz="1600" dirty="0">
              <a:latin typeface="+mn-lt"/>
            </a:endParaRPr>
          </a:p>
          <a:p>
            <a:pPr marL="342900" indent="-342900">
              <a:buChar char="•"/>
            </a:pPr>
            <a:r>
              <a:rPr lang="en-US" sz="1600" dirty="0">
                <a:latin typeface="+mn-lt"/>
                <a:cs typeface="Arial" panose="020B0604020202020204" pitchFamily="34" charset="0"/>
              </a:rPr>
              <a:t>Test expiration</a:t>
            </a:r>
          </a:p>
          <a:p>
            <a:pPr marL="342900" indent="-342900">
              <a:buChar char="•"/>
            </a:pPr>
            <a:r>
              <a:rPr lang="en-US" sz="1600" dirty="0">
                <a:latin typeface="+mn-lt"/>
                <a:cs typeface="Arial" panose="020B0604020202020204" pitchFamily="34" charset="0"/>
              </a:rPr>
              <a:t>Potential testing irregularity</a:t>
            </a:r>
          </a:p>
          <a:p>
            <a:pPr marL="342900" indent="-342900">
              <a:buChar char="•"/>
            </a:pPr>
            <a:r>
              <a:rPr lang="en-US" sz="1600" dirty="0">
                <a:latin typeface="+mn-lt"/>
                <a:cs typeface="Arial" panose="020B0604020202020204" pitchFamily="34" charset="0"/>
              </a:rPr>
              <a:t>Issues with proctoring test</a:t>
            </a:r>
          </a:p>
          <a:p>
            <a:pPr marL="0" indent="0" algn="ctr">
              <a:buNone/>
            </a:pPr>
            <a:endParaRPr lang="en-US" sz="1600" b="1" dirty="0">
              <a:latin typeface="+mn-lt"/>
              <a:cs typeface="Arial" panose="020B0604020202020204" pitchFamily="34" charset="0"/>
            </a:endParaRPr>
          </a:p>
          <a:p>
            <a:pPr marL="0" indent="0" algn="ctr">
              <a:buNone/>
            </a:pPr>
            <a:r>
              <a:rPr lang="en-US" sz="1600" b="1" dirty="0">
                <a:latin typeface="+mn-lt"/>
                <a:cs typeface="Arial" panose="020B0604020202020204" pitchFamily="34" charset="0"/>
              </a:rPr>
              <a:t>Student Testing Branch Help Desk 213-241-4104</a:t>
            </a:r>
          </a:p>
          <a:p>
            <a:endParaRPr lang="en-US" dirty="0">
              <a:latin typeface="+mn-lt"/>
            </a:endParaRPr>
          </a:p>
        </p:txBody>
      </p:sp>
      <p:sp>
        <p:nvSpPr>
          <p:cNvPr id="5" name="TextBox 4">
            <a:extLst>
              <a:ext uri="{FF2B5EF4-FFF2-40B4-BE49-F238E27FC236}">
                <a16:creationId xmlns:a16="http://schemas.microsoft.com/office/drawing/2014/main" id="{4CD12341-59D9-83FC-11ED-42D6416D817A}"/>
              </a:ext>
            </a:extLst>
          </p:cNvPr>
          <p:cNvSpPr txBox="1"/>
          <p:nvPr/>
        </p:nvSpPr>
        <p:spPr>
          <a:xfrm>
            <a:off x="5077195" y="943272"/>
            <a:ext cx="3410383" cy="461665"/>
          </a:xfrm>
          <a:prstGeom prst="rect">
            <a:avLst/>
          </a:prstGeom>
          <a:solidFill>
            <a:schemeClr val="tx1"/>
          </a:solidFill>
          <a:ln w="50800">
            <a:solidFill>
              <a:srgbClr val="0070C0"/>
            </a:solidFill>
          </a:ln>
        </p:spPr>
        <p:txBody>
          <a:bodyPr wrap="square" rtlCol="0">
            <a:spAutoFit/>
          </a:bodyPr>
          <a:lstStyle/>
          <a:p>
            <a:pPr algn="ctr"/>
            <a:r>
              <a:rPr lang="en-US" sz="2400" b="1" dirty="0">
                <a:solidFill>
                  <a:schemeClr val="bg1"/>
                </a:solidFill>
                <a:latin typeface="+mn-lt"/>
                <a:cs typeface="Arial" panose="020B0604020202020204" pitchFamily="34" charset="0"/>
              </a:rPr>
              <a:t>Technical Issues</a:t>
            </a:r>
          </a:p>
        </p:txBody>
      </p:sp>
      <p:sp>
        <p:nvSpPr>
          <p:cNvPr id="6" name="TextBox 5">
            <a:extLst>
              <a:ext uri="{FF2B5EF4-FFF2-40B4-BE49-F238E27FC236}">
                <a16:creationId xmlns:a16="http://schemas.microsoft.com/office/drawing/2014/main" id="{F05296E0-716C-3AE8-B2EC-8EDD87443176}"/>
              </a:ext>
            </a:extLst>
          </p:cNvPr>
          <p:cNvSpPr txBox="1"/>
          <p:nvPr/>
        </p:nvSpPr>
        <p:spPr>
          <a:xfrm>
            <a:off x="968851" y="945792"/>
            <a:ext cx="2674620" cy="461665"/>
          </a:xfrm>
          <a:prstGeom prst="rect">
            <a:avLst/>
          </a:prstGeom>
          <a:solidFill>
            <a:schemeClr val="tx1"/>
          </a:solidFill>
          <a:ln w="50800">
            <a:solidFill>
              <a:srgbClr val="0070C0"/>
            </a:solidFill>
          </a:ln>
        </p:spPr>
        <p:txBody>
          <a:bodyPr wrap="square" rtlCol="0">
            <a:spAutoFit/>
          </a:bodyPr>
          <a:lstStyle/>
          <a:p>
            <a:pPr algn="ctr"/>
            <a:r>
              <a:rPr lang="en-US" sz="2400" b="1" dirty="0">
                <a:solidFill>
                  <a:schemeClr val="bg1"/>
                </a:solidFill>
                <a:latin typeface="+mn-lt"/>
                <a:cs typeface="Arial" panose="020B0604020202020204" pitchFamily="34" charset="0"/>
              </a:rPr>
              <a:t>Testing Issues</a:t>
            </a:r>
          </a:p>
        </p:txBody>
      </p:sp>
      <p:sp>
        <p:nvSpPr>
          <p:cNvPr id="9" name="Footer Placeholder 8">
            <a:extLst>
              <a:ext uri="{FF2B5EF4-FFF2-40B4-BE49-F238E27FC236}">
                <a16:creationId xmlns:a16="http://schemas.microsoft.com/office/drawing/2014/main" id="{78CDC505-2766-225C-3212-24FACDDE1CC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7126303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F4007F-E327-434F-960F-940BDE42DA9D}"/>
              </a:ext>
            </a:extLst>
          </p:cNvPr>
          <p:cNvSpPr txBox="1"/>
          <p:nvPr/>
        </p:nvSpPr>
        <p:spPr>
          <a:xfrm>
            <a:off x="1090526" y="4277753"/>
            <a:ext cx="6743148" cy="261610"/>
          </a:xfrm>
          <a:prstGeom prst="rect">
            <a:avLst/>
          </a:prstGeom>
          <a:solidFill>
            <a:srgbClr val="FFFF00"/>
          </a:solidFill>
          <a:ln>
            <a:solidFill>
              <a:schemeClr val="tx1"/>
            </a:solidFill>
          </a:ln>
        </p:spPr>
        <p:txBody>
          <a:bodyPr wrap="square" lIns="91440" tIns="45720" rIns="91440" bIns="45720" rtlCol="0" anchor="t">
            <a:spAutoFit/>
          </a:bodyPr>
          <a:lstStyle/>
          <a:p>
            <a:pPr algn="ctr" defTabSz="514350" fontAlgn="base">
              <a:spcBef>
                <a:spcPct val="0"/>
              </a:spcBef>
              <a:spcAft>
                <a:spcPct val="0"/>
              </a:spcAft>
            </a:pPr>
            <a:r>
              <a:rPr lang="en-US" sz="1100">
                <a:latin typeface="+mn-lt"/>
              </a:rPr>
              <a:t>Once the test session has started, adjusting the audio volume will require the student to logout of the test.</a:t>
            </a:r>
            <a:endParaRPr lang="en-US">
              <a:latin typeface="+mn-lt"/>
            </a:endParaRPr>
          </a:p>
        </p:txBody>
      </p:sp>
      <p:sp>
        <p:nvSpPr>
          <p:cNvPr id="7" name="Title 6">
            <a:extLst>
              <a:ext uri="{FF2B5EF4-FFF2-40B4-BE49-F238E27FC236}">
                <a16:creationId xmlns:a16="http://schemas.microsoft.com/office/drawing/2014/main" id="{580F5AF7-743E-4D7A-5B32-22D60783EADD}"/>
              </a:ext>
            </a:extLst>
          </p:cNvPr>
          <p:cNvSpPr>
            <a:spLocks noGrp="1"/>
          </p:cNvSpPr>
          <p:nvPr>
            <p:ph type="title"/>
          </p:nvPr>
        </p:nvSpPr>
        <p:spPr/>
        <p:txBody>
          <a:bodyPr>
            <a:normAutofit/>
          </a:bodyPr>
          <a:lstStyle/>
          <a:p>
            <a:r>
              <a:rPr lang="en-US"/>
              <a:t>Testing Device Requirements</a:t>
            </a:r>
          </a:p>
        </p:txBody>
      </p:sp>
      <p:sp>
        <p:nvSpPr>
          <p:cNvPr id="3" name="Text Placeholder 2">
            <a:extLst>
              <a:ext uri="{FF2B5EF4-FFF2-40B4-BE49-F238E27FC236}">
                <a16:creationId xmlns:a16="http://schemas.microsoft.com/office/drawing/2014/main" id="{A1886647-F559-0CC2-8A0C-6E2F3C9C6CAC}"/>
              </a:ext>
            </a:extLst>
          </p:cNvPr>
          <p:cNvSpPr>
            <a:spLocks noGrp="1"/>
          </p:cNvSpPr>
          <p:nvPr>
            <p:ph type="body" idx="13"/>
          </p:nvPr>
        </p:nvSpPr>
        <p:spPr>
          <a:xfrm>
            <a:off x="311700" y="952500"/>
            <a:ext cx="8520600" cy="3325253"/>
          </a:xfrm>
        </p:spPr>
        <p:txBody>
          <a:bodyPr spcFirstLastPara="1" wrap="square" lIns="68580" tIns="34290" rIns="68580" bIns="34290" anchor="t" anchorCtr="0">
            <a:normAutofit/>
          </a:bodyPr>
          <a:lstStyle/>
          <a:p>
            <a:r>
              <a:rPr lang="en-US" b="1" dirty="0">
                <a:ea typeface="Tahoma"/>
                <a:cs typeface="Arial" panose="020B0604020202020204" pitchFamily="34" charset="0"/>
              </a:rPr>
              <a:t>Audio Requirements</a:t>
            </a:r>
          </a:p>
          <a:p>
            <a:pPr lvl="1"/>
            <a:r>
              <a:rPr lang="en-US" dirty="0">
                <a:ea typeface="Tahoma"/>
                <a:cs typeface="Arial" panose="020B0604020202020204" pitchFamily="34" charset="0"/>
              </a:rPr>
              <a:t>Devices must have built-in speakers or external speakers.</a:t>
            </a:r>
          </a:p>
          <a:p>
            <a:pPr lvl="2" indent="-302895"/>
            <a:r>
              <a:rPr lang="en-US" dirty="0">
                <a:ea typeface="Tahoma"/>
                <a:cs typeface="Arial" panose="020B0604020202020204" pitchFamily="34" charset="0"/>
              </a:rPr>
              <a:t>Sound output must be adjustable.</a:t>
            </a:r>
          </a:p>
          <a:p>
            <a:pPr lvl="1"/>
            <a:r>
              <a:rPr lang="en-US" dirty="0">
                <a:ea typeface="Tahoma"/>
                <a:cs typeface="Arial" panose="020B0604020202020204" pitchFamily="34" charset="0"/>
              </a:rPr>
              <a:t>One-on-one administrations (K-2 all domains and K-12 Speaking)</a:t>
            </a:r>
          </a:p>
          <a:p>
            <a:pPr lvl="2" indent="-302895"/>
            <a:r>
              <a:rPr lang="en-US" dirty="0">
                <a:ea typeface="Tahoma"/>
                <a:cs typeface="Arial" panose="020B0604020202020204" pitchFamily="34" charset="0"/>
              </a:rPr>
              <a:t>Test Examiner listens along with the student.</a:t>
            </a:r>
          </a:p>
          <a:p>
            <a:pPr lvl="1"/>
            <a:r>
              <a:rPr lang="en-US" dirty="0">
                <a:ea typeface="Tahoma"/>
                <a:cs typeface="Arial" panose="020B0604020202020204" pitchFamily="34" charset="0"/>
              </a:rPr>
              <a:t>Group administrations (grades 3-12 except Speaking)</a:t>
            </a:r>
          </a:p>
          <a:p>
            <a:pPr lvl="2" indent="-302895"/>
            <a:r>
              <a:rPr lang="en-US" dirty="0">
                <a:ea typeface="Tahoma"/>
                <a:cs typeface="Arial" panose="020B0604020202020204" pitchFamily="34" charset="0"/>
              </a:rPr>
              <a:t>Headphones or headsets are required for students.</a:t>
            </a:r>
          </a:p>
          <a:p>
            <a:r>
              <a:rPr lang="en-US" b="1" dirty="0">
                <a:ea typeface="Tahoma"/>
                <a:cs typeface="Arial" panose="020B0604020202020204" pitchFamily="34" charset="0"/>
              </a:rPr>
              <a:t>Recording Requirements</a:t>
            </a:r>
          </a:p>
          <a:p>
            <a:pPr lvl="1"/>
            <a:r>
              <a:rPr lang="en-US" dirty="0">
                <a:ea typeface="Tahoma"/>
                <a:cs typeface="Arial" panose="020B0604020202020204" pitchFamily="34" charset="0"/>
              </a:rPr>
              <a:t>Use devices with built-in recording or microphone capabilities.</a:t>
            </a:r>
          </a:p>
        </p:txBody>
      </p:sp>
      <p:sp>
        <p:nvSpPr>
          <p:cNvPr id="5" name="Footer Placeholder 4">
            <a:extLst>
              <a:ext uri="{FF2B5EF4-FFF2-40B4-BE49-F238E27FC236}">
                <a16:creationId xmlns:a16="http://schemas.microsoft.com/office/drawing/2014/main" id="{13713D88-3C1E-8D27-4F73-057F6DA9D8F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1714566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Technology For Test Administration</a:t>
            </a:r>
          </a:p>
        </p:txBody>
      </p:sp>
      <p:sp>
        <p:nvSpPr>
          <p:cNvPr id="4" name="Text Placeholder 2">
            <a:extLst>
              <a:ext uri="{FF2B5EF4-FFF2-40B4-BE49-F238E27FC236}">
                <a16:creationId xmlns:a16="http://schemas.microsoft.com/office/drawing/2014/main" id="{792F75C3-3F39-1C46-B5A9-1A6196466F8B}"/>
              </a:ext>
            </a:extLst>
          </p:cNvPr>
          <p:cNvSpPr txBox="1">
            <a:spLocks/>
          </p:cNvSpPr>
          <p:nvPr/>
        </p:nvSpPr>
        <p:spPr>
          <a:xfrm>
            <a:off x="4743450" y="1033529"/>
            <a:ext cx="4109605" cy="3654613"/>
          </a:xfrm>
          <a:prstGeom prst="rect">
            <a:avLst/>
          </a:prstGeom>
          <a:ln>
            <a:solidFill>
              <a:schemeClr val="tx1"/>
            </a:solidFill>
          </a:ln>
        </p:spPr>
        <p:txBody>
          <a:bodyPr lIns="68580" tIns="34290" rIns="68580" bIns="34290" anchor="t">
            <a:normAutofit/>
          </a:bodyPr>
          <a:lstStyle>
            <a:lvl1pPr marL="460375" indent="-460375" algn="l" rtl="0" eaLnBrk="1" latinLnBrk="0" hangingPunct="1">
              <a:spcBef>
                <a:spcPts val="700"/>
              </a:spcBef>
              <a:spcAft>
                <a:spcPts val="600"/>
              </a:spcAft>
              <a:buClr>
                <a:schemeClr val="accent2"/>
              </a:buClr>
              <a:buSzPct val="80000"/>
              <a:buFont typeface="+mj-lt"/>
              <a:buAutoNum type="arabicPeriod"/>
              <a:defRPr sz="2600" kern="1200">
                <a:solidFill>
                  <a:schemeClr val="tx1"/>
                </a:solidFill>
                <a:latin typeface="+mn-lt"/>
                <a:ea typeface="+mn-ea"/>
                <a:cs typeface="+mn-cs"/>
              </a:defRPr>
            </a:lvl1pPr>
            <a:lvl2pPr marL="914400" indent="-454025" algn="l" rtl="0" eaLnBrk="1" latinLnBrk="0" hangingPunct="1">
              <a:spcBef>
                <a:spcPts val="550"/>
              </a:spcBef>
              <a:spcAft>
                <a:spcPts val="600"/>
              </a:spcAft>
              <a:buClr>
                <a:schemeClr val="accent2"/>
              </a:buClr>
              <a:buSzPct val="80000"/>
              <a:buFont typeface="+mj-lt"/>
              <a:buAutoNum type="alphaLcPeriod"/>
              <a:defRPr sz="2400" kern="1200">
                <a:solidFill>
                  <a:schemeClr val="tx1"/>
                </a:solidFill>
                <a:latin typeface="+mn-lt"/>
                <a:ea typeface="+mn-ea"/>
                <a:cs typeface="+mn-cs"/>
              </a:defRPr>
            </a:lvl2pPr>
            <a:lvl3pPr marL="1374775" indent="-404813" algn="l" rtl="0" eaLnBrk="1" latinLnBrk="0" hangingPunct="1">
              <a:spcBef>
                <a:spcPts val="500"/>
              </a:spcBef>
              <a:spcAft>
                <a:spcPts val="600"/>
              </a:spcAft>
              <a:buClr>
                <a:schemeClr val="accent2"/>
              </a:buClr>
              <a:buSzPct val="80000"/>
              <a:buFont typeface="+mj-lt"/>
              <a:buAutoNum type="romanLcPeriod"/>
              <a:defRPr sz="2000" kern="1200">
                <a:solidFill>
                  <a:schemeClr val="tx1"/>
                </a:solidFill>
                <a:latin typeface="+mn-lt"/>
                <a:ea typeface="+mn-ea"/>
                <a:cs typeface="+mn-cs"/>
              </a:defRPr>
            </a:lvl3pPr>
            <a:lvl4pPr marL="1828800" indent="-342900" algn="l" rtl="0" eaLnBrk="1" latinLnBrk="0" hangingPunct="1">
              <a:spcBef>
                <a:spcPts val="400"/>
              </a:spcBef>
              <a:spcAft>
                <a:spcPts val="600"/>
              </a:spcAft>
              <a:buClr>
                <a:schemeClr val="accent2"/>
              </a:buClr>
              <a:buSzPct val="80000"/>
              <a:buFont typeface="+mj-lt"/>
              <a:buAutoNum type="arabicPeriod"/>
              <a:defRPr sz="1800" kern="1200">
                <a:solidFill>
                  <a:schemeClr val="tx1"/>
                </a:solidFill>
                <a:latin typeface="+mn-lt"/>
                <a:ea typeface="+mn-ea"/>
                <a:cs typeface="+mn-cs"/>
              </a:defRPr>
            </a:lvl4pPr>
            <a:lvl5pPr marL="2289175" indent="-344488" algn="l" rtl="0" eaLnBrk="1" latinLnBrk="0" hangingPunct="1">
              <a:spcBef>
                <a:spcPts val="400"/>
              </a:spcBef>
              <a:spcAft>
                <a:spcPts val="600"/>
              </a:spcAft>
              <a:buClr>
                <a:schemeClr val="accent2"/>
              </a:buClr>
              <a:buSzPct val="80000"/>
              <a:buFont typeface="+mj-lt"/>
              <a:buAutoNum type="alphaLcPeriod"/>
              <a:defRPr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buNone/>
            </a:pPr>
            <a:r>
              <a:rPr lang="en-US" sz="2100" b="1" dirty="0">
                <a:cs typeface="Arial" panose="020B0604020202020204" pitchFamily="34" charset="0"/>
              </a:rPr>
              <a:t>Student Device</a:t>
            </a:r>
          </a:p>
          <a:p>
            <a:pPr>
              <a:lnSpc>
                <a:spcPct val="120000"/>
              </a:lnSpc>
              <a:spcBef>
                <a:spcPts val="0"/>
              </a:spcBef>
              <a:buClrTx/>
              <a:buSzPct val="100000"/>
              <a:buFont typeface="Arial" panose="020B0604020202020204" pitchFamily="34" charset="0"/>
              <a:buChar char="•"/>
            </a:pPr>
            <a:r>
              <a:rPr lang="en-US" sz="1950" dirty="0">
                <a:cs typeface="Arial" panose="020B0604020202020204" pitchFamily="34" charset="0"/>
              </a:rPr>
              <a:t>A computer or tablet with a microphone.</a:t>
            </a:r>
          </a:p>
          <a:p>
            <a:pPr lvl="1">
              <a:lnSpc>
                <a:spcPct val="120000"/>
              </a:lnSpc>
              <a:spcBef>
                <a:spcPts val="0"/>
              </a:spcBef>
              <a:buClrTx/>
              <a:buSzPct val="100000"/>
            </a:pPr>
            <a:r>
              <a:rPr lang="en-US" sz="1800" dirty="0">
                <a:cs typeface="Arial" panose="020B0604020202020204" pitchFamily="34" charset="0"/>
              </a:rPr>
              <a:t>Requires a mouse, touchpad, or touch screen.</a:t>
            </a:r>
            <a:endParaRPr lang="en-US" sz="1950" dirty="0">
              <a:cs typeface="Arial" panose="020B0604020202020204" pitchFamily="34" charset="0"/>
            </a:endParaRPr>
          </a:p>
          <a:p>
            <a:pPr lvl="1">
              <a:lnSpc>
                <a:spcPct val="120000"/>
              </a:lnSpc>
              <a:spcBef>
                <a:spcPts val="0"/>
              </a:spcBef>
              <a:buClrTx/>
              <a:buSzPct val="100000"/>
            </a:pPr>
            <a:r>
              <a:rPr lang="en-US" sz="1800" dirty="0">
                <a:cs typeface="Arial" panose="020B0604020202020204" pitchFamily="34" charset="0"/>
              </a:rPr>
              <a:t>Tablet must have an external keyboard. </a:t>
            </a:r>
          </a:p>
          <a:p>
            <a:pPr lvl="1">
              <a:lnSpc>
                <a:spcPct val="120000"/>
              </a:lnSpc>
              <a:spcBef>
                <a:spcPts val="0"/>
              </a:spcBef>
              <a:buClrTx/>
              <a:buSzPct val="100000"/>
            </a:pPr>
            <a:r>
              <a:rPr lang="en-US" sz="1800" dirty="0">
                <a:cs typeface="Arial" panose="020B0604020202020204" pitchFamily="34" charset="0"/>
              </a:rPr>
              <a:t>Secure Browser must be installed on the device.</a:t>
            </a:r>
          </a:p>
          <a:p>
            <a:pPr marL="0" indent="0">
              <a:buNone/>
            </a:pPr>
            <a:endParaRPr lang="en-US" sz="1950" dirty="0">
              <a:cs typeface="Arial" panose="020B0604020202020204" pitchFamily="34" charset="0"/>
            </a:endParaRPr>
          </a:p>
          <a:p>
            <a:pPr marL="10160" lvl="2" indent="0"/>
            <a:endParaRPr lang="en-US" sz="1500" dirty="0">
              <a:cs typeface="Arial"/>
            </a:endParaRPr>
          </a:p>
        </p:txBody>
      </p:sp>
      <p:sp>
        <p:nvSpPr>
          <p:cNvPr id="5" name="Text Placeholder 2">
            <a:extLst>
              <a:ext uri="{FF2B5EF4-FFF2-40B4-BE49-F238E27FC236}">
                <a16:creationId xmlns:a16="http://schemas.microsoft.com/office/drawing/2014/main" id="{AA3AA957-318D-1842-B4CA-BBAC86A0F4E3}"/>
              </a:ext>
            </a:extLst>
          </p:cNvPr>
          <p:cNvSpPr txBox="1">
            <a:spLocks/>
          </p:cNvSpPr>
          <p:nvPr/>
        </p:nvSpPr>
        <p:spPr>
          <a:xfrm>
            <a:off x="221674" y="1033529"/>
            <a:ext cx="4346552" cy="3654613"/>
          </a:xfrm>
          <a:prstGeom prst="rect">
            <a:avLst/>
          </a:prstGeom>
          <a:ln>
            <a:solidFill>
              <a:schemeClr val="tx1"/>
            </a:solidFill>
          </a:ln>
        </p:spPr>
        <p:txBody>
          <a:bodyPr lIns="91440" tIns="45720" rIns="91440" bIns="45720" anchor="t">
            <a:normAutofit/>
          </a:bodyPr>
          <a:lstStyle>
            <a:lvl1pPr marL="460375" indent="-460375" algn="l" rtl="0" eaLnBrk="1" latinLnBrk="0" hangingPunct="1">
              <a:spcBef>
                <a:spcPts val="700"/>
              </a:spcBef>
              <a:spcAft>
                <a:spcPts val="600"/>
              </a:spcAft>
              <a:buClr>
                <a:schemeClr val="accent2"/>
              </a:buClr>
              <a:buSzPct val="80000"/>
              <a:buFont typeface="+mj-lt"/>
              <a:buAutoNum type="arabicPeriod"/>
              <a:defRPr sz="2600" kern="1200">
                <a:solidFill>
                  <a:schemeClr val="tx1"/>
                </a:solidFill>
                <a:latin typeface="+mn-lt"/>
                <a:ea typeface="+mn-ea"/>
                <a:cs typeface="+mn-cs"/>
              </a:defRPr>
            </a:lvl1pPr>
            <a:lvl2pPr marL="914400" indent="-454025" algn="l" rtl="0" eaLnBrk="1" latinLnBrk="0" hangingPunct="1">
              <a:spcBef>
                <a:spcPts val="550"/>
              </a:spcBef>
              <a:spcAft>
                <a:spcPts val="600"/>
              </a:spcAft>
              <a:buClr>
                <a:schemeClr val="accent2"/>
              </a:buClr>
              <a:buSzPct val="80000"/>
              <a:buFont typeface="+mj-lt"/>
              <a:buAutoNum type="alphaLcPeriod"/>
              <a:defRPr sz="2400" kern="1200">
                <a:solidFill>
                  <a:schemeClr val="tx1"/>
                </a:solidFill>
                <a:latin typeface="+mn-lt"/>
                <a:ea typeface="+mn-ea"/>
                <a:cs typeface="+mn-cs"/>
              </a:defRPr>
            </a:lvl2pPr>
            <a:lvl3pPr marL="1374775" indent="-404813" algn="l" rtl="0" eaLnBrk="1" latinLnBrk="0" hangingPunct="1">
              <a:spcBef>
                <a:spcPts val="500"/>
              </a:spcBef>
              <a:spcAft>
                <a:spcPts val="600"/>
              </a:spcAft>
              <a:buClr>
                <a:schemeClr val="accent2"/>
              </a:buClr>
              <a:buSzPct val="80000"/>
              <a:buFont typeface="+mj-lt"/>
              <a:buAutoNum type="romanLcPeriod"/>
              <a:defRPr sz="2000" kern="1200">
                <a:solidFill>
                  <a:schemeClr val="tx1"/>
                </a:solidFill>
                <a:latin typeface="+mn-lt"/>
                <a:ea typeface="+mn-ea"/>
                <a:cs typeface="+mn-cs"/>
              </a:defRPr>
            </a:lvl3pPr>
            <a:lvl4pPr marL="1828800" indent="-342900" algn="l" rtl="0" eaLnBrk="1" latinLnBrk="0" hangingPunct="1">
              <a:spcBef>
                <a:spcPts val="400"/>
              </a:spcBef>
              <a:spcAft>
                <a:spcPts val="600"/>
              </a:spcAft>
              <a:buClr>
                <a:schemeClr val="accent2"/>
              </a:buClr>
              <a:buSzPct val="80000"/>
              <a:buFont typeface="+mj-lt"/>
              <a:buAutoNum type="arabicPeriod"/>
              <a:defRPr sz="1800" kern="1200">
                <a:solidFill>
                  <a:schemeClr val="tx1"/>
                </a:solidFill>
                <a:latin typeface="+mn-lt"/>
                <a:ea typeface="+mn-ea"/>
                <a:cs typeface="+mn-cs"/>
              </a:defRPr>
            </a:lvl4pPr>
            <a:lvl5pPr marL="2289175" indent="-344488" algn="l" rtl="0" eaLnBrk="1" latinLnBrk="0" hangingPunct="1">
              <a:spcBef>
                <a:spcPts val="400"/>
              </a:spcBef>
              <a:spcAft>
                <a:spcPts val="600"/>
              </a:spcAft>
              <a:buClr>
                <a:schemeClr val="accent2"/>
              </a:buClr>
              <a:buSzPct val="80000"/>
              <a:buFont typeface="+mj-lt"/>
              <a:buAutoNum type="alphaLcPeriod"/>
              <a:defRPr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nSpc>
                <a:spcPct val="120000"/>
              </a:lnSpc>
              <a:spcBef>
                <a:spcPts val="0"/>
              </a:spcBef>
              <a:buNone/>
            </a:pPr>
            <a:r>
              <a:rPr lang="en-US" sz="2100" b="1" dirty="0">
                <a:cs typeface="Arial" panose="020B0604020202020204" pitchFamily="34" charset="0"/>
              </a:rPr>
              <a:t>TE Device</a:t>
            </a:r>
          </a:p>
          <a:p>
            <a:pPr>
              <a:lnSpc>
                <a:spcPct val="120000"/>
              </a:lnSpc>
              <a:spcBef>
                <a:spcPts val="0"/>
              </a:spcBef>
              <a:buClrTx/>
              <a:buSzPct val="100000"/>
              <a:buFont typeface="Arial" panose="020B0604020202020204" pitchFamily="34" charset="0"/>
              <a:buChar char="•"/>
            </a:pPr>
            <a:r>
              <a:rPr lang="en-US" sz="1850" dirty="0">
                <a:cs typeface="Arial" panose="020B0604020202020204" pitchFamily="34" charset="0"/>
              </a:rPr>
              <a:t>A computer with a microphone. </a:t>
            </a:r>
          </a:p>
          <a:p>
            <a:pPr lvl="1">
              <a:buClrTx/>
              <a:buSzPct val="100000"/>
            </a:pPr>
            <a:r>
              <a:rPr lang="en-US" sz="1700" dirty="0">
                <a:cs typeface="Arial" panose="020B0604020202020204" pitchFamily="34" charset="0"/>
              </a:rPr>
              <a:t>Requires a mouse, touchpad, or touch screen.</a:t>
            </a:r>
          </a:p>
          <a:p>
            <a:pPr lvl="1">
              <a:buClrTx/>
              <a:buSzPct val="100000"/>
            </a:pPr>
            <a:r>
              <a:rPr lang="en-US" sz="1700" dirty="0">
                <a:cs typeface="Arial" panose="020B0604020202020204" pitchFamily="34" charset="0"/>
              </a:rPr>
              <a:t>A current version of one of the following web browsers:</a:t>
            </a:r>
          </a:p>
          <a:p>
            <a:pPr lvl="2" indent="-404495">
              <a:buClrTx/>
              <a:buSzPct val="100000"/>
            </a:pPr>
            <a:r>
              <a:rPr lang="en-US" sz="1600" dirty="0">
                <a:cs typeface="Arial" panose="020B0604020202020204" pitchFamily="34" charset="0"/>
              </a:rPr>
              <a:t>Chrome </a:t>
            </a:r>
          </a:p>
          <a:p>
            <a:pPr lvl="2" indent="-404495">
              <a:buClrTx/>
              <a:buSzPct val="100000"/>
            </a:pPr>
            <a:r>
              <a:rPr lang="en-US" sz="1600" dirty="0">
                <a:cs typeface="Arial" panose="020B0604020202020204" pitchFamily="34" charset="0"/>
              </a:rPr>
              <a:t>Firefox</a:t>
            </a:r>
          </a:p>
        </p:txBody>
      </p:sp>
      <p:sp>
        <p:nvSpPr>
          <p:cNvPr id="7" name="Footer Placeholder 6">
            <a:extLst>
              <a:ext uri="{FF2B5EF4-FFF2-40B4-BE49-F238E27FC236}">
                <a16:creationId xmlns:a16="http://schemas.microsoft.com/office/drawing/2014/main" id="{9144E035-A0C3-7D03-251D-B1DE60A4531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9252769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b" anchorCtr="0">
            <a:normAutofit/>
          </a:bodyPr>
          <a:lstStyle/>
          <a:p>
            <a:r>
              <a:rPr lang="en-US"/>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4" name="Text Placeholder 2">
            <a:extLst>
              <a:ext uri="{FF2B5EF4-FFF2-40B4-BE49-F238E27FC236}">
                <a16:creationId xmlns:a16="http://schemas.microsoft.com/office/drawing/2014/main" id="{4DF9B3AC-47C9-66D3-83D2-FECDEC850602}"/>
              </a:ext>
            </a:extLst>
          </p:cNvPr>
          <p:cNvSpPr txBox="1">
            <a:spLocks/>
          </p:cNvSpPr>
          <p:nvPr/>
        </p:nvSpPr>
        <p:spPr>
          <a:xfrm>
            <a:off x="463640" y="857251"/>
            <a:ext cx="8160375" cy="3680460"/>
          </a:xfrm>
          <a:prstGeom prst="rect">
            <a:avLst/>
          </a:prstGeom>
          <a:noFill/>
        </p:spPr>
        <p:txBody>
          <a:bodyPr lIns="68580" tIns="34290" rIns="68580" bIns="34290" anchor="t">
            <a:norm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a:buClr>
                <a:srgbClr val="203864"/>
              </a:buClr>
            </a:pPr>
            <a:r>
              <a:rPr lang="en-US" sz="1800" dirty="0">
                <a:latin typeface="+mn-lt"/>
                <a:ea typeface="Tahoma"/>
                <a:cs typeface="Arial" panose="020B0604020202020204" pitchFamily="34" charset="0"/>
              </a:rPr>
              <a:t>Confirm that all student devices have Secure Browser downloaded according to the </a:t>
            </a:r>
            <a:r>
              <a:rPr lang="en-US" sz="1800" dirty="0">
                <a:latin typeface="+mn-lt"/>
                <a:ea typeface="Tahoma"/>
                <a:cs typeface="Arial" panose="020B0604020202020204" pitchFamily="34" charset="0"/>
                <a:hlinkClick r:id="rId3"/>
              </a:rPr>
              <a:t>Supported Secure Browser Versions for Student Testing</a:t>
            </a:r>
            <a:r>
              <a:rPr lang="en-US" sz="1800" dirty="0">
                <a:latin typeface="+mn-lt"/>
                <a:ea typeface="Tahoma"/>
                <a:cs typeface="Arial" panose="020B0604020202020204" pitchFamily="34" charset="0"/>
              </a:rPr>
              <a:t> page.</a:t>
            </a:r>
            <a:endParaRPr lang="en-US" sz="1800" dirty="0">
              <a:latin typeface="+mn-lt"/>
              <a:cs typeface="Arial" panose="020B0604020202020204" pitchFamily="34" charset="0"/>
            </a:endParaRPr>
          </a:p>
          <a:p>
            <a:pPr>
              <a:buClr>
                <a:srgbClr val="203864"/>
              </a:buClr>
            </a:pPr>
            <a:r>
              <a:rPr lang="en-US" sz="1800" dirty="0">
                <a:latin typeface="+mn-lt"/>
                <a:ea typeface="Tahoma"/>
                <a:cs typeface="Arial" panose="020B0604020202020204" pitchFamily="34" charset="0"/>
              </a:rPr>
              <a:t>Ensure TE web browsers (Chrome or Firefox) are updated according to </a:t>
            </a:r>
            <a:r>
              <a:rPr lang="en-US" sz="1800" dirty="0">
                <a:solidFill>
                  <a:srgbClr val="0563C1"/>
                </a:solidFill>
                <a:latin typeface="+mn-lt"/>
                <a:ea typeface="Tahoma"/>
                <a:cs typeface="Arial"/>
                <a:hlinkClick r:id="rId4"/>
              </a:rPr>
              <a:t>Operating Systems and Permitted Browsers</a:t>
            </a:r>
            <a:r>
              <a:rPr lang="en-US" sz="1800" dirty="0">
                <a:solidFill>
                  <a:srgbClr val="0563C1"/>
                </a:solidFill>
                <a:latin typeface="+mn-lt"/>
                <a:ea typeface="Tahoma"/>
                <a:cs typeface="Arial"/>
              </a:rPr>
              <a:t> </a:t>
            </a:r>
            <a:r>
              <a:rPr lang="en-US" sz="1800" dirty="0">
                <a:latin typeface="+mn-lt"/>
                <a:ea typeface="Tahoma"/>
                <a:cs typeface="Arial"/>
              </a:rPr>
              <a:t>page </a:t>
            </a:r>
            <a:r>
              <a:rPr lang="en-US" sz="1800" dirty="0">
                <a:solidFill>
                  <a:srgbClr val="000000"/>
                </a:solidFill>
                <a:latin typeface="+mn-lt"/>
                <a:ea typeface="Tahoma"/>
                <a:cs typeface="Arial"/>
              </a:rPr>
              <a:t>and </a:t>
            </a:r>
            <a:r>
              <a:rPr lang="en-US" sz="1800" dirty="0">
                <a:solidFill>
                  <a:srgbClr val="000000"/>
                </a:solidFill>
                <a:latin typeface="+mn-lt"/>
                <a:ea typeface="Tahoma"/>
                <a:cs typeface="Arial" panose="020B0604020202020204" pitchFamily="34" charset="0"/>
              </a:rPr>
              <a:t>type of device being used.</a:t>
            </a:r>
            <a:endParaRPr lang="en-US" sz="1800" dirty="0">
              <a:latin typeface="+mn-lt"/>
              <a:cs typeface="Arial" panose="020B0604020202020204" pitchFamily="34" charset="0"/>
            </a:endParaRPr>
          </a:p>
          <a:p>
            <a:pPr lvl="1"/>
            <a:r>
              <a:rPr lang="en-US" sz="1600" dirty="0">
                <a:latin typeface="+mn-lt"/>
                <a:ea typeface="Tahoma"/>
                <a:cs typeface="Arial" panose="020B0604020202020204" pitchFamily="34" charset="0"/>
              </a:rPr>
              <a:t>Clear web cache and cookies.</a:t>
            </a:r>
          </a:p>
          <a:p>
            <a:pPr marL="347345" indent="-342900">
              <a:buClr>
                <a:srgbClr val="2F5597"/>
              </a:buClr>
            </a:pPr>
            <a:r>
              <a:rPr lang="en-US" sz="1800" dirty="0">
                <a:latin typeface="+mn-lt"/>
                <a:ea typeface="Tahoma"/>
                <a:cs typeface="Arial" panose="020B0604020202020204" pitchFamily="34" charset="0"/>
              </a:rPr>
              <a:t>For further technical support, contact ITS (213) 241-5200.</a:t>
            </a:r>
          </a:p>
          <a:p>
            <a:pPr>
              <a:buClr>
                <a:srgbClr val="203864"/>
              </a:buClr>
            </a:pPr>
            <a:endParaRPr lang="en-US" sz="1500" dirty="0">
              <a:latin typeface="+mn-lt"/>
              <a:cs typeface="Arial" panose="020B0604020202020204" pitchFamily="34" charset="0"/>
            </a:endParaRPr>
          </a:p>
          <a:p>
            <a:pPr lvl="1">
              <a:buClr>
                <a:srgbClr val="2F5597"/>
              </a:buClr>
            </a:pPr>
            <a:endParaRPr lang="en-US" sz="1350" dirty="0">
              <a:latin typeface="+mn-lt"/>
              <a:cs typeface="Arial" panose="020B0604020202020204" pitchFamily="34" charset="0"/>
            </a:endParaRPr>
          </a:p>
        </p:txBody>
      </p:sp>
      <p:sp>
        <p:nvSpPr>
          <p:cNvPr id="6" name="Footer Placeholder 5">
            <a:extLst>
              <a:ext uri="{FF2B5EF4-FFF2-40B4-BE49-F238E27FC236}">
                <a16:creationId xmlns:a16="http://schemas.microsoft.com/office/drawing/2014/main" id="{A62714BA-3584-CB77-7448-6FEC74A1DEF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9587695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t>Monitoring Test Completion</a:t>
            </a:r>
          </a:p>
        </p:txBody>
      </p:sp>
      <p:sp>
        <p:nvSpPr>
          <p:cNvPr id="6" name="Footer Placeholder 5">
            <a:extLst>
              <a:ext uri="{FF2B5EF4-FFF2-40B4-BE49-F238E27FC236}">
                <a16:creationId xmlns:a16="http://schemas.microsoft.com/office/drawing/2014/main" id="{4E0F40A4-3D98-6ED9-8177-0266C6B19C6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30948653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4B8B59-5F90-9C4E-9156-9FEE072232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9492" y="954737"/>
            <a:ext cx="4985017" cy="3314700"/>
          </a:xfrm>
          <a:prstGeom prst="rect">
            <a:avLst/>
          </a:prstGeom>
          <a:ln>
            <a:solidFill>
              <a:schemeClr val="tx1"/>
            </a:solidFill>
          </a:ln>
        </p:spPr>
      </p:pic>
      <p:sp>
        <p:nvSpPr>
          <p:cNvPr id="15" name="Rectangle 14">
            <a:extLst>
              <a:ext uri="{FF2B5EF4-FFF2-40B4-BE49-F238E27FC236}">
                <a16:creationId xmlns:a16="http://schemas.microsoft.com/office/drawing/2014/main" id="{0118047D-6357-1643-8721-43B6F665C9F6}"/>
              </a:ext>
            </a:extLst>
          </p:cNvPr>
          <p:cNvSpPr/>
          <p:nvPr/>
        </p:nvSpPr>
        <p:spPr>
          <a:xfrm>
            <a:off x="3545848" y="3132354"/>
            <a:ext cx="2914650" cy="808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dirty="0">
                <a:cs typeface="Arial" panose="020B0604020202020204" pitchFamily="34" charset="0"/>
              </a:rPr>
              <a:t>Completion Status</a:t>
            </a:r>
          </a:p>
          <a:p>
            <a:pPr marL="214313" indent="-214313">
              <a:buFontTx/>
              <a:buChar char="-"/>
            </a:pPr>
            <a:r>
              <a:rPr lang="en-US" sz="1050" dirty="0">
                <a:cs typeface="Arial" panose="020B0604020202020204" pitchFamily="34" charset="0"/>
              </a:rPr>
              <a:t>Monitor test completion status for ELPAC domains </a:t>
            </a:r>
          </a:p>
          <a:p>
            <a:pPr marL="214313" indent="-214313">
              <a:buFontTx/>
              <a:buChar char="-"/>
            </a:pPr>
            <a:r>
              <a:rPr lang="en-US" sz="1050" dirty="0">
                <a:cs typeface="Arial" panose="020B0604020202020204" pitchFamily="34" charset="0"/>
              </a:rPr>
              <a:t>Run Reports several times per week</a:t>
            </a:r>
          </a:p>
        </p:txBody>
      </p:sp>
      <p:sp>
        <p:nvSpPr>
          <p:cNvPr id="16" name="Right Arrow 15">
            <a:extLst>
              <a:ext uri="{FF2B5EF4-FFF2-40B4-BE49-F238E27FC236}">
                <a16:creationId xmlns:a16="http://schemas.microsoft.com/office/drawing/2014/main" id="{B1AF0C7C-36D5-D14A-8E3F-7F3DF2893133}"/>
              </a:ext>
            </a:extLst>
          </p:cNvPr>
          <p:cNvSpPr/>
          <p:nvPr/>
        </p:nvSpPr>
        <p:spPr>
          <a:xfrm>
            <a:off x="1700213" y="2571750"/>
            <a:ext cx="342900" cy="45931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6A90624D-CFC7-2D4F-B73E-D9804936A345}"/>
              </a:ext>
            </a:extLst>
          </p:cNvPr>
          <p:cNvSpPr/>
          <p:nvPr/>
        </p:nvSpPr>
        <p:spPr>
          <a:xfrm>
            <a:off x="2235420" y="4383922"/>
            <a:ext cx="4665212" cy="24610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This portal will provide the most accurate completion reports!</a:t>
            </a:r>
          </a:p>
        </p:txBody>
      </p:sp>
      <p:sp>
        <p:nvSpPr>
          <p:cNvPr id="2" name="Title 1">
            <a:extLst>
              <a:ext uri="{FF2B5EF4-FFF2-40B4-BE49-F238E27FC236}">
                <a16:creationId xmlns:a16="http://schemas.microsoft.com/office/drawing/2014/main" id="{A92E5DF2-22DB-34D2-50A4-44F414D8844F}"/>
              </a:ext>
            </a:extLst>
          </p:cNvPr>
          <p:cNvSpPr>
            <a:spLocks noGrp="1"/>
          </p:cNvSpPr>
          <p:nvPr>
            <p:ph type="title"/>
          </p:nvPr>
        </p:nvSpPr>
        <p:spPr/>
        <p:txBody>
          <a:bodyPr>
            <a:normAutofit/>
          </a:bodyPr>
          <a:lstStyle/>
          <a:p>
            <a:r>
              <a:rPr lang="en-US" dirty="0"/>
              <a:t>ELPAC Website </a:t>
            </a:r>
          </a:p>
        </p:txBody>
      </p:sp>
      <p:sp>
        <p:nvSpPr>
          <p:cNvPr id="5" name="Footer Placeholder 4">
            <a:extLst>
              <a:ext uri="{FF2B5EF4-FFF2-40B4-BE49-F238E27FC236}">
                <a16:creationId xmlns:a16="http://schemas.microsoft.com/office/drawing/2014/main" id="{E5D868F2-E115-CA02-4153-F5DB7465E312}"/>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4" name="TextBox 3">
            <a:extLst>
              <a:ext uri="{FF2B5EF4-FFF2-40B4-BE49-F238E27FC236}">
                <a16:creationId xmlns:a16="http://schemas.microsoft.com/office/drawing/2014/main" id="{8125C252-D126-D857-D87E-EFD1B6C405DF}"/>
              </a:ext>
            </a:extLst>
          </p:cNvPr>
          <p:cNvSpPr txBox="1"/>
          <p:nvPr/>
        </p:nvSpPr>
        <p:spPr>
          <a:xfrm>
            <a:off x="2140046" y="2684312"/>
            <a:ext cx="980825" cy="201525"/>
          </a:xfrm>
          <a:prstGeom prst="rect">
            <a:avLst/>
          </a:prstGeom>
          <a:noFill/>
          <a:ln w="50800">
            <a:solidFill>
              <a:srgbClr val="FF0000"/>
            </a:solidFill>
          </a:ln>
        </p:spPr>
        <p:txBody>
          <a:bodyPr wrap="square" lIns="68580" tIns="34290" rIns="68580" bIns="34290" rtlCol="0" anchor="t">
            <a:spAutoFit/>
          </a:bodyPr>
          <a:lstStyle/>
          <a:p>
            <a:endParaRPr lang="en-US" sz="1050"/>
          </a:p>
        </p:txBody>
      </p:sp>
    </p:spTree>
    <p:extLst>
      <p:ext uri="{BB962C8B-B14F-4D97-AF65-F5344CB8AC3E}">
        <p14:creationId xmlns:p14="http://schemas.microsoft.com/office/powerpoint/2010/main" val="9098217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C06A96-202C-2B4B-9A77-B111647BEA64}"/>
              </a:ext>
            </a:extLst>
          </p:cNvPr>
          <p:cNvSpPr>
            <a:spLocks noGrp="1"/>
          </p:cNvSpPr>
          <p:nvPr>
            <p:ph type="title"/>
          </p:nvPr>
        </p:nvSpPr>
        <p:spPr/>
        <p:txBody>
          <a:bodyPr>
            <a:normAutofit/>
          </a:bodyPr>
          <a:lstStyle/>
          <a:p>
            <a:r>
              <a:rPr lang="en-US"/>
              <a:t>Plan and Manage Testing Report</a:t>
            </a:r>
          </a:p>
        </p:txBody>
      </p:sp>
      <p:pic>
        <p:nvPicPr>
          <p:cNvPr id="12" name="Picture 11">
            <a:extLst>
              <a:ext uri="{FF2B5EF4-FFF2-40B4-BE49-F238E27FC236}">
                <a16:creationId xmlns:a16="http://schemas.microsoft.com/office/drawing/2014/main" id="{355226E0-F2F3-C841-A5D8-B5AC0B15D82B}"/>
              </a:ext>
            </a:extLst>
          </p:cNvPr>
          <p:cNvPicPr/>
          <p:nvPr/>
        </p:nvPicPr>
        <p:blipFill>
          <a:blip r:embed="rId3">
            <a:extLst>
              <a:ext uri="{28A0092B-C50C-407E-A947-70E740481C1C}">
                <a14:useLocalDpi xmlns:a14="http://schemas.microsoft.com/office/drawing/2010/main" val="0"/>
              </a:ext>
            </a:extLst>
          </a:blip>
          <a:stretch>
            <a:fillRect/>
          </a:stretch>
        </p:blipFill>
        <p:spPr>
          <a:xfrm>
            <a:off x="1462731" y="934589"/>
            <a:ext cx="2780824" cy="1995488"/>
          </a:xfrm>
          <a:prstGeom prst="rect">
            <a:avLst/>
          </a:prstGeom>
        </p:spPr>
      </p:pic>
      <p:pic>
        <p:nvPicPr>
          <p:cNvPr id="13" name="Picture 12">
            <a:extLst>
              <a:ext uri="{FF2B5EF4-FFF2-40B4-BE49-F238E27FC236}">
                <a16:creationId xmlns:a16="http://schemas.microsoft.com/office/drawing/2014/main" id="{1786F94A-12E0-484B-9C1C-DB071C39E561}"/>
              </a:ext>
            </a:extLst>
          </p:cNvPr>
          <p:cNvPicPr/>
          <p:nvPr/>
        </p:nvPicPr>
        <p:blipFill>
          <a:blip r:embed="rId4">
            <a:extLst>
              <a:ext uri="{28A0092B-C50C-407E-A947-70E740481C1C}">
                <a14:useLocalDpi xmlns:a14="http://schemas.microsoft.com/office/drawing/2010/main" val="0"/>
              </a:ext>
            </a:extLst>
          </a:blip>
          <a:stretch>
            <a:fillRect/>
          </a:stretch>
        </p:blipFill>
        <p:spPr>
          <a:xfrm>
            <a:off x="4572001" y="898301"/>
            <a:ext cx="3067565" cy="2047875"/>
          </a:xfrm>
          <a:prstGeom prst="rect">
            <a:avLst/>
          </a:prstGeom>
        </p:spPr>
      </p:pic>
      <p:pic>
        <p:nvPicPr>
          <p:cNvPr id="14" name="Picture 13">
            <a:extLst>
              <a:ext uri="{FF2B5EF4-FFF2-40B4-BE49-F238E27FC236}">
                <a16:creationId xmlns:a16="http://schemas.microsoft.com/office/drawing/2014/main" id="{5ADE7F4F-DB20-FF48-8BEE-326EBC7648A3}"/>
              </a:ext>
            </a:extLst>
          </p:cNvPr>
          <p:cNvPicPr/>
          <p:nvPr/>
        </p:nvPicPr>
        <p:blipFill>
          <a:blip r:embed="rId5">
            <a:extLst>
              <a:ext uri="{28A0092B-C50C-407E-A947-70E740481C1C}">
                <a14:useLocalDpi xmlns:a14="http://schemas.microsoft.com/office/drawing/2010/main" val="0"/>
              </a:ext>
            </a:extLst>
          </a:blip>
          <a:stretch>
            <a:fillRect/>
          </a:stretch>
        </p:blipFill>
        <p:spPr>
          <a:xfrm>
            <a:off x="2339340" y="3112863"/>
            <a:ext cx="3996143" cy="1671638"/>
          </a:xfrm>
          <a:prstGeom prst="rect">
            <a:avLst/>
          </a:prstGeom>
          <a:ln>
            <a:solidFill>
              <a:schemeClr val="tx1"/>
            </a:solidFill>
          </a:ln>
        </p:spPr>
      </p:pic>
      <p:sp>
        <p:nvSpPr>
          <p:cNvPr id="2" name="TextBox 1">
            <a:extLst>
              <a:ext uri="{FF2B5EF4-FFF2-40B4-BE49-F238E27FC236}">
                <a16:creationId xmlns:a16="http://schemas.microsoft.com/office/drawing/2014/main" id="{D7440CB0-C1C6-1047-8A49-5AA8CF5214C2}"/>
              </a:ext>
            </a:extLst>
          </p:cNvPr>
          <p:cNvSpPr txBox="1"/>
          <p:nvPr/>
        </p:nvSpPr>
        <p:spPr>
          <a:xfrm>
            <a:off x="1600200" y="1053652"/>
            <a:ext cx="260008" cy="253916"/>
          </a:xfrm>
          <a:prstGeom prst="rect">
            <a:avLst/>
          </a:prstGeom>
          <a:noFill/>
          <a:ln w="50800">
            <a:solidFill>
              <a:srgbClr val="FF0000"/>
            </a:solidFill>
          </a:ln>
        </p:spPr>
        <p:txBody>
          <a:bodyPr wrap="none" lIns="91440" tIns="45720" rIns="91440" bIns="45720" rtlCol="0" anchor="t">
            <a:spAutoFit/>
          </a:bodyPr>
          <a:lstStyle/>
          <a:p>
            <a:r>
              <a:rPr lang="en-US" sz="1050" b="1">
                <a:latin typeface="+mn-lt"/>
              </a:rPr>
              <a:t>1</a:t>
            </a:r>
          </a:p>
        </p:txBody>
      </p:sp>
      <p:sp>
        <p:nvSpPr>
          <p:cNvPr id="15" name="TextBox 14">
            <a:extLst>
              <a:ext uri="{FF2B5EF4-FFF2-40B4-BE49-F238E27FC236}">
                <a16:creationId xmlns:a16="http://schemas.microsoft.com/office/drawing/2014/main" id="{DCB44D02-0F9C-8F44-B13F-F103DE058969}"/>
              </a:ext>
            </a:extLst>
          </p:cNvPr>
          <p:cNvSpPr txBox="1"/>
          <p:nvPr/>
        </p:nvSpPr>
        <p:spPr>
          <a:xfrm>
            <a:off x="2300146" y="3184301"/>
            <a:ext cx="263214" cy="253916"/>
          </a:xfrm>
          <a:prstGeom prst="rect">
            <a:avLst/>
          </a:prstGeom>
          <a:noFill/>
          <a:ln w="50800">
            <a:solidFill>
              <a:srgbClr val="FF0000"/>
            </a:solidFill>
          </a:ln>
        </p:spPr>
        <p:txBody>
          <a:bodyPr wrap="none" lIns="91440" tIns="45720" rIns="91440" bIns="45720" rtlCol="0" anchor="t">
            <a:spAutoFit/>
          </a:bodyPr>
          <a:lstStyle/>
          <a:p>
            <a:r>
              <a:rPr lang="en-US" sz="1050" b="1">
                <a:latin typeface="+mn-lt"/>
              </a:rPr>
              <a:t>3</a:t>
            </a:r>
          </a:p>
        </p:txBody>
      </p:sp>
      <p:sp>
        <p:nvSpPr>
          <p:cNvPr id="16" name="TextBox 15">
            <a:extLst>
              <a:ext uri="{FF2B5EF4-FFF2-40B4-BE49-F238E27FC236}">
                <a16:creationId xmlns:a16="http://schemas.microsoft.com/office/drawing/2014/main" id="{7FD0886F-AB35-8C4C-A8DC-5670E51222C7}"/>
              </a:ext>
            </a:extLst>
          </p:cNvPr>
          <p:cNvSpPr txBox="1"/>
          <p:nvPr/>
        </p:nvSpPr>
        <p:spPr>
          <a:xfrm>
            <a:off x="4686300" y="1051893"/>
            <a:ext cx="242149" cy="253916"/>
          </a:xfrm>
          <a:prstGeom prst="rect">
            <a:avLst/>
          </a:prstGeom>
          <a:noFill/>
          <a:ln w="50800">
            <a:solidFill>
              <a:srgbClr val="FF0000"/>
            </a:solidFill>
          </a:ln>
        </p:spPr>
        <p:txBody>
          <a:bodyPr wrap="square" lIns="91440" tIns="45720" rIns="91440" bIns="45720" rtlCol="0" anchor="t">
            <a:spAutoFit/>
          </a:bodyPr>
          <a:lstStyle/>
          <a:p>
            <a:r>
              <a:rPr lang="en-US" sz="1050" b="1">
                <a:latin typeface="+mn-lt"/>
              </a:rPr>
              <a:t>2</a:t>
            </a:r>
          </a:p>
        </p:txBody>
      </p:sp>
      <p:sp>
        <p:nvSpPr>
          <p:cNvPr id="9" name="Right Arrow 8">
            <a:extLst>
              <a:ext uri="{FF2B5EF4-FFF2-40B4-BE49-F238E27FC236}">
                <a16:creationId xmlns:a16="http://schemas.microsoft.com/office/drawing/2014/main" id="{B1AF0C7C-36D5-D14A-8E3F-7F3DF2893133}"/>
              </a:ext>
            </a:extLst>
          </p:cNvPr>
          <p:cNvSpPr/>
          <p:nvPr/>
        </p:nvSpPr>
        <p:spPr>
          <a:xfrm>
            <a:off x="2190724" y="3719024"/>
            <a:ext cx="342900" cy="45931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C5F9C50E-58A6-CBC1-F77A-4767BBDD76CF}"/>
              </a:ext>
            </a:extLst>
          </p:cNvPr>
          <p:cNvSpPr txBox="1"/>
          <p:nvPr/>
        </p:nvSpPr>
        <p:spPr>
          <a:xfrm>
            <a:off x="2682239" y="3805331"/>
            <a:ext cx="3471978" cy="230832"/>
          </a:xfrm>
          <a:prstGeom prst="rect">
            <a:avLst/>
          </a:prstGeom>
          <a:noFill/>
          <a:ln w="50800">
            <a:solidFill>
              <a:srgbClr val="FF0000"/>
            </a:solidFill>
          </a:ln>
        </p:spPr>
        <p:txBody>
          <a:bodyPr wrap="square" lIns="68580" tIns="34290" rIns="68580" bIns="34290" rtlCol="0" anchor="t">
            <a:spAutoFit/>
          </a:bodyPr>
          <a:lstStyle/>
          <a:p>
            <a:endParaRPr lang="en-US" sz="1050"/>
          </a:p>
        </p:txBody>
      </p:sp>
      <p:sp>
        <p:nvSpPr>
          <p:cNvPr id="6" name="Footer Placeholder 5">
            <a:extLst>
              <a:ext uri="{FF2B5EF4-FFF2-40B4-BE49-F238E27FC236}">
                <a16:creationId xmlns:a16="http://schemas.microsoft.com/office/drawing/2014/main" id="{9BC3F101-A033-0838-EAEE-4E68EC32BB9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14094657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3F55F-45D4-B046-B92E-ECB311B98520}"/>
              </a:ext>
            </a:extLst>
          </p:cNvPr>
          <p:cNvSpPr>
            <a:spLocks noGrp="1"/>
          </p:cNvSpPr>
          <p:nvPr>
            <p:ph type="title"/>
          </p:nvPr>
        </p:nvSpPr>
        <p:spPr>
          <a:noFill/>
        </p:spPr>
        <p:txBody>
          <a:bodyPr>
            <a:normAutofit/>
          </a:bodyPr>
          <a:lstStyle/>
          <a:p>
            <a:r>
              <a:rPr lang="en-US"/>
              <a:t>Plan and Manage Testing Report</a:t>
            </a:r>
          </a:p>
        </p:txBody>
      </p:sp>
      <p:pic>
        <p:nvPicPr>
          <p:cNvPr id="7" name="Picture 6">
            <a:extLst>
              <a:ext uri="{FF2B5EF4-FFF2-40B4-BE49-F238E27FC236}">
                <a16:creationId xmlns:a16="http://schemas.microsoft.com/office/drawing/2014/main" id="{40AFE07E-0C79-64CD-A430-C9BA57ACB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328" y="948601"/>
            <a:ext cx="4095524" cy="3773121"/>
          </a:xfrm>
          <a:prstGeom prst="rect">
            <a:avLst/>
          </a:prstGeom>
          <a:ln>
            <a:solidFill>
              <a:schemeClr val="tx1"/>
            </a:solidFill>
          </a:ln>
        </p:spPr>
      </p:pic>
      <p:sp>
        <p:nvSpPr>
          <p:cNvPr id="9" name="TextBox 8">
            <a:extLst>
              <a:ext uri="{FF2B5EF4-FFF2-40B4-BE49-F238E27FC236}">
                <a16:creationId xmlns:a16="http://schemas.microsoft.com/office/drawing/2014/main" id="{81B67910-D724-DB2E-F2E7-403F136F8EAD}"/>
              </a:ext>
            </a:extLst>
          </p:cNvPr>
          <p:cNvSpPr txBox="1"/>
          <p:nvPr/>
        </p:nvSpPr>
        <p:spPr>
          <a:xfrm>
            <a:off x="3314183" y="1684123"/>
            <a:ext cx="1148350" cy="407804"/>
          </a:xfrm>
          <a:prstGeom prst="rect">
            <a:avLst/>
          </a:prstGeom>
          <a:solidFill>
            <a:srgbClr val="00B0F0"/>
          </a:solidFill>
          <a:ln>
            <a:solidFill>
              <a:schemeClr val="tx1"/>
            </a:solidFill>
          </a:ln>
        </p:spPr>
        <p:txBody>
          <a:bodyPr wrap="square" lIns="68580" tIns="34290" rIns="68580" bIns="34290" rtlCol="0" anchor="t">
            <a:spAutoFit/>
          </a:bodyPr>
          <a:lstStyle/>
          <a:p>
            <a:pPr algn="ctr"/>
            <a:r>
              <a:rPr lang="en-US" sz="1100">
                <a:latin typeface="+mn-lt"/>
              </a:rPr>
              <a:t>Your school populates</a:t>
            </a:r>
          </a:p>
        </p:txBody>
      </p:sp>
      <p:sp>
        <p:nvSpPr>
          <p:cNvPr id="10" name="Speech Bubble: Rectangle 7">
            <a:extLst>
              <a:ext uri="{FF2B5EF4-FFF2-40B4-BE49-F238E27FC236}">
                <a16:creationId xmlns:a16="http://schemas.microsoft.com/office/drawing/2014/main" id="{FBEEA521-07A6-4745-A402-1D452B339C1A}"/>
              </a:ext>
            </a:extLst>
          </p:cNvPr>
          <p:cNvSpPr/>
          <p:nvPr/>
        </p:nvSpPr>
        <p:spPr>
          <a:xfrm>
            <a:off x="963756" y="2971555"/>
            <a:ext cx="1272137" cy="226196"/>
          </a:xfrm>
          <a:prstGeom prst="wedgeRectCallout">
            <a:avLst>
              <a:gd name="adj1" fmla="val 67057"/>
              <a:gd name="adj2" fmla="val 4753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2. Select Filters</a:t>
            </a:r>
          </a:p>
        </p:txBody>
      </p:sp>
      <p:sp>
        <p:nvSpPr>
          <p:cNvPr id="14" name="Speech Bubble: Rectangle 7">
            <a:extLst>
              <a:ext uri="{FF2B5EF4-FFF2-40B4-BE49-F238E27FC236}">
                <a16:creationId xmlns:a16="http://schemas.microsoft.com/office/drawing/2014/main" id="{FBEEA521-07A6-4745-A402-1D452B339C1A}"/>
              </a:ext>
            </a:extLst>
          </p:cNvPr>
          <p:cNvSpPr/>
          <p:nvPr/>
        </p:nvSpPr>
        <p:spPr>
          <a:xfrm>
            <a:off x="3314892" y="2138044"/>
            <a:ext cx="1087165" cy="383260"/>
          </a:xfrm>
          <a:prstGeom prst="wedgeRectCallout">
            <a:avLst>
              <a:gd name="adj1" fmla="val -32864"/>
              <a:gd name="adj2" fmla="val 10726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1. Select Test</a:t>
            </a:r>
          </a:p>
        </p:txBody>
      </p:sp>
      <p:sp>
        <p:nvSpPr>
          <p:cNvPr id="16" name="Speech Bubble: Rectangle 7">
            <a:extLst>
              <a:ext uri="{FF2B5EF4-FFF2-40B4-BE49-F238E27FC236}">
                <a16:creationId xmlns:a16="http://schemas.microsoft.com/office/drawing/2014/main" id="{FBEEA521-07A6-4745-A402-1D452B339C1A}"/>
              </a:ext>
            </a:extLst>
          </p:cNvPr>
          <p:cNvSpPr/>
          <p:nvPr/>
        </p:nvSpPr>
        <p:spPr>
          <a:xfrm>
            <a:off x="5336057" y="4254405"/>
            <a:ext cx="1501789" cy="445263"/>
          </a:xfrm>
          <a:prstGeom prst="wedgeRectCallout">
            <a:avLst>
              <a:gd name="adj1" fmla="val -67056"/>
              <a:gd name="adj2" fmla="val 2230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dirty="0">
                <a:solidFill>
                  <a:srgbClr val="000000"/>
                </a:solidFill>
                <a:cs typeface="Arial" panose="020B0604020202020204" pitchFamily="34" charset="0"/>
              </a:rPr>
              <a:t>3. Generate (View) or Export Report</a:t>
            </a:r>
          </a:p>
        </p:txBody>
      </p:sp>
      <p:sp>
        <p:nvSpPr>
          <p:cNvPr id="5" name="Footer Placeholder 4">
            <a:extLst>
              <a:ext uri="{FF2B5EF4-FFF2-40B4-BE49-F238E27FC236}">
                <a16:creationId xmlns:a16="http://schemas.microsoft.com/office/drawing/2014/main" id="{539B5AE3-51C1-1A6B-88D9-AAAE564F90E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603257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FECD05-06FC-E1C6-23B5-22397EAD6F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6724" y="1238909"/>
            <a:ext cx="7846177" cy="2934417"/>
          </a:xfrm>
          <a:prstGeom prst="rect">
            <a:avLst/>
          </a:prstGeom>
        </p:spPr>
      </p:pic>
      <p:sp>
        <p:nvSpPr>
          <p:cNvPr id="20" name="Title 1">
            <a:extLst>
              <a:ext uri="{FF2B5EF4-FFF2-40B4-BE49-F238E27FC236}">
                <a16:creationId xmlns:a16="http://schemas.microsoft.com/office/drawing/2014/main" id="{20457589-D593-E648-B365-ED482A03B2C7}"/>
              </a:ext>
            </a:extLst>
          </p:cNvPr>
          <p:cNvSpPr>
            <a:spLocks noGrp="1"/>
          </p:cNvSpPr>
          <p:nvPr>
            <p:ph type="title"/>
          </p:nvPr>
        </p:nvSpPr>
        <p:spPr>
          <a:noFill/>
        </p:spPr>
        <p:txBody>
          <a:bodyPr>
            <a:normAutofit/>
          </a:bodyPr>
          <a:lstStyle/>
          <a:p>
            <a:r>
              <a:rPr lang="en-US"/>
              <a:t>Plan and Manage Testing Report</a:t>
            </a:r>
          </a:p>
        </p:txBody>
      </p:sp>
      <p:sp>
        <p:nvSpPr>
          <p:cNvPr id="3" name="Frame 2">
            <a:extLst>
              <a:ext uri="{FF2B5EF4-FFF2-40B4-BE49-F238E27FC236}">
                <a16:creationId xmlns:a16="http://schemas.microsoft.com/office/drawing/2014/main" id="{F1293A35-7F2D-774B-B918-1E2098475483}"/>
              </a:ext>
            </a:extLst>
          </p:cNvPr>
          <p:cNvSpPr/>
          <p:nvPr/>
        </p:nvSpPr>
        <p:spPr>
          <a:xfrm>
            <a:off x="5376146" y="1238909"/>
            <a:ext cx="342900" cy="2777228"/>
          </a:xfrm>
          <a:prstGeom prst="frame">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21" name="Speech Bubble: Rectangle 7">
            <a:extLst>
              <a:ext uri="{FF2B5EF4-FFF2-40B4-BE49-F238E27FC236}">
                <a16:creationId xmlns:a16="http://schemas.microsoft.com/office/drawing/2014/main" id="{400F077E-76F5-2347-8E50-8C5FD289350F}"/>
              </a:ext>
            </a:extLst>
          </p:cNvPr>
          <p:cNvSpPr/>
          <p:nvPr/>
        </p:nvSpPr>
        <p:spPr>
          <a:xfrm>
            <a:off x="1992574" y="4241178"/>
            <a:ext cx="6544387" cy="314379"/>
          </a:xfrm>
          <a:prstGeom prst="wedgeRectCallout">
            <a:avLst>
              <a:gd name="adj1" fmla="val 43175"/>
              <a:gd name="adj2" fmla="val -9887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rgbClr val="FF0000"/>
                </a:solidFill>
                <a:cs typeface="Arial" panose="020B0604020202020204" pitchFamily="34" charset="0"/>
              </a:rPr>
              <a:t>If the </a:t>
            </a:r>
            <a:r>
              <a:rPr lang="en-US" sz="1100" i="1" dirty="0">
                <a:solidFill>
                  <a:srgbClr val="FF0000"/>
                </a:solidFill>
                <a:cs typeface="Arial" panose="020B0604020202020204" pitchFamily="34" charset="0"/>
              </a:rPr>
              <a:t>Expiration Date </a:t>
            </a:r>
            <a:r>
              <a:rPr lang="en-US" sz="1100" dirty="0">
                <a:solidFill>
                  <a:srgbClr val="FF0000"/>
                </a:solidFill>
                <a:cs typeface="Arial" panose="020B0604020202020204" pitchFamily="34" charset="0"/>
              </a:rPr>
              <a:t> column indicates a date</a:t>
            </a:r>
            <a:r>
              <a:rPr lang="en-US" sz="1100" i="1" dirty="0">
                <a:solidFill>
                  <a:srgbClr val="FF0000"/>
                </a:solidFill>
                <a:cs typeface="Arial" panose="020B0604020202020204" pitchFamily="34" charset="0"/>
              </a:rPr>
              <a:t>, </a:t>
            </a:r>
            <a:r>
              <a:rPr lang="en-US" sz="1100" dirty="0">
                <a:solidFill>
                  <a:srgbClr val="FF0000"/>
                </a:solidFill>
                <a:cs typeface="Arial" panose="020B0604020202020204" pitchFamily="34" charset="0"/>
              </a:rPr>
              <a:t>a STAIRS needs to be completed to REOPEN the test.</a:t>
            </a:r>
          </a:p>
        </p:txBody>
      </p:sp>
      <p:sp>
        <p:nvSpPr>
          <p:cNvPr id="8" name="Frame 7">
            <a:extLst>
              <a:ext uri="{FF2B5EF4-FFF2-40B4-BE49-F238E27FC236}">
                <a16:creationId xmlns:a16="http://schemas.microsoft.com/office/drawing/2014/main" id="{D2D39073-E6C9-694B-BA8C-6E0FAB09F579}"/>
              </a:ext>
            </a:extLst>
          </p:cNvPr>
          <p:cNvSpPr/>
          <p:nvPr/>
        </p:nvSpPr>
        <p:spPr>
          <a:xfrm>
            <a:off x="7987146" y="1238909"/>
            <a:ext cx="405756" cy="2777228"/>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9" name="Speech Bubble: Rectangle 7">
            <a:extLst>
              <a:ext uri="{FF2B5EF4-FFF2-40B4-BE49-F238E27FC236}">
                <a16:creationId xmlns:a16="http://schemas.microsoft.com/office/drawing/2014/main" id="{EA70595B-A2B6-494C-98C9-19AA0E46756A}"/>
              </a:ext>
            </a:extLst>
          </p:cNvPr>
          <p:cNvSpPr/>
          <p:nvPr/>
        </p:nvSpPr>
        <p:spPr>
          <a:xfrm>
            <a:off x="3196656" y="828845"/>
            <a:ext cx="1886901" cy="239423"/>
          </a:xfrm>
          <a:prstGeom prst="wedgeRectCallout">
            <a:avLst>
              <a:gd name="adj1" fmla="val 65293"/>
              <a:gd name="adj2" fmla="val 126776"/>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1100" dirty="0">
                <a:solidFill>
                  <a:srgbClr val="00B050"/>
                </a:solidFill>
                <a:cs typeface="Arial" panose="020B0604020202020204" pitchFamily="34" charset="0"/>
              </a:rPr>
              <a:t>Check the status of the test.</a:t>
            </a:r>
          </a:p>
        </p:txBody>
      </p:sp>
      <p:sp>
        <p:nvSpPr>
          <p:cNvPr id="6" name="Footer Placeholder 5">
            <a:extLst>
              <a:ext uri="{FF2B5EF4-FFF2-40B4-BE49-F238E27FC236}">
                <a16:creationId xmlns:a16="http://schemas.microsoft.com/office/drawing/2014/main" id="{1853395B-2EDE-F10C-FCA4-CFDB7213854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78359308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457589-D593-E648-B365-ED482A03B2C7}"/>
              </a:ext>
            </a:extLst>
          </p:cNvPr>
          <p:cNvSpPr>
            <a:spLocks noGrp="1"/>
          </p:cNvSpPr>
          <p:nvPr>
            <p:ph type="title"/>
          </p:nvPr>
        </p:nvSpPr>
        <p:spPr/>
        <p:txBody>
          <a:bodyPr>
            <a:normAutofit/>
          </a:bodyPr>
          <a:lstStyle/>
          <a:p>
            <a:r>
              <a:rPr lang="en-US" dirty="0"/>
              <a:t>Plan and Manage Testing Report</a:t>
            </a:r>
          </a:p>
        </p:txBody>
      </p:sp>
      <p:sp>
        <p:nvSpPr>
          <p:cNvPr id="4" name="Text Placeholder 3">
            <a:extLst>
              <a:ext uri="{FF2B5EF4-FFF2-40B4-BE49-F238E27FC236}">
                <a16:creationId xmlns:a16="http://schemas.microsoft.com/office/drawing/2014/main" id="{855709B1-4923-7A8A-D701-3D93B481D9BC}"/>
              </a:ext>
            </a:extLst>
          </p:cNvPr>
          <p:cNvSpPr>
            <a:spLocks noGrp="1"/>
          </p:cNvSpPr>
          <p:nvPr>
            <p:ph type="body" idx="13"/>
          </p:nvPr>
        </p:nvSpPr>
        <p:spPr/>
        <p:txBody>
          <a:bodyPr/>
          <a:lstStyle/>
          <a:p>
            <a:endParaRPr lang="en-US"/>
          </a:p>
        </p:txBody>
      </p:sp>
      <p:graphicFrame>
        <p:nvGraphicFramePr>
          <p:cNvPr id="2" name="Table 2">
            <a:extLst>
              <a:ext uri="{FF2B5EF4-FFF2-40B4-BE49-F238E27FC236}">
                <a16:creationId xmlns:a16="http://schemas.microsoft.com/office/drawing/2014/main" id="{2364A51C-6549-6F4B-A816-00E6D02FF597}"/>
              </a:ext>
            </a:extLst>
          </p:cNvPr>
          <p:cNvGraphicFramePr>
            <a:graphicFrameLocks noGrp="1"/>
          </p:cNvGraphicFramePr>
          <p:nvPr>
            <p:extLst>
              <p:ext uri="{D42A27DB-BD31-4B8C-83A1-F6EECF244321}">
                <p14:modId xmlns:p14="http://schemas.microsoft.com/office/powerpoint/2010/main" val="3980562628"/>
              </p:ext>
            </p:extLst>
          </p:nvPr>
        </p:nvGraphicFramePr>
        <p:xfrm>
          <a:off x="330021" y="982015"/>
          <a:ext cx="8490385" cy="3739107"/>
        </p:xfrm>
        <a:graphic>
          <a:graphicData uri="http://schemas.openxmlformats.org/drawingml/2006/table">
            <a:tbl>
              <a:tblPr firstRow="1" bandRow="1">
                <a:tableStyleId>{B301B821-A1FF-4177-AEE7-76D212191A09}</a:tableStyleId>
              </a:tblPr>
              <a:tblGrid>
                <a:gridCol w="3074831">
                  <a:extLst>
                    <a:ext uri="{9D8B030D-6E8A-4147-A177-3AD203B41FA5}">
                      <a16:colId xmlns:a16="http://schemas.microsoft.com/office/drawing/2014/main" val="1217415188"/>
                    </a:ext>
                  </a:extLst>
                </a:gridCol>
                <a:gridCol w="3144050">
                  <a:extLst>
                    <a:ext uri="{9D8B030D-6E8A-4147-A177-3AD203B41FA5}">
                      <a16:colId xmlns:a16="http://schemas.microsoft.com/office/drawing/2014/main" val="38101132"/>
                    </a:ext>
                  </a:extLst>
                </a:gridCol>
                <a:gridCol w="2271504">
                  <a:extLst>
                    <a:ext uri="{9D8B030D-6E8A-4147-A177-3AD203B41FA5}">
                      <a16:colId xmlns:a16="http://schemas.microsoft.com/office/drawing/2014/main" val="2708097597"/>
                    </a:ext>
                  </a:extLst>
                </a:gridCol>
              </a:tblGrid>
              <a:tr h="521703">
                <a:tc gridSpan="2">
                  <a:txBody>
                    <a:bodyPr/>
                    <a:lstStyle/>
                    <a:p>
                      <a:pPr marL="0" marR="0" lvl="0" indent="0" algn="ctr" rtl="0" eaLnBrk="1" fontAlgn="auto" latinLnBrk="0" hangingPunct="1">
                        <a:lnSpc>
                          <a:spcPct val="100000"/>
                        </a:lnSpc>
                        <a:spcBef>
                          <a:spcPts val="0"/>
                        </a:spcBef>
                        <a:spcAft>
                          <a:spcPts val="0"/>
                        </a:spcAft>
                        <a:buClrTx/>
                        <a:buSzTx/>
                        <a:buFontTx/>
                        <a:buNone/>
                      </a:pPr>
                      <a:r>
                        <a:rPr lang="en-US" sz="1500" b="1" dirty="0">
                          <a:solidFill>
                            <a:schemeClr val="tx1"/>
                          </a:solidFill>
                          <a:latin typeface="+mn-lt"/>
                          <a:ea typeface="Calibri"/>
                          <a:cs typeface="Arial" panose="020B0604020202020204" pitchFamily="34" charset="0"/>
                        </a:rPr>
                        <a:t>Initial ELPAC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a:latin typeface="Calibri"/>
                        <a:cs typeface="Calibri"/>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latin typeface="+mn-lt"/>
                          <a:ea typeface="Calibri"/>
                          <a:cs typeface="Arial" panose="020B0604020202020204" pitchFamily="34" charset="0"/>
                        </a:rPr>
                        <a:t>Initial Alternate ELPAC</a:t>
                      </a:r>
                      <a:endParaRPr lang="en-US"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895473940"/>
                  </a:ext>
                </a:extLst>
              </a:tr>
              <a:tr h="2972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Arial" panose="020B0604020202020204" pitchFamily="34" charset="0"/>
                        </a:rPr>
                        <a:t>Grades K-2</a:t>
                      </a:r>
                      <a:endParaRPr lang="en-US"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ea typeface="Calibri"/>
                          <a:cs typeface="Arial" panose="020B0604020202020204" pitchFamily="34" charset="0"/>
                        </a:rPr>
                        <a:t>Grades 3-12</a:t>
                      </a:r>
                      <a:endParaRPr lang="en-US"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Arial" panose="020B0604020202020204" pitchFamily="34" charset="0"/>
                        </a:rPr>
                        <a:t>All Grades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915829058"/>
                  </a:ext>
                </a:extLst>
              </a:tr>
              <a:tr h="2920185">
                <a:tc>
                  <a:txBody>
                    <a:bodyPr/>
                    <a:lstStyle/>
                    <a:p>
                      <a:pPr marL="342900" indent="-342900">
                        <a:buClr>
                          <a:srgbClr val="0070C0"/>
                        </a:buClr>
                        <a:buFont typeface="+mj-lt"/>
                        <a:buAutoNum type="arabicPeriod"/>
                      </a:pPr>
                      <a:r>
                        <a:rPr lang="en-US" sz="1350" b="0" dirty="0">
                          <a:latin typeface="+mn-lt"/>
                          <a:cs typeface="Arial" panose="020B0604020202020204" pitchFamily="34" charset="0"/>
                        </a:rPr>
                        <a:t>Speaking Test</a:t>
                      </a:r>
                      <a:endParaRPr lang="en-US" sz="1350" b="0" dirty="0">
                        <a:latin typeface="+mn-lt"/>
                      </a:endParaRPr>
                    </a:p>
                    <a:p>
                      <a:pPr marL="342900" indent="-342900">
                        <a:buClr>
                          <a:srgbClr val="0070C0"/>
                        </a:buClr>
                        <a:buAutoNum type="arabicPeriod"/>
                      </a:pPr>
                      <a:r>
                        <a:rPr lang="en-US" sz="1350" b="0" dirty="0">
                          <a:latin typeface="+mn-lt"/>
                          <a:cs typeface="Arial" panose="020B0604020202020204" pitchFamily="34" charset="0"/>
                        </a:rPr>
                        <a:t>Speaking Online DEI</a:t>
                      </a:r>
                    </a:p>
                    <a:p>
                      <a:pPr marL="342900" indent="-342900">
                        <a:buClr>
                          <a:srgbClr val="0070C0"/>
                        </a:buClr>
                        <a:buAutoNum type="arabicPeriod"/>
                      </a:pPr>
                      <a:r>
                        <a:rPr lang="en-US" sz="1350" b="0" dirty="0">
                          <a:latin typeface="+mn-lt"/>
                          <a:cs typeface="Arial" panose="020B0604020202020204" pitchFamily="34" charset="0"/>
                        </a:rPr>
                        <a:t>Reading Test</a:t>
                      </a:r>
                    </a:p>
                    <a:p>
                      <a:pPr marL="342900" indent="-342900">
                        <a:buClr>
                          <a:srgbClr val="0070C0"/>
                        </a:buClr>
                        <a:buAutoNum type="arabicPeriod"/>
                      </a:pPr>
                      <a:r>
                        <a:rPr lang="en-US" sz="1350" b="0" dirty="0">
                          <a:latin typeface="+mn-lt"/>
                          <a:cs typeface="Arial" panose="020B0604020202020204" pitchFamily="34" charset="0"/>
                        </a:rPr>
                        <a:t>Listening Test</a:t>
                      </a:r>
                    </a:p>
                    <a:p>
                      <a:pPr marL="342900" indent="-342900">
                        <a:buClr>
                          <a:srgbClr val="0070C0"/>
                        </a:buClr>
                        <a:buFont typeface="+mj-lt"/>
                        <a:buAutoNum type="arabicPeriod"/>
                      </a:pPr>
                      <a:r>
                        <a:rPr lang="en-US" sz="1350" b="0" dirty="0">
                          <a:latin typeface="+mn-lt"/>
                          <a:cs typeface="Arial" panose="020B0604020202020204" pitchFamily="34" charset="0"/>
                        </a:rPr>
                        <a:t>Writing Online Data Entry Interface</a:t>
                      </a:r>
                      <a:endParaRPr lang="en-US" sz="1350" b="0" dirty="0">
                        <a:latin typeface="+mn-lt"/>
                      </a:endParaRPr>
                    </a:p>
                    <a:p>
                      <a:pPr marL="342900" indent="-342900">
                        <a:buClr>
                          <a:srgbClr val="0070C0"/>
                        </a:buClr>
                        <a:buFont typeface="+mj-lt"/>
                        <a:buAutoNum type="arabicPeriod"/>
                      </a:pPr>
                      <a:endParaRPr lang="en-US" sz="1350" b="0" dirty="0">
                        <a:latin typeface="+mn-lt"/>
                      </a:endParaRPr>
                    </a:p>
                    <a:p>
                      <a:pPr marL="0" indent="0" algn="ctr">
                        <a:buClr>
                          <a:srgbClr val="0070C0"/>
                        </a:buClr>
                        <a:buFont typeface="+mj-lt"/>
                        <a:buNone/>
                      </a:pPr>
                      <a:r>
                        <a:rPr lang="en-US" sz="1350" b="0" dirty="0">
                          <a:solidFill>
                            <a:srgbClr val="FF0000"/>
                          </a:solidFill>
                          <a:latin typeface="+mn-lt"/>
                          <a:cs typeface="Arial" panose="020B0604020202020204" pitchFamily="34" charset="0"/>
                        </a:rPr>
                        <a:t>The Writing test will not be indicated because it is not a computer-based test.</a:t>
                      </a:r>
                    </a:p>
                    <a:p>
                      <a:endParaRPr lang="en-US" sz="1350" b="0" dirty="0">
                        <a:solidFill>
                          <a:srgbClr val="FF0000"/>
                        </a:solidFill>
                        <a:latin typeface="+mn-lt"/>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Clr>
                          <a:srgbClr val="0070C0"/>
                        </a:buClr>
                        <a:buFont typeface="+mj-lt"/>
                        <a:buAutoNum type="arabicPeriod"/>
                      </a:pPr>
                      <a:r>
                        <a:rPr lang="en-US" sz="1350" b="0" dirty="0">
                          <a:latin typeface="+mn-lt"/>
                          <a:cs typeface="Arial" panose="020B0604020202020204" pitchFamily="34" charset="0"/>
                        </a:rPr>
                        <a:t>Speaking Test</a:t>
                      </a:r>
                      <a:endParaRPr lang="en-US" sz="1350" b="0" dirty="0">
                        <a:latin typeface="+mn-lt"/>
                      </a:endParaRPr>
                    </a:p>
                    <a:p>
                      <a:pPr marL="342900" indent="-342900">
                        <a:buClr>
                          <a:srgbClr val="0070C0"/>
                        </a:buClr>
                        <a:buAutoNum type="arabicPeriod"/>
                      </a:pPr>
                      <a:r>
                        <a:rPr lang="en-US" sz="1350" b="0" dirty="0">
                          <a:latin typeface="+mn-lt"/>
                          <a:cs typeface="Arial" panose="020B0604020202020204" pitchFamily="34" charset="0"/>
                        </a:rPr>
                        <a:t>Speaking Online DEI</a:t>
                      </a:r>
                    </a:p>
                    <a:p>
                      <a:pPr marL="342900" indent="-342900">
                        <a:buClr>
                          <a:srgbClr val="0070C0"/>
                        </a:buClr>
                        <a:buFont typeface="+mj-lt"/>
                        <a:buAutoNum type="arabicPeriod"/>
                      </a:pPr>
                      <a:r>
                        <a:rPr lang="en-US" sz="1350" b="0" dirty="0">
                          <a:latin typeface="+mn-lt"/>
                          <a:cs typeface="Arial" panose="020B0604020202020204" pitchFamily="34" charset="0"/>
                        </a:rPr>
                        <a:t>Reading Test</a:t>
                      </a:r>
                    </a:p>
                    <a:p>
                      <a:pPr marL="342900" indent="-342900">
                        <a:buClr>
                          <a:srgbClr val="0070C0"/>
                        </a:buClr>
                        <a:buAutoNum type="arabicPeriod"/>
                      </a:pPr>
                      <a:r>
                        <a:rPr lang="en-US" sz="1350" b="0" dirty="0">
                          <a:latin typeface="+mn-lt"/>
                          <a:cs typeface="Arial" panose="020B0604020202020204" pitchFamily="34" charset="0"/>
                        </a:rPr>
                        <a:t>Listening Test</a:t>
                      </a:r>
                    </a:p>
                    <a:p>
                      <a:pPr marL="342900" indent="-342900">
                        <a:buClr>
                          <a:srgbClr val="0070C0"/>
                        </a:buClr>
                        <a:buAutoNum type="arabicPeriod"/>
                      </a:pPr>
                      <a:r>
                        <a:rPr lang="en-US" sz="1350" b="0" dirty="0">
                          <a:latin typeface="+mn-lt"/>
                          <a:cs typeface="Arial" panose="020B0604020202020204" pitchFamily="34" charset="0"/>
                        </a:rPr>
                        <a:t>Writing Test</a:t>
                      </a:r>
                    </a:p>
                    <a:p>
                      <a:pPr marL="342900" indent="-342900">
                        <a:buClr>
                          <a:srgbClr val="0070C0"/>
                        </a:buClr>
                        <a:buAutoNum type="arabicPeriod"/>
                      </a:pPr>
                      <a:endParaRPr lang="en-US" sz="1350" b="0" dirty="0">
                        <a:latin typeface="+mn-lt"/>
                        <a:cs typeface="Arial" panose="020B0604020202020204" pitchFamily="34" charset="0"/>
                      </a:endParaRPr>
                    </a:p>
                    <a:p>
                      <a:pPr marL="0" indent="0" algn="ctr">
                        <a:buClr>
                          <a:srgbClr val="0070C0"/>
                        </a:buClr>
                        <a:buNone/>
                      </a:pPr>
                      <a:endParaRPr lang="en-US" sz="1350" b="0" dirty="0">
                        <a:latin typeface="+mn-lt"/>
                        <a:cs typeface="Arial" panose="020B0604020202020204" pitchFamily="34" charset="0"/>
                      </a:endParaRPr>
                    </a:p>
                    <a:p>
                      <a:pPr marL="0" indent="0" algn="ctr">
                        <a:buClr>
                          <a:srgbClr val="0070C0"/>
                        </a:buClr>
                        <a:buNone/>
                      </a:pPr>
                      <a:r>
                        <a:rPr lang="en-US" sz="1350" b="0" dirty="0">
                          <a:solidFill>
                            <a:srgbClr val="FF0000"/>
                          </a:solidFill>
                          <a:latin typeface="+mn-lt"/>
                          <a:cs typeface="Arial" panose="020B0604020202020204" pitchFamily="34" charset="0"/>
                        </a:rPr>
                        <a:t>The scoring of writing responses in the Teacher Hand Scoring System (THSS) is not reflected here. Coordinators must check the THSS platform.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l" defTabSz="914400" rtl="0" eaLnBrk="1" fontAlgn="auto" latinLnBrk="0" hangingPunct="1">
                        <a:lnSpc>
                          <a:spcPct val="100000"/>
                        </a:lnSpc>
                        <a:spcBef>
                          <a:spcPts val="0"/>
                        </a:spcBef>
                        <a:spcAft>
                          <a:spcPts val="0"/>
                        </a:spcAft>
                        <a:buClr>
                          <a:srgbClr val="0070C0"/>
                        </a:buClr>
                        <a:buSzTx/>
                        <a:buFont typeface="+mj-lt"/>
                        <a:buAutoNum type="arabicPeriod"/>
                        <a:tabLst/>
                        <a:defRPr/>
                      </a:pPr>
                      <a:r>
                        <a:rPr lang="en-US" sz="1350" b="0" dirty="0">
                          <a:latin typeface="+mn-lt"/>
                          <a:ea typeface="Calibri"/>
                          <a:cs typeface="Arial" panose="020B0604020202020204" pitchFamily="34" charset="0"/>
                        </a:rPr>
                        <a:t>Initial Alternate ELPAC</a:t>
                      </a:r>
                    </a:p>
                    <a:p>
                      <a:endParaRPr lang="en-US" sz="1350" b="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831232"/>
                  </a:ext>
                </a:extLst>
              </a:tr>
            </a:tbl>
          </a:graphicData>
        </a:graphic>
      </p:graphicFrame>
      <p:sp>
        <p:nvSpPr>
          <p:cNvPr id="3" name="Oval 2">
            <a:extLst>
              <a:ext uri="{FF2B5EF4-FFF2-40B4-BE49-F238E27FC236}">
                <a16:creationId xmlns:a16="http://schemas.microsoft.com/office/drawing/2014/main" id="{12740BBC-92CB-4DED-307F-BB97103AE563}"/>
              </a:ext>
            </a:extLst>
          </p:cNvPr>
          <p:cNvSpPr/>
          <p:nvPr/>
        </p:nvSpPr>
        <p:spPr>
          <a:xfrm>
            <a:off x="7051430" y="202223"/>
            <a:ext cx="757499" cy="404446"/>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r>
              <a:rPr lang="en-US" sz="1500" b="1" dirty="0">
                <a:solidFill>
                  <a:schemeClr val="tx1"/>
                </a:solidFill>
                <a:cs typeface="Arial" panose="020B0604020202020204" pitchFamily="34" charset="0"/>
              </a:rPr>
              <a:t>Poll</a:t>
            </a:r>
          </a:p>
        </p:txBody>
      </p:sp>
      <p:sp>
        <p:nvSpPr>
          <p:cNvPr id="7" name="Footer Placeholder 6">
            <a:extLst>
              <a:ext uri="{FF2B5EF4-FFF2-40B4-BE49-F238E27FC236}">
                <a16:creationId xmlns:a16="http://schemas.microsoft.com/office/drawing/2014/main" id="{A2008F00-BCF4-320C-8B42-A01F7C5693B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98824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B9CA99-F88C-7BEF-E552-C62BE2EA3207}"/>
              </a:ext>
            </a:extLst>
          </p:cNvPr>
          <p:cNvSpPr>
            <a:spLocks noGrp="1"/>
          </p:cNvSpPr>
          <p:nvPr>
            <p:ph type="title"/>
          </p:nvPr>
        </p:nvSpPr>
        <p:spPr/>
        <p:txBody>
          <a:bodyPr/>
          <a:lstStyle/>
          <a:p>
            <a:r>
              <a:rPr lang="en-US">
                <a:latin typeface="+mj-lt"/>
              </a:rPr>
              <a:t>ELPAC Website – Planned Downtime</a:t>
            </a:r>
          </a:p>
        </p:txBody>
      </p:sp>
      <p:sp>
        <p:nvSpPr>
          <p:cNvPr id="4" name="Text Placeholder 3">
            <a:extLst>
              <a:ext uri="{FF2B5EF4-FFF2-40B4-BE49-F238E27FC236}">
                <a16:creationId xmlns:a16="http://schemas.microsoft.com/office/drawing/2014/main" id="{F191F518-4589-4BC8-C3EC-5FC09167A246}"/>
              </a:ext>
            </a:extLst>
          </p:cNvPr>
          <p:cNvSpPr>
            <a:spLocks noGrp="1"/>
          </p:cNvSpPr>
          <p:nvPr>
            <p:ph type="body" idx="1"/>
          </p:nvPr>
        </p:nvSpPr>
        <p:spPr/>
        <p:txBody>
          <a:bodyPr/>
          <a:lstStyle/>
          <a:p>
            <a:pPr marL="139700" indent="0">
              <a:buNone/>
            </a:pPr>
            <a:r>
              <a:rPr lang="en-US" dirty="0"/>
              <a:t>Indicates downtime and system maintenance dates.</a:t>
            </a:r>
          </a:p>
          <a:p>
            <a:pPr marL="1054100" lvl="1" indent="-457200">
              <a:buFont typeface="+mj-lt"/>
              <a:buAutoNum type="arabicPeriod"/>
            </a:pPr>
            <a:r>
              <a:rPr lang="en-US" dirty="0"/>
              <a:t>August 19-20</a:t>
            </a:r>
          </a:p>
          <a:p>
            <a:pPr marL="1054100" lvl="1" indent="-457200">
              <a:buFont typeface="+mj-lt"/>
              <a:buAutoNum type="arabicPeriod"/>
            </a:pPr>
            <a:r>
              <a:rPr lang="en-US" dirty="0"/>
              <a:t>September 9-10 and 16-18</a:t>
            </a:r>
          </a:p>
          <a:p>
            <a:pPr marL="1054100" lvl="1" indent="-457200">
              <a:buFont typeface="+mj-lt"/>
              <a:buAutoNum type="arabicPeriod"/>
            </a:pPr>
            <a:r>
              <a:rPr lang="en-US" dirty="0"/>
              <a:t>October 7-8</a:t>
            </a:r>
          </a:p>
          <a:p>
            <a:pPr marL="1054100" lvl="1" indent="-457200">
              <a:buFont typeface="+mj-lt"/>
              <a:buAutoNum type="arabicPeriod"/>
            </a:pPr>
            <a:r>
              <a:rPr lang="en-US" dirty="0"/>
              <a:t>November 11-12</a:t>
            </a:r>
          </a:p>
          <a:p>
            <a:pPr marL="1054100" lvl="1" indent="-457200">
              <a:buFont typeface="+mj-lt"/>
              <a:buAutoNum type="arabicPeriod"/>
            </a:pPr>
            <a:r>
              <a:rPr lang="en-US" dirty="0"/>
              <a:t>December 9-10</a:t>
            </a:r>
          </a:p>
          <a:p>
            <a:pPr marL="596900" indent="-457200">
              <a:buFont typeface="+mj-lt"/>
              <a:buAutoNum type="arabicPeriod"/>
            </a:pPr>
            <a:endParaRPr lang="en-US" dirty="0"/>
          </a:p>
        </p:txBody>
      </p:sp>
      <p:grpSp>
        <p:nvGrpSpPr>
          <p:cNvPr id="2" name="Group 1">
            <a:extLst>
              <a:ext uri="{FF2B5EF4-FFF2-40B4-BE49-F238E27FC236}">
                <a16:creationId xmlns:a16="http://schemas.microsoft.com/office/drawing/2014/main" id="{33B5EC81-6570-27B8-6B5A-969758BB5F4F}"/>
              </a:ext>
            </a:extLst>
          </p:cNvPr>
          <p:cNvGrpSpPr/>
          <p:nvPr/>
        </p:nvGrpSpPr>
        <p:grpSpPr>
          <a:xfrm>
            <a:off x="5165778" y="952500"/>
            <a:ext cx="3605101" cy="3749040"/>
            <a:chOff x="5165778" y="952500"/>
            <a:chExt cx="3605101" cy="3749040"/>
          </a:xfrm>
        </p:grpSpPr>
        <p:pic>
          <p:nvPicPr>
            <p:cNvPr id="6" name="Picture 5" descr="A screenshot of a calendar&#10;&#10;Description automatically generated">
              <a:extLst>
                <a:ext uri="{FF2B5EF4-FFF2-40B4-BE49-F238E27FC236}">
                  <a16:creationId xmlns:a16="http://schemas.microsoft.com/office/drawing/2014/main" id="{15B8D325-498E-5FD0-9857-C0797D2BA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778" y="952500"/>
              <a:ext cx="3605101" cy="3749040"/>
            </a:xfrm>
            <a:prstGeom prst="rect">
              <a:avLst/>
            </a:prstGeom>
          </p:spPr>
        </p:pic>
        <p:sp>
          <p:nvSpPr>
            <p:cNvPr id="7" name="Arrow: Up 2">
              <a:extLst>
                <a:ext uri="{FF2B5EF4-FFF2-40B4-BE49-F238E27FC236}">
                  <a16:creationId xmlns:a16="http://schemas.microsoft.com/office/drawing/2014/main" id="{BA1DA309-A4BB-0377-8E68-4BC4D8561BB7}"/>
                </a:ext>
              </a:extLst>
            </p:cNvPr>
            <p:cNvSpPr/>
            <p:nvPr/>
          </p:nvSpPr>
          <p:spPr>
            <a:xfrm rot="16200000">
              <a:off x="8259135" y="912856"/>
              <a:ext cx="290660" cy="64008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ooter Placeholder 8">
            <a:extLst>
              <a:ext uri="{FF2B5EF4-FFF2-40B4-BE49-F238E27FC236}">
                <a16:creationId xmlns:a16="http://schemas.microsoft.com/office/drawing/2014/main" id="{46B361B2-B730-30A2-D0FC-38B521AAA71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3083597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b" anchorCtr="0">
            <a:normAutofit/>
          </a:bodyPr>
          <a:lstStyle/>
          <a:p>
            <a:r>
              <a:rPr lang="en-US"/>
              <a:t>Check for Understanding #4</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pPr marL="0" indent="0">
              <a:buNone/>
            </a:pPr>
            <a:r>
              <a:rPr lang="en-US" sz="1800" dirty="0">
                <a:ea typeface="Calibri"/>
                <a:cs typeface="Arial" panose="020B0604020202020204" pitchFamily="34" charset="0"/>
              </a:rPr>
              <a:t>The best place to access a report to get the most up to date data for students' testing progress, coordinators should get the report from which of the following?</a:t>
            </a:r>
            <a:endParaRPr lang="en-US" sz="1800" dirty="0">
              <a:ea typeface="Calibri"/>
            </a:endParaRPr>
          </a:p>
          <a:p>
            <a:pPr marL="342900" indent="-342900">
              <a:buAutoNum type="alphaLcPeriod"/>
            </a:pPr>
            <a:endParaRPr lang="en-US" sz="1800" dirty="0">
              <a:ea typeface="Tahoma"/>
              <a:cs typeface="Arial" panose="020B0604020202020204" pitchFamily="34" charset="0"/>
            </a:endParaRPr>
          </a:p>
          <a:p>
            <a:pPr marL="342900" indent="-342900">
              <a:buAutoNum type="alphaLcPeriod"/>
            </a:pPr>
            <a:r>
              <a:rPr lang="en-US" sz="1800" dirty="0">
                <a:highlight>
                  <a:srgbClr val="00FF00"/>
                </a:highlight>
                <a:ea typeface="Tahoma"/>
                <a:cs typeface="Arial" panose="020B0604020202020204" pitchFamily="34" charset="0"/>
              </a:rPr>
              <a:t>Completion Status Portal</a:t>
            </a:r>
          </a:p>
          <a:p>
            <a:pPr marL="342900" indent="-342900">
              <a:buClr>
                <a:srgbClr val="203864"/>
              </a:buClr>
              <a:buAutoNum type="alphaLcPeriod"/>
            </a:pPr>
            <a:r>
              <a:rPr lang="en-US" sz="1800" dirty="0">
                <a:ea typeface="Tahoma"/>
                <a:cs typeface="Arial" panose="020B0604020202020204" pitchFamily="34" charset="0"/>
              </a:rPr>
              <a:t>TOMS</a:t>
            </a:r>
          </a:p>
          <a:p>
            <a:pPr>
              <a:buClr>
                <a:srgbClr val="203864"/>
              </a:buClr>
              <a:buFont typeface="Tw Cen MT"/>
              <a:buAutoNum type="arabicPeriod"/>
            </a:pPr>
            <a:endParaRPr lang="en-US" sz="1350" dirty="0"/>
          </a:p>
        </p:txBody>
      </p:sp>
      <p:sp>
        <p:nvSpPr>
          <p:cNvPr id="4" name="TextBox 3">
            <a:extLst>
              <a:ext uri="{FF2B5EF4-FFF2-40B4-BE49-F238E27FC236}">
                <a16:creationId xmlns:a16="http://schemas.microsoft.com/office/drawing/2014/main" id="{8FADF586-1CD0-4140-AA36-1675C6A137A4}"/>
              </a:ext>
            </a:extLst>
          </p:cNvPr>
          <p:cNvSpPr txBox="1"/>
          <p:nvPr/>
        </p:nvSpPr>
        <p:spPr>
          <a:xfrm>
            <a:off x="1590982" y="3202243"/>
            <a:ext cx="5757401" cy="71558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b="1" dirty="0">
                <a:ea typeface="Calibri"/>
                <a:cs typeface="Arial" panose="020B0604020202020204" pitchFamily="34" charset="0"/>
              </a:rPr>
              <a:t>The Completion Status Portal is accessed through the ELPAC  homepage. It provides the most accurate and up-to-date details regarding test completion.</a:t>
            </a:r>
            <a:endParaRPr lang="en-US" dirty="0"/>
          </a:p>
        </p:txBody>
      </p:sp>
      <p:sp>
        <p:nvSpPr>
          <p:cNvPr id="6" name="Footer Placeholder 5">
            <a:extLst>
              <a:ext uri="{FF2B5EF4-FFF2-40B4-BE49-F238E27FC236}">
                <a16:creationId xmlns:a16="http://schemas.microsoft.com/office/drawing/2014/main" id="{F9417B1A-41C8-7B90-10EF-EFB3070E74C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2239479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dirty="0"/>
              <a:t>Action Items</a:t>
            </a:r>
          </a:p>
        </p:txBody>
      </p:sp>
      <p:sp>
        <p:nvSpPr>
          <p:cNvPr id="4" name="Text Placeholder 2">
            <a:extLst>
              <a:ext uri="{FF2B5EF4-FFF2-40B4-BE49-F238E27FC236}">
                <a16:creationId xmlns:a16="http://schemas.microsoft.com/office/drawing/2014/main" id="{55B4E190-BCA5-694D-3B32-A771E393D062}"/>
              </a:ext>
            </a:extLst>
          </p:cNvPr>
          <p:cNvSpPr txBox="1">
            <a:spLocks/>
          </p:cNvSpPr>
          <p:nvPr/>
        </p:nvSpPr>
        <p:spPr>
          <a:xfrm>
            <a:off x="310704" y="954651"/>
            <a:ext cx="8522593" cy="3624115"/>
          </a:xfrm>
          <a:prstGeom prst="rect">
            <a:avLst/>
          </a:prstGeom>
          <a:noFill/>
        </p:spPr>
        <p:txBody>
          <a:bodyPr lIns="68580" tIns="34290" rIns="68580" bIns="34290" anchor="t">
            <a:norm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a:buClr>
                <a:srgbClr val="203864"/>
              </a:buClr>
            </a:pPr>
            <a:r>
              <a:rPr lang="en-US" sz="1800" dirty="0">
                <a:latin typeface="+mn-lt"/>
                <a:ea typeface="Tahoma"/>
                <a:cs typeface="Arial" panose="020B0604020202020204" pitchFamily="34" charset="0"/>
              </a:rPr>
              <a:t>Review the steps for generating the Completion Status from the ELPAC website with TEs.</a:t>
            </a:r>
          </a:p>
          <a:p>
            <a:pPr lvl="1"/>
            <a:r>
              <a:rPr lang="en-US" sz="1600" dirty="0">
                <a:latin typeface="+mn-lt"/>
                <a:ea typeface="Tahoma"/>
                <a:cs typeface="Arial"/>
              </a:rPr>
              <a:t>Most common reports generated:</a:t>
            </a:r>
          </a:p>
          <a:p>
            <a:pPr lvl="2" indent="-302895">
              <a:buClr>
                <a:srgbClr val="8FAADC"/>
              </a:buClr>
            </a:pPr>
            <a:r>
              <a:rPr lang="en-US" sz="1400" dirty="0">
                <a:latin typeface="+mn-lt"/>
                <a:ea typeface="Tahoma"/>
                <a:cs typeface="Arial"/>
              </a:rPr>
              <a:t>Have not completed an assessment.</a:t>
            </a:r>
          </a:p>
          <a:p>
            <a:pPr lvl="2" indent="-302895">
              <a:buClr>
                <a:srgbClr val="8FAADC"/>
              </a:buClr>
            </a:pPr>
            <a:r>
              <a:rPr lang="en-US" sz="1400" dirty="0">
                <a:latin typeface="+mn-lt"/>
                <a:ea typeface="Tahoma"/>
                <a:cs typeface="Arial"/>
              </a:rPr>
              <a:t>Completed and students in progress.</a:t>
            </a:r>
          </a:p>
          <a:p>
            <a:pPr lvl="2" indent="-302895">
              <a:buClr>
                <a:srgbClr val="8FAADC"/>
              </a:buClr>
            </a:pPr>
            <a:r>
              <a:rPr lang="en-US" sz="1400" dirty="0">
                <a:latin typeface="+mn-lt"/>
                <a:ea typeface="Tahoma"/>
                <a:cs typeface="Arial"/>
              </a:rPr>
              <a:t>Student testing information only for the SSID entered</a:t>
            </a:r>
            <a:endParaRPr lang="en-US" dirty="0">
              <a:latin typeface="+mn-lt"/>
              <a:cs typeface="Arial" panose="020B0604020202020204" pitchFamily="34" charset="0"/>
            </a:endParaRPr>
          </a:p>
          <a:p>
            <a:pPr lvl="1"/>
            <a:r>
              <a:rPr lang="en-US" sz="1600" dirty="0">
                <a:latin typeface="+mn-lt"/>
                <a:ea typeface="Tahoma"/>
                <a:cs typeface="Arial" panose="020B0604020202020204" pitchFamily="34" charset="0"/>
              </a:rPr>
              <a:t>Download the </a:t>
            </a:r>
            <a:r>
              <a:rPr lang="en-US" sz="1600" dirty="0">
                <a:latin typeface="+mn-lt"/>
                <a:ea typeface="Tahoma"/>
                <a:cs typeface="Arial" panose="020B0604020202020204" pitchFamily="34" charset="0"/>
                <a:hlinkClick r:id="rId3"/>
              </a:rPr>
              <a:t>Completion Status Reports Quick Guide </a:t>
            </a:r>
            <a:r>
              <a:rPr lang="en-US" sz="1600" dirty="0">
                <a:latin typeface="+mn-lt"/>
                <a:ea typeface="Tahoma"/>
                <a:cs typeface="Arial" panose="020B0604020202020204" pitchFamily="34" charset="0"/>
              </a:rPr>
              <a:t>from Coordinator Resources.</a:t>
            </a:r>
            <a:endParaRPr lang="en-US" sz="1600" dirty="0">
              <a:latin typeface="+mn-lt"/>
              <a:cs typeface="Arial" panose="020B0604020202020204" pitchFamily="34" charset="0"/>
            </a:endParaRPr>
          </a:p>
          <a:p>
            <a:pPr marL="460375" lvl="1" indent="0">
              <a:buClr>
                <a:srgbClr val="2F5597"/>
              </a:buClr>
              <a:buNone/>
            </a:pPr>
            <a:endParaRPr lang="en-US" sz="1400" b="1" dirty="0">
              <a:latin typeface="+mn-lt"/>
              <a:ea typeface="Tahoma"/>
              <a:cs typeface="Arial" panose="020B0604020202020204" pitchFamily="34" charset="0"/>
            </a:endParaRPr>
          </a:p>
          <a:p>
            <a:pPr marL="460375">
              <a:buClr>
                <a:srgbClr val="4472C4">
                  <a:lumMod val="50000"/>
                </a:srgbClr>
              </a:buClr>
              <a:buFont typeface="Arial"/>
              <a:buAutoNum type="arabicPeriod"/>
            </a:pPr>
            <a:endParaRPr lang="en-US" sz="1400" dirty="0">
              <a:latin typeface="+mn-lt"/>
              <a:cs typeface="Arial" panose="020B0604020202020204" pitchFamily="34" charset="0"/>
            </a:endParaRPr>
          </a:p>
          <a:p>
            <a:pPr lvl="1">
              <a:buClr>
                <a:srgbClr val="2F5597"/>
              </a:buClr>
            </a:pPr>
            <a:endParaRPr lang="en-US" sz="1050" dirty="0">
              <a:latin typeface="+mn-lt"/>
              <a:ea typeface="Tahoma"/>
              <a:cs typeface="Arial" panose="020B0604020202020204" pitchFamily="34" charset="0"/>
            </a:endParaRPr>
          </a:p>
        </p:txBody>
      </p:sp>
      <p:sp>
        <p:nvSpPr>
          <p:cNvPr id="6" name="Footer Placeholder 5">
            <a:extLst>
              <a:ext uri="{FF2B5EF4-FFF2-40B4-BE49-F238E27FC236}">
                <a16:creationId xmlns:a16="http://schemas.microsoft.com/office/drawing/2014/main" id="{128D10D6-41C5-F979-1A8B-674E663BE3B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79190612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Preparing for Test Administration</a:t>
            </a:r>
          </a:p>
        </p:txBody>
      </p:sp>
      <p:sp>
        <p:nvSpPr>
          <p:cNvPr id="6" name="Footer Placeholder 5">
            <a:extLst>
              <a:ext uri="{FF2B5EF4-FFF2-40B4-BE49-F238E27FC236}">
                <a16:creationId xmlns:a16="http://schemas.microsoft.com/office/drawing/2014/main" id="{6B30CA77-7B03-47C2-2A9D-DCA077B0930E}"/>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7" name="Slide Number Placeholder 6">
            <a:extLst>
              <a:ext uri="{FF2B5EF4-FFF2-40B4-BE49-F238E27FC236}">
                <a16:creationId xmlns:a16="http://schemas.microsoft.com/office/drawing/2014/main" id="{95CD3647-4AC5-1527-1A40-3985EA636DEA}"/>
              </a:ext>
            </a:extLst>
          </p:cNvPr>
          <p:cNvSpPr>
            <a:spLocks noGrp="1"/>
          </p:cNvSpPr>
          <p:nvPr>
            <p:ph type="sldNum" idx="4294967295"/>
          </p:nvPr>
        </p:nvSpPr>
        <p:spPr>
          <a:xfrm>
            <a:off x="8777250" y="4739425"/>
            <a:ext cx="366900" cy="393600"/>
          </a:xfrm>
        </p:spPr>
        <p:txBody>
          <a:bodyPr/>
          <a:lstStyle/>
          <a:p>
            <a:pPr marL="0" lvl="0" indent="0" algn="ctr" rtl="0">
              <a:spcBef>
                <a:spcPts val="0"/>
              </a:spcBef>
              <a:spcAft>
                <a:spcPts val="0"/>
              </a:spcAft>
              <a:buNone/>
            </a:pPr>
            <a:fld id="{00000000-1234-1234-1234-123412341234}" type="slidenum">
              <a:rPr lang="en" smtClean="0"/>
              <a:t>142</a:t>
            </a:fld>
            <a:endParaRPr lang="en"/>
          </a:p>
        </p:txBody>
      </p:sp>
    </p:spTree>
    <p:extLst>
      <p:ext uri="{BB962C8B-B14F-4D97-AF65-F5344CB8AC3E}">
        <p14:creationId xmlns:p14="http://schemas.microsoft.com/office/powerpoint/2010/main" val="15625677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Student Logon Credentials</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pPr marL="139700" indent="0">
              <a:buNone/>
            </a:pPr>
            <a:r>
              <a:rPr lang="en-US" sz="2200" dirty="0">
                <a:ea typeface="Tahoma"/>
              </a:rPr>
              <a:t>Student logon credentials include personally identifiable information (PII), which is secure and is protected by federal privacy laws. </a:t>
            </a:r>
            <a:endParaRPr lang="en-US" sz="2200" dirty="0"/>
          </a:p>
          <a:p>
            <a:r>
              <a:rPr lang="en-US" dirty="0">
                <a:ea typeface="Tahoma"/>
                <a:cs typeface="Arial" panose="020B0604020202020204" pitchFamily="34" charset="0"/>
              </a:rPr>
              <a:t>Student’s First Name</a:t>
            </a:r>
          </a:p>
          <a:p>
            <a:pPr lvl="1" indent="-302895"/>
            <a:r>
              <a:rPr lang="en-US" dirty="0">
                <a:ea typeface="Tahoma"/>
                <a:cs typeface="Arial" panose="020B0604020202020204" pitchFamily="34" charset="0"/>
              </a:rPr>
              <a:t>The name must be typed exactly as it appears in TOMS</a:t>
            </a:r>
          </a:p>
          <a:p>
            <a:pPr lvl="1" indent="-302895"/>
            <a:r>
              <a:rPr lang="en-US" dirty="0">
                <a:ea typeface="Tahoma"/>
                <a:cs typeface="Arial" panose="020B0604020202020204" pitchFamily="34" charset="0"/>
              </a:rPr>
              <a:t>TOMS will indicate a Preferred Name if one was entered in </a:t>
            </a:r>
            <a:r>
              <a:rPr lang="en-US" dirty="0" err="1">
                <a:ea typeface="Tahoma"/>
                <a:cs typeface="Arial" panose="020B0604020202020204" pitchFamily="34" charset="0"/>
              </a:rPr>
              <a:t>MiSiS</a:t>
            </a:r>
            <a:endParaRPr lang="en-US" dirty="0">
              <a:ea typeface="Tahoma"/>
              <a:cs typeface="Arial" panose="020B0604020202020204" pitchFamily="34" charset="0"/>
            </a:endParaRPr>
          </a:p>
          <a:p>
            <a:r>
              <a:rPr lang="en-US" dirty="0">
                <a:ea typeface="Tahoma"/>
                <a:cs typeface="Arial" panose="020B0604020202020204" pitchFamily="34" charset="0"/>
              </a:rPr>
              <a:t>Student’s SSID</a:t>
            </a:r>
          </a:p>
        </p:txBody>
      </p:sp>
      <p:sp>
        <p:nvSpPr>
          <p:cNvPr id="6" name="Footer Placeholder 5">
            <a:extLst>
              <a:ext uri="{FF2B5EF4-FFF2-40B4-BE49-F238E27FC236}">
                <a16:creationId xmlns:a16="http://schemas.microsoft.com/office/drawing/2014/main" id="{14FE1149-F285-21E4-55EE-F2758BEEB89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4173494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err="1"/>
              <a:t>MiSiS</a:t>
            </a:r>
            <a:r>
              <a:rPr lang="en-US"/>
              <a:t> Smarter Balanced Label &amp; Student Rosters</a:t>
            </a:r>
          </a:p>
        </p:txBody>
      </p:sp>
      <p:pic>
        <p:nvPicPr>
          <p:cNvPr id="10" name="Picture 9" descr="A screenshot of a computer&#10;&#10;Description automatically generated">
            <a:extLst>
              <a:ext uri="{FF2B5EF4-FFF2-40B4-BE49-F238E27FC236}">
                <a16:creationId xmlns:a16="http://schemas.microsoft.com/office/drawing/2014/main" id="{35305D68-A873-0448-9FAF-C0D994FC9FDC}"/>
              </a:ext>
            </a:extLst>
          </p:cNvPr>
          <p:cNvPicPr>
            <a:picLocks noChangeAspect="1"/>
          </p:cNvPicPr>
          <p:nvPr/>
        </p:nvPicPr>
        <p:blipFill>
          <a:blip r:embed="rId3"/>
          <a:stretch>
            <a:fillRect/>
          </a:stretch>
        </p:blipFill>
        <p:spPr>
          <a:xfrm>
            <a:off x="1853886" y="962127"/>
            <a:ext cx="5450790" cy="3668978"/>
          </a:xfrm>
          <a:prstGeom prst="rect">
            <a:avLst/>
          </a:prstGeom>
          <a:ln>
            <a:solidFill>
              <a:schemeClr val="tx1"/>
            </a:solidFill>
          </a:ln>
        </p:spPr>
      </p:pic>
      <p:sp>
        <p:nvSpPr>
          <p:cNvPr id="8" name="Speech Bubble: Rectangle 7">
            <a:extLst>
              <a:ext uri="{FF2B5EF4-FFF2-40B4-BE49-F238E27FC236}">
                <a16:creationId xmlns:a16="http://schemas.microsoft.com/office/drawing/2014/main" id="{17E4FB31-4C0A-46E7-A734-B7E7CECF14F4}"/>
              </a:ext>
            </a:extLst>
          </p:cNvPr>
          <p:cNvSpPr/>
          <p:nvPr/>
        </p:nvSpPr>
        <p:spPr>
          <a:xfrm>
            <a:off x="2615966" y="1377346"/>
            <a:ext cx="891157" cy="285750"/>
          </a:xfrm>
          <a:prstGeom prst="wedgeRectCallout">
            <a:avLst>
              <a:gd name="adj1" fmla="val 113371"/>
              <a:gd name="adj2" fmla="val -10023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1. Reports</a:t>
            </a:r>
          </a:p>
        </p:txBody>
      </p:sp>
      <p:sp>
        <p:nvSpPr>
          <p:cNvPr id="9" name="Speech Bubble: Rectangle 7">
            <a:extLst>
              <a:ext uri="{FF2B5EF4-FFF2-40B4-BE49-F238E27FC236}">
                <a16:creationId xmlns:a16="http://schemas.microsoft.com/office/drawing/2014/main" id="{17E4FB31-4C0A-46E7-A734-B7E7CECF14F4}"/>
              </a:ext>
            </a:extLst>
          </p:cNvPr>
          <p:cNvSpPr/>
          <p:nvPr/>
        </p:nvSpPr>
        <p:spPr>
          <a:xfrm>
            <a:off x="3655484" y="3856843"/>
            <a:ext cx="3490034" cy="287432"/>
          </a:xfrm>
          <a:prstGeom prst="wedgeRectCallout">
            <a:avLst>
              <a:gd name="adj1" fmla="val -59553"/>
              <a:gd name="adj2" fmla="val 19234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1050" dirty="0">
                <a:solidFill>
                  <a:schemeClr val="tx1"/>
                </a:solidFill>
                <a:cs typeface="Arial" panose="020B0604020202020204" pitchFamily="34" charset="0"/>
              </a:rPr>
              <a:t>2. Testing &gt; Student Testing Label/State Testing Roster</a:t>
            </a:r>
          </a:p>
        </p:txBody>
      </p:sp>
      <p:sp>
        <p:nvSpPr>
          <p:cNvPr id="11" name="Speech Bubble: Rectangle 7">
            <a:extLst>
              <a:ext uri="{FF2B5EF4-FFF2-40B4-BE49-F238E27FC236}">
                <a16:creationId xmlns:a16="http://schemas.microsoft.com/office/drawing/2014/main" id="{D7FD5924-FFFB-2D46-8D41-48B464DCA6FF}"/>
              </a:ext>
            </a:extLst>
          </p:cNvPr>
          <p:cNvSpPr/>
          <p:nvPr/>
        </p:nvSpPr>
        <p:spPr>
          <a:xfrm>
            <a:off x="6668861" y="2393799"/>
            <a:ext cx="1200150" cy="285750"/>
          </a:xfrm>
          <a:prstGeom prst="wedgeRectCallout">
            <a:avLst>
              <a:gd name="adj1" fmla="val -13975"/>
              <a:gd name="adj2" fmla="val -16314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4. View Report</a:t>
            </a:r>
          </a:p>
        </p:txBody>
      </p:sp>
      <p:sp>
        <p:nvSpPr>
          <p:cNvPr id="7" name="Speech Bubble: Rectangle 7">
            <a:extLst>
              <a:ext uri="{FF2B5EF4-FFF2-40B4-BE49-F238E27FC236}">
                <a16:creationId xmlns:a16="http://schemas.microsoft.com/office/drawing/2014/main" id="{CD3E4C3D-4F42-784A-81BE-3D83C4C94944}"/>
              </a:ext>
            </a:extLst>
          </p:cNvPr>
          <p:cNvSpPr/>
          <p:nvPr/>
        </p:nvSpPr>
        <p:spPr>
          <a:xfrm>
            <a:off x="5249635" y="1072344"/>
            <a:ext cx="1028700" cy="428625"/>
          </a:xfrm>
          <a:prstGeom prst="wedgeRectCallout">
            <a:avLst>
              <a:gd name="adj1" fmla="val -109720"/>
              <a:gd name="adj2" fmla="val 11201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3. Complete Fields</a:t>
            </a:r>
          </a:p>
        </p:txBody>
      </p:sp>
      <p:sp>
        <p:nvSpPr>
          <p:cNvPr id="13" name="TextBox 12">
            <a:extLst>
              <a:ext uri="{FF2B5EF4-FFF2-40B4-BE49-F238E27FC236}">
                <a16:creationId xmlns:a16="http://schemas.microsoft.com/office/drawing/2014/main" id="{571046B6-8897-B747-A8F8-FADEA93D93B0}"/>
              </a:ext>
            </a:extLst>
          </p:cNvPr>
          <p:cNvSpPr txBox="1"/>
          <p:nvPr/>
        </p:nvSpPr>
        <p:spPr>
          <a:xfrm>
            <a:off x="326261" y="1806613"/>
            <a:ext cx="1411099" cy="1523494"/>
          </a:xfrm>
          <a:prstGeom prst="rect">
            <a:avLst/>
          </a:prstGeom>
          <a:solidFill>
            <a:schemeClr val="bg1"/>
          </a:solidFill>
          <a:ln>
            <a:solidFill>
              <a:schemeClr val="tx1"/>
            </a:solidFill>
          </a:ln>
        </p:spPr>
        <p:txBody>
          <a:bodyPr wrap="square" lIns="68580" tIns="34290" rIns="68580" bIns="34290" rtlCol="0" anchor="t">
            <a:spAutoFit/>
          </a:bodyPr>
          <a:lstStyle/>
          <a:p>
            <a:pPr algn="ctr" defTabSz="514350" fontAlgn="base">
              <a:spcBef>
                <a:spcPct val="0"/>
              </a:spcBef>
              <a:spcAft>
                <a:spcPct val="0"/>
              </a:spcAft>
            </a:pPr>
            <a:r>
              <a:rPr lang="en-US" sz="1050" b="1" dirty="0">
                <a:solidFill>
                  <a:srgbClr val="FF0000"/>
                </a:solidFill>
                <a:latin typeface="+mn-lt"/>
              </a:rPr>
              <a:t>Coordinators will use their Categorical Coordinator Role to access labels and rosters. Request access from your Principal through </a:t>
            </a:r>
            <a:r>
              <a:rPr lang="en-US" sz="1050" b="1" dirty="0" err="1">
                <a:solidFill>
                  <a:srgbClr val="FF0000"/>
                </a:solidFill>
                <a:latin typeface="+mn-lt"/>
                <a:hlinkClick r:id="rId4"/>
              </a:rPr>
              <a:t>oneAccess</a:t>
            </a:r>
            <a:r>
              <a:rPr lang="en-US" sz="1050" b="1" dirty="0">
                <a:solidFill>
                  <a:srgbClr val="FF0000"/>
                </a:solidFill>
                <a:latin typeface="+mn-lt"/>
              </a:rPr>
              <a:t>.</a:t>
            </a:r>
          </a:p>
        </p:txBody>
      </p:sp>
      <p:sp>
        <p:nvSpPr>
          <p:cNvPr id="5" name="Footer Placeholder 4">
            <a:extLst>
              <a:ext uri="{FF2B5EF4-FFF2-40B4-BE49-F238E27FC236}">
                <a16:creationId xmlns:a16="http://schemas.microsoft.com/office/drawing/2014/main" id="{EA6BDE5B-5201-0F1F-0DF1-303DEB857D4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07476424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err="1"/>
              <a:t>MiSiS</a:t>
            </a:r>
            <a:r>
              <a:rPr lang="en-US"/>
              <a:t> Student Rosters</a:t>
            </a:r>
          </a:p>
        </p:txBody>
      </p:sp>
      <p:sp>
        <p:nvSpPr>
          <p:cNvPr id="3" name="Text Placeholder 2"/>
          <p:cNvSpPr>
            <a:spLocks noGrp="1"/>
          </p:cNvSpPr>
          <p:nvPr>
            <p:ph type="body" idx="13"/>
          </p:nvPr>
        </p:nvSpPr>
        <p:spPr>
          <a:xfrm>
            <a:off x="311700" y="952500"/>
            <a:ext cx="8520600" cy="2484978"/>
          </a:xfrm>
        </p:spPr>
        <p:txBody>
          <a:bodyPr>
            <a:normAutofit fontScale="85000" lnSpcReduction="20000"/>
          </a:bodyPr>
          <a:lstStyle/>
          <a:p>
            <a:pPr>
              <a:lnSpc>
                <a:spcPct val="120000"/>
              </a:lnSpc>
            </a:pPr>
            <a:r>
              <a:rPr lang="en-US" dirty="0"/>
              <a:t>ELPAC Coordinators should generate a roster for each teacher administering ELPAC.</a:t>
            </a:r>
          </a:p>
          <a:p>
            <a:pPr lvl="1">
              <a:lnSpc>
                <a:spcPct val="120000"/>
              </a:lnSpc>
            </a:pPr>
            <a:r>
              <a:rPr lang="en-US" dirty="0"/>
              <a:t>Column B: Preferred Name- Preferred names must be used when reading names out loud and when students log in.</a:t>
            </a:r>
          </a:p>
          <a:p>
            <a:pPr lvl="1">
              <a:lnSpc>
                <a:spcPct val="120000"/>
              </a:lnSpc>
            </a:pPr>
            <a:r>
              <a:rPr lang="en-US" dirty="0"/>
              <a:t>Columns D and E: Logon Credentials- First Name (Legal or Preferred Name) and SSID</a:t>
            </a:r>
          </a:p>
          <a:p>
            <a:pPr lvl="1">
              <a:lnSpc>
                <a:spcPct val="120000"/>
              </a:lnSpc>
            </a:pPr>
            <a:r>
              <a:rPr lang="en-US" dirty="0"/>
              <a:t>Column J: Same (*) First Name- A “Y” for any student indicates that there are two or more students with the same first name enrolled in the class</a:t>
            </a:r>
          </a:p>
          <a:p>
            <a:pPr>
              <a:lnSpc>
                <a:spcPct val="120000"/>
              </a:lnSpc>
            </a:pPr>
            <a:r>
              <a:rPr lang="en-US" dirty="0"/>
              <a:t>If a student cannot sign-in, verify the data in TOMS</a:t>
            </a:r>
          </a:p>
          <a:p>
            <a:pPr lvl="1">
              <a:lnSpc>
                <a:spcPct val="120000"/>
              </a:lnSpc>
            </a:pPr>
            <a:endParaRPr lang="en-US" dirty="0"/>
          </a:p>
          <a:p>
            <a:endParaRPr lang="en-US" dirty="0"/>
          </a:p>
        </p:txBody>
      </p:sp>
      <p:graphicFrame>
        <p:nvGraphicFramePr>
          <p:cNvPr id="6" name="Content Placeholder 6">
            <a:extLst>
              <a:ext uri="{FF2B5EF4-FFF2-40B4-BE49-F238E27FC236}">
                <a16:creationId xmlns:a16="http://schemas.microsoft.com/office/drawing/2014/main" id="{0535C553-76A2-EF43-871B-7DADFE7BC14A}"/>
              </a:ext>
            </a:extLst>
          </p:cNvPr>
          <p:cNvGraphicFramePr>
            <a:graphicFrameLocks/>
          </p:cNvGraphicFramePr>
          <p:nvPr>
            <p:extLst>
              <p:ext uri="{D42A27DB-BD31-4B8C-83A1-F6EECF244321}">
                <p14:modId xmlns:p14="http://schemas.microsoft.com/office/powerpoint/2010/main" val="437472046"/>
              </p:ext>
            </p:extLst>
          </p:nvPr>
        </p:nvGraphicFramePr>
        <p:xfrm>
          <a:off x="1334046" y="3278649"/>
          <a:ext cx="6475910" cy="1511132"/>
        </p:xfrm>
        <a:graphic>
          <a:graphicData uri="http://schemas.openxmlformats.org/drawingml/2006/table">
            <a:tbl>
              <a:tblPr firstRow="1" firstCol="1" bandRow="1">
                <a:tableStyleId>{5C22544A-7EE6-4342-B048-85BDC9FD1C3A}</a:tableStyleId>
              </a:tblPr>
              <a:tblGrid>
                <a:gridCol w="580799">
                  <a:extLst>
                    <a:ext uri="{9D8B030D-6E8A-4147-A177-3AD203B41FA5}">
                      <a16:colId xmlns:a16="http://schemas.microsoft.com/office/drawing/2014/main" val="20000"/>
                    </a:ext>
                  </a:extLst>
                </a:gridCol>
                <a:gridCol w="638879">
                  <a:extLst>
                    <a:ext uri="{9D8B030D-6E8A-4147-A177-3AD203B41FA5}">
                      <a16:colId xmlns:a16="http://schemas.microsoft.com/office/drawing/2014/main" val="20001"/>
                    </a:ext>
                  </a:extLst>
                </a:gridCol>
                <a:gridCol w="552716">
                  <a:extLst>
                    <a:ext uri="{9D8B030D-6E8A-4147-A177-3AD203B41FA5}">
                      <a16:colId xmlns:a16="http://schemas.microsoft.com/office/drawing/2014/main" val="20002"/>
                    </a:ext>
                  </a:extLst>
                </a:gridCol>
                <a:gridCol w="783123">
                  <a:extLst>
                    <a:ext uri="{9D8B030D-6E8A-4147-A177-3AD203B41FA5}">
                      <a16:colId xmlns:a16="http://schemas.microsoft.com/office/drawing/2014/main" val="20003"/>
                    </a:ext>
                  </a:extLst>
                </a:gridCol>
                <a:gridCol w="564213">
                  <a:extLst>
                    <a:ext uri="{9D8B030D-6E8A-4147-A177-3AD203B41FA5}">
                      <a16:colId xmlns:a16="http://schemas.microsoft.com/office/drawing/2014/main" val="20004"/>
                    </a:ext>
                  </a:extLst>
                </a:gridCol>
                <a:gridCol w="481224">
                  <a:extLst>
                    <a:ext uri="{9D8B030D-6E8A-4147-A177-3AD203B41FA5}">
                      <a16:colId xmlns:a16="http://schemas.microsoft.com/office/drawing/2014/main" val="20005"/>
                    </a:ext>
                  </a:extLst>
                </a:gridCol>
                <a:gridCol w="638879">
                  <a:extLst>
                    <a:ext uri="{9D8B030D-6E8A-4147-A177-3AD203B41FA5}">
                      <a16:colId xmlns:a16="http://schemas.microsoft.com/office/drawing/2014/main" val="20006"/>
                    </a:ext>
                  </a:extLst>
                </a:gridCol>
                <a:gridCol w="522719">
                  <a:extLst>
                    <a:ext uri="{9D8B030D-6E8A-4147-A177-3AD203B41FA5}">
                      <a16:colId xmlns:a16="http://schemas.microsoft.com/office/drawing/2014/main" val="20007"/>
                    </a:ext>
                  </a:extLst>
                </a:gridCol>
                <a:gridCol w="696959">
                  <a:extLst>
                    <a:ext uri="{9D8B030D-6E8A-4147-A177-3AD203B41FA5}">
                      <a16:colId xmlns:a16="http://schemas.microsoft.com/office/drawing/2014/main" val="20008"/>
                    </a:ext>
                  </a:extLst>
                </a:gridCol>
                <a:gridCol w="1016399">
                  <a:extLst>
                    <a:ext uri="{9D8B030D-6E8A-4147-A177-3AD203B41FA5}">
                      <a16:colId xmlns:a16="http://schemas.microsoft.com/office/drawing/2014/main" val="20009"/>
                    </a:ext>
                  </a:extLst>
                </a:gridCol>
              </a:tblGrid>
              <a:tr h="182880">
                <a:tc>
                  <a:txBody>
                    <a:bodyPr/>
                    <a:lstStyle/>
                    <a:p>
                      <a:pPr marL="0" marR="0" algn="ctr">
                        <a:spcBef>
                          <a:spcPts val="0"/>
                        </a:spcBef>
                        <a:spcAft>
                          <a:spcPts val="0"/>
                        </a:spcAft>
                      </a:pPr>
                      <a:r>
                        <a:rPr lang="en-US" sz="1200" b="1">
                          <a:solidFill>
                            <a:schemeClr val="tx1"/>
                          </a:solidFill>
                        </a:rPr>
                        <a:t>A</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B</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C</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r>
                        <a:rPr lang="en-US" sz="1200" b="1">
                          <a:solidFill>
                            <a:schemeClr val="tx1"/>
                          </a:solidFill>
                        </a:rPr>
                        <a:t>D             E</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marL="0" marR="0" algn="ctr">
                        <a:spcBef>
                          <a:spcPts val="0"/>
                        </a:spcBef>
                        <a:spcAft>
                          <a:spcPts val="0"/>
                        </a:spcAft>
                      </a:pPr>
                      <a:r>
                        <a:rPr lang="en-US" sz="1200" b="1">
                          <a:solidFill>
                            <a:schemeClr val="tx1"/>
                          </a:solidFill>
                        </a:rPr>
                        <a:t>F</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G</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H</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I</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ts val="1800"/>
                        </a:lnSpc>
                        <a:spcBef>
                          <a:spcPts val="300"/>
                        </a:spcBef>
                        <a:spcAft>
                          <a:spcPts val="300"/>
                        </a:spcAft>
                      </a:pPr>
                      <a:r>
                        <a:rPr lang="en-US" sz="1200" b="1">
                          <a:solidFill>
                            <a:schemeClr val="tx1"/>
                          </a:solidFill>
                        </a:rPr>
                        <a:t>J</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56142">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endParaRPr lang="en-US" sz="900" b="1">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800"/>
                        </a:lnSpc>
                        <a:spcBef>
                          <a:spcPts val="300"/>
                        </a:spcBef>
                        <a:spcAft>
                          <a:spcPts val="30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4320">
                <a:tc rowSpan="2">
                  <a:txBody>
                    <a:bodyPr/>
                    <a:lstStyle/>
                    <a:p>
                      <a:pPr marL="0" marR="0">
                        <a:spcBef>
                          <a:spcPts val="0"/>
                        </a:spcBef>
                        <a:spcAft>
                          <a:spcPts val="0"/>
                        </a:spcAft>
                      </a:pPr>
                      <a:r>
                        <a:rPr lang="en-US" sz="900" b="0">
                          <a:solidFill>
                            <a:schemeClr val="tx1"/>
                          </a:solidFill>
                        </a:rPr>
                        <a:t>Last Name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highlight>
                            <a:srgbClr val="FFFF00"/>
                          </a:highlight>
                        </a:rPr>
                        <a:t>Preferred Name (P)</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Middle Name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algn="ctr">
                        <a:spcBef>
                          <a:spcPts val="0"/>
                        </a:spcBef>
                        <a:spcAft>
                          <a:spcPts val="0"/>
                        </a:spcAft>
                      </a:pPr>
                      <a:r>
                        <a:rPr lang="en-US" sz="900" b="1">
                          <a:solidFill>
                            <a:schemeClr val="tx1"/>
                          </a:solidFill>
                          <a:highlight>
                            <a:srgbClr val="00FF00"/>
                          </a:highlight>
                        </a:rPr>
                        <a:t>Smarter Balanced</a:t>
                      </a:r>
                    </a:p>
                    <a:p>
                      <a:pPr marL="0" marR="0" algn="ctr">
                        <a:spcBef>
                          <a:spcPts val="0"/>
                        </a:spcBef>
                        <a:spcAft>
                          <a:spcPts val="0"/>
                        </a:spcAft>
                      </a:pPr>
                      <a:r>
                        <a:rPr lang="en-US" sz="900" b="1">
                          <a:solidFill>
                            <a:schemeClr val="tx1"/>
                          </a:solidFill>
                          <a:highlight>
                            <a:srgbClr val="00FF00"/>
                          </a:highlight>
                        </a:rPr>
                        <a:t>Logon Credentials</a:t>
                      </a:r>
                      <a:endParaRPr lang="en-US"/>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Grade     </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Teacher</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Period  </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District ID                            </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nSpc>
                          <a:spcPts val="1800"/>
                        </a:lnSpc>
                        <a:spcBef>
                          <a:spcPts val="300"/>
                        </a:spcBef>
                        <a:spcAft>
                          <a:spcPts val="300"/>
                        </a:spcAft>
                      </a:pPr>
                      <a:r>
                        <a:rPr lang="en-US" sz="900" b="0">
                          <a:solidFill>
                            <a:schemeClr val="tx1"/>
                          </a:solidFill>
                          <a:highlight>
                            <a:srgbClr val="00FF00"/>
                          </a:highlight>
                        </a:rPr>
                        <a:t>Same (*) First Name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1480">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First Name</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SSID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lnSpc>
                          <a:spcPts val="1800"/>
                        </a:lnSpc>
                        <a:spcBef>
                          <a:spcPts val="300"/>
                        </a:spcBef>
                        <a:spcAft>
                          <a:spcPts val="30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8132">
                <a:tc>
                  <a:txBody>
                    <a:bodyPr/>
                    <a:lstStyle/>
                    <a:p>
                      <a:pPr marL="0" marR="0">
                        <a:spcBef>
                          <a:spcPts val="0"/>
                        </a:spcBef>
                        <a:spcAft>
                          <a:spcPts val="0"/>
                        </a:spcAft>
                      </a:pPr>
                      <a:endParaRPr lang="en-US" sz="900" b="0">
                        <a:solidFill>
                          <a:schemeClr val="tx1"/>
                        </a:solidFill>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1800"/>
                        </a:lnSpc>
                        <a:spcBef>
                          <a:spcPts val="300"/>
                        </a:spcBef>
                        <a:spcAft>
                          <a:spcPts val="300"/>
                        </a:spcAft>
                      </a:pPr>
                      <a:endParaRPr lang="en-US" sz="900" b="0">
                        <a:solidFill>
                          <a:schemeClr val="tx1"/>
                        </a:solidFill>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7" name="Footer Placeholder 6">
            <a:extLst>
              <a:ext uri="{FF2B5EF4-FFF2-40B4-BE49-F238E27FC236}">
                <a16:creationId xmlns:a16="http://schemas.microsoft.com/office/drawing/2014/main" id="{B29F60D9-0AC1-8710-C882-9D70ECF516B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7576209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0B415B-1915-8744-A888-0BFB4105C461}"/>
              </a:ext>
            </a:extLst>
          </p:cNvPr>
          <p:cNvPicPr>
            <a:picLocks noChangeAspect="1"/>
          </p:cNvPicPr>
          <p:nvPr/>
        </p:nvPicPr>
        <p:blipFill>
          <a:blip r:embed="rId3"/>
          <a:stretch>
            <a:fillRect/>
          </a:stretch>
        </p:blipFill>
        <p:spPr>
          <a:xfrm>
            <a:off x="2783766" y="1835747"/>
            <a:ext cx="3152517" cy="1388264"/>
          </a:xfrm>
          <a:prstGeom prst="rect">
            <a:avLst/>
          </a:prstGeom>
        </p:spPr>
      </p:pic>
      <p:sp>
        <p:nvSpPr>
          <p:cNvPr id="2" name="Title 1"/>
          <p:cNvSpPr>
            <a:spLocks noGrp="1"/>
          </p:cNvSpPr>
          <p:nvPr>
            <p:ph type="title"/>
          </p:nvPr>
        </p:nvSpPr>
        <p:spPr/>
        <p:txBody>
          <a:bodyPr>
            <a:normAutofit/>
          </a:bodyPr>
          <a:lstStyle/>
          <a:p>
            <a:r>
              <a:rPr lang="en-US" dirty="0" err="1"/>
              <a:t>MiSiS</a:t>
            </a:r>
            <a:r>
              <a:rPr lang="en-US" dirty="0"/>
              <a:t> Labels – Student Logon Credentials</a:t>
            </a:r>
          </a:p>
        </p:txBody>
      </p:sp>
      <p:sp>
        <p:nvSpPr>
          <p:cNvPr id="10" name="Rounded Rectangular Callout 9"/>
          <p:cNvSpPr/>
          <p:nvPr/>
        </p:nvSpPr>
        <p:spPr>
          <a:xfrm>
            <a:off x="6407888" y="1381253"/>
            <a:ext cx="1554480" cy="755208"/>
          </a:xfrm>
          <a:prstGeom prst="wedgeRoundRectCallout">
            <a:avLst>
              <a:gd name="adj1" fmla="val -83613"/>
              <a:gd name="adj2" fmla="val 101391"/>
              <a:gd name="adj3" fmla="val 16667"/>
            </a:avLst>
          </a:prstGeom>
          <a:solidFill>
            <a:schemeClr val="accent6">
              <a:lumMod val="20000"/>
              <a:lumOff val="80000"/>
            </a:schemeClr>
          </a:solidFill>
          <a:ln>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1050" b="1" dirty="0">
                <a:solidFill>
                  <a:schemeClr val="tx1"/>
                </a:solidFill>
                <a:cs typeface="Arial" panose="020B0604020202020204" pitchFamily="34" charset="0"/>
              </a:rPr>
              <a:t>There are two or more students with the same name in the class.</a:t>
            </a:r>
          </a:p>
        </p:txBody>
      </p:sp>
      <p:sp>
        <p:nvSpPr>
          <p:cNvPr id="9" name="Rounded Rectangular Callout 8"/>
          <p:cNvSpPr/>
          <p:nvPr/>
        </p:nvSpPr>
        <p:spPr>
          <a:xfrm>
            <a:off x="678711" y="1381253"/>
            <a:ext cx="1554480" cy="755208"/>
          </a:xfrm>
          <a:prstGeom prst="wedgeRoundRectCallout">
            <a:avLst>
              <a:gd name="adj1" fmla="val 89123"/>
              <a:gd name="adj2" fmla="val 31422"/>
              <a:gd name="adj3" fmla="val 16667"/>
            </a:avLst>
          </a:prstGeom>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r>
              <a:rPr lang="en-US" sz="1050" b="1" dirty="0">
                <a:solidFill>
                  <a:schemeClr val="tx1"/>
                </a:solidFill>
                <a:cs typeface="Arial" panose="020B0604020202020204" pitchFamily="34" charset="0"/>
              </a:rPr>
              <a:t>Logon Credentials:</a:t>
            </a:r>
          </a:p>
          <a:p>
            <a:pPr marL="213995" indent="-213995">
              <a:buFont typeface="Arial" panose="020B0604020202020204" pitchFamily="34" charset="0"/>
              <a:buChar char="•"/>
            </a:pPr>
            <a:r>
              <a:rPr lang="en-US" sz="1050" b="1" dirty="0">
                <a:solidFill>
                  <a:schemeClr val="tx1"/>
                </a:solidFill>
                <a:cs typeface="Arial" panose="020B0604020202020204" pitchFamily="34" charset="0"/>
              </a:rPr>
              <a:t>First Name or Preferred Name</a:t>
            </a:r>
          </a:p>
          <a:p>
            <a:pPr marL="213995" indent="-213995">
              <a:buFont typeface="Arial" panose="020B0604020202020204" pitchFamily="34" charset="0"/>
              <a:buChar char="•"/>
            </a:pPr>
            <a:r>
              <a:rPr lang="en-US" sz="1050" b="1" dirty="0">
                <a:solidFill>
                  <a:schemeClr val="tx1"/>
                </a:solidFill>
                <a:cs typeface="Arial" panose="020B0604020202020204" pitchFamily="34" charset="0"/>
              </a:rPr>
              <a:t>SSID Number</a:t>
            </a:r>
          </a:p>
        </p:txBody>
      </p:sp>
      <p:sp>
        <p:nvSpPr>
          <p:cNvPr id="12" name="Rounded Rectangular Callout 11"/>
          <p:cNvSpPr/>
          <p:nvPr/>
        </p:nvSpPr>
        <p:spPr>
          <a:xfrm>
            <a:off x="4512976" y="3711753"/>
            <a:ext cx="3152517" cy="1021556"/>
          </a:xfrm>
          <a:prstGeom prst="wedgeRoundRectCallout">
            <a:avLst>
              <a:gd name="adj1" fmla="val -26451"/>
              <a:gd name="adj2" fmla="val -132727"/>
              <a:gd name="adj3" fmla="val 16667"/>
            </a:avLst>
          </a:prstGeom>
          <a:solidFill>
            <a:srgbClr val="FAFF6E"/>
          </a:solidFill>
          <a:ln>
            <a:solidFill>
              <a:srgbClr val="FFDE34"/>
            </a:solid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rtlCol="0" anchor="ctr"/>
          <a:lstStyle/>
          <a:p>
            <a:pPr marL="171450" indent="-171450">
              <a:buFont typeface="Arial" panose="020B0604020202020204" pitchFamily="34" charset="0"/>
              <a:buChar char="•"/>
            </a:pPr>
            <a:r>
              <a:rPr lang="en-US" sz="1050" b="1" dirty="0">
                <a:solidFill>
                  <a:schemeClr val="tx1"/>
                </a:solidFill>
                <a:ea typeface="Calibri"/>
                <a:cs typeface="Arial" panose="020B0604020202020204" pitchFamily="34" charset="0"/>
              </a:rPr>
              <a:t>Student’s Last Name</a:t>
            </a:r>
          </a:p>
          <a:p>
            <a:pPr marL="171450" indent="-171450">
              <a:buFont typeface="Arial" panose="020B0604020202020204" pitchFamily="34" charset="0"/>
              <a:buChar char="•"/>
            </a:pPr>
            <a:r>
              <a:rPr lang="en-US" sz="1050" b="1" dirty="0">
                <a:solidFill>
                  <a:schemeClr val="tx1"/>
                </a:solidFill>
                <a:ea typeface="Calibri"/>
                <a:cs typeface="Arial" panose="020B0604020202020204" pitchFamily="34" charset="0"/>
              </a:rPr>
              <a:t>Preferred Name:</a:t>
            </a:r>
          </a:p>
          <a:p>
            <a:pPr marL="128270" lvl="1" indent="-128270">
              <a:buFont typeface="Arial" panose="020B0604020202020204" pitchFamily="34" charset="0"/>
              <a:buChar char="•"/>
            </a:pPr>
            <a:r>
              <a:rPr lang="en-US" sz="1050" b="1" dirty="0">
                <a:solidFill>
                  <a:schemeClr val="tx1"/>
                </a:solidFill>
                <a:ea typeface="Calibri"/>
                <a:cs typeface="Arial" panose="020B0604020202020204" pitchFamily="34" charset="0"/>
              </a:rPr>
              <a:t>If preferred name exists, it is bold, and followed by (P).</a:t>
            </a:r>
          </a:p>
          <a:p>
            <a:pPr marL="128270" lvl="1" indent="-128270">
              <a:buFont typeface="Arial" panose="020B0604020202020204" pitchFamily="34" charset="0"/>
              <a:buChar char="•"/>
            </a:pPr>
            <a:r>
              <a:rPr lang="en-US" sz="1050" b="1" dirty="0">
                <a:solidFill>
                  <a:schemeClr val="tx1"/>
                </a:solidFill>
                <a:ea typeface="Calibri"/>
                <a:cs typeface="Arial" panose="020B0604020202020204" pitchFamily="34" charset="0"/>
              </a:rPr>
              <a:t>If preferred name does not exist, only last name and Middle Initial are displayed.</a:t>
            </a:r>
          </a:p>
        </p:txBody>
      </p:sp>
      <p:sp>
        <p:nvSpPr>
          <p:cNvPr id="11" name="Rounded Rectangular Callout 10"/>
          <p:cNvSpPr/>
          <p:nvPr/>
        </p:nvSpPr>
        <p:spPr>
          <a:xfrm>
            <a:off x="2276734" y="3660341"/>
            <a:ext cx="1600200" cy="914400"/>
          </a:xfrm>
          <a:prstGeom prst="wedgeRoundRectCallout">
            <a:avLst>
              <a:gd name="adj1" fmla="val 43228"/>
              <a:gd name="adj2" fmla="val -112156"/>
              <a:gd name="adj3" fmla="val 16667"/>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13995" indent="-213995">
              <a:buFont typeface="Arial" panose="020B0604020202020204" pitchFamily="34" charset="0"/>
              <a:buChar char="•"/>
            </a:pPr>
            <a:r>
              <a:rPr lang="en-US" sz="1050" b="1" dirty="0">
                <a:solidFill>
                  <a:schemeClr val="tx1"/>
                </a:solidFill>
                <a:cs typeface="Arial" panose="020B0604020202020204" pitchFamily="34" charset="0"/>
              </a:rPr>
              <a:t>Grade</a:t>
            </a:r>
          </a:p>
          <a:p>
            <a:pPr marL="213995" indent="-213995">
              <a:buFont typeface="Arial" panose="020B0604020202020204" pitchFamily="34" charset="0"/>
              <a:buChar char="•"/>
            </a:pPr>
            <a:r>
              <a:rPr lang="en-US" sz="1050" b="1" dirty="0">
                <a:solidFill>
                  <a:schemeClr val="tx1"/>
                </a:solidFill>
                <a:cs typeface="Arial" panose="020B0604020202020204" pitchFamily="34" charset="0"/>
              </a:rPr>
              <a:t>Period</a:t>
            </a:r>
          </a:p>
          <a:p>
            <a:pPr marL="213995" indent="-213995">
              <a:buFont typeface="Arial" panose="020B0604020202020204" pitchFamily="34" charset="0"/>
              <a:buChar char="•"/>
            </a:pPr>
            <a:r>
              <a:rPr lang="en-US" sz="1050" b="1" dirty="0">
                <a:solidFill>
                  <a:schemeClr val="tx1"/>
                </a:solidFill>
                <a:cs typeface="Arial" panose="020B0604020202020204" pitchFamily="34" charset="0"/>
              </a:rPr>
              <a:t>LAUSD ID #</a:t>
            </a:r>
          </a:p>
          <a:p>
            <a:pPr marL="213995" indent="-213995">
              <a:buFont typeface="Arial" panose="020B0604020202020204" pitchFamily="34" charset="0"/>
              <a:buChar char="•"/>
            </a:pPr>
            <a:r>
              <a:rPr lang="en-US" sz="1050" b="1" dirty="0">
                <a:solidFill>
                  <a:schemeClr val="tx1"/>
                </a:solidFill>
                <a:cs typeface="Arial" panose="020B0604020202020204" pitchFamily="34" charset="0"/>
              </a:rPr>
              <a:t>Teacher Name</a:t>
            </a:r>
          </a:p>
        </p:txBody>
      </p:sp>
      <p:sp>
        <p:nvSpPr>
          <p:cNvPr id="14" name="TextBox 13">
            <a:extLst>
              <a:ext uri="{FF2B5EF4-FFF2-40B4-BE49-F238E27FC236}">
                <a16:creationId xmlns:a16="http://schemas.microsoft.com/office/drawing/2014/main" id="{B2A92D9F-989D-5546-B738-D4A047A3DA6E}"/>
              </a:ext>
            </a:extLst>
          </p:cNvPr>
          <p:cNvSpPr txBox="1"/>
          <p:nvPr/>
        </p:nvSpPr>
        <p:spPr>
          <a:xfrm>
            <a:off x="2735423" y="1030386"/>
            <a:ext cx="3252557" cy="761747"/>
          </a:xfrm>
          <a:prstGeom prst="rect">
            <a:avLst/>
          </a:prstGeom>
          <a:noFill/>
          <a:ln>
            <a:solidFill>
              <a:srgbClr val="FF0000"/>
            </a:solidFill>
          </a:ln>
        </p:spPr>
        <p:txBody>
          <a:bodyPr wrap="square" lIns="68580" tIns="34290" rIns="68580" bIns="34290" rtlCol="0" anchor="t">
            <a:spAutoFit/>
          </a:bodyPr>
          <a:lstStyle/>
          <a:p>
            <a:pPr marL="257175" indent="-257175">
              <a:buClr>
                <a:srgbClr val="FF0000"/>
              </a:buClr>
              <a:buFont typeface="Arial" panose="020B0604020202020204" pitchFamily="34" charset="0"/>
              <a:buChar char="•"/>
            </a:pPr>
            <a:r>
              <a:rPr lang="en-US" sz="1500" b="1" dirty="0">
                <a:solidFill>
                  <a:srgbClr val="FF0000"/>
                </a:solidFill>
                <a:latin typeface="+mn-lt"/>
                <a:cs typeface="Arial" panose="020B0604020202020204" pitchFamily="34" charset="0"/>
              </a:rPr>
              <a:t>Securely Stored by the Coordinator</a:t>
            </a:r>
          </a:p>
          <a:p>
            <a:pPr marL="257175" indent="-257175">
              <a:buClr>
                <a:srgbClr val="FF0000"/>
              </a:buClr>
              <a:buFont typeface="Arial" panose="020B0604020202020204" pitchFamily="34" charset="0"/>
              <a:buChar char="•"/>
            </a:pPr>
            <a:r>
              <a:rPr lang="en-US" sz="1500" b="1" dirty="0">
                <a:solidFill>
                  <a:srgbClr val="FF0000"/>
                </a:solidFill>
                <a:latin typeface="+mn-lt"/>
                <a:cs typeface="Arial" panose="020B0604020202020204" pitchFamily="34" charset="0"/>
              </a:rPr>
              <a:t>TEs sign out/in daily</a:t>
            </a:r>
          </a:p>
        </p:txBody>
      </p:sp>
      <p:sp>
        <p:nvSpPr>
          <p:cNvPr id="6" name="Footer Placeholder 5">
            <a:extLst>
              <a:ext uri="{FF2B5EF4-FFF2-40B4-BE49-F238E27FC236}">
                <a16:creationId xmlns:a16="http://schemas.microsoft.com/office/drawing/2014/main" id="{63ADCDEC-5F08-68AA-36FD-9BE3B1ACD3C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6879367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MiSiS: Labels – Student Logon Credentials</a:t>
            </a:r>
          </a:p>
        </p:txBody>
      </p:sp>
      <p:pic>
        <p:nvPicPr>
          <p:cNvPr id="7" name="Content Placeholder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0777" y="952500"/>
            <a:ext cx="4153183" cy="3775434"/>
          </a:xfrm>
          <a:prstGeom prst="rect">
            <a:avLst/>
          </a:prstGeom>
        </p:spPr>
      </p:pic>
      <p:sp>
        <p:nvSpPr>
          <p:cNvPr id="8" name="TextBox 7">
            <a:extLst>
              <a:ext uri="{FF2B5EF4-FFF2-40B4-BE49-F238E27FC236}">
                <a16:creationId xmlns:a16="http://schemas.microsoft.com/office/drawing/2014/main" id="{D4C2C197-D419-5B49-8DB7-ED988EBD2402}"/>
              </a:ext>
            </a:extLst>
          </p:cNvPr>
          <p:cNvSpPr txBox="1"/>
          <p:nvPr/>
        </p:nvSpPr>
        <p:spPr>
          <a:xfrm>
            <a:off x="5636649" y="952500"/>
            <a:ext cx="2384804" cy="299312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a:spcAft>
                <a:spcPts val="1200"/>
              </a:spcAft>
            </a:pPr>
            <a:r>
              <a:rPr lang="en-US" sz="1050">
                <a:latin typeface="+mn-lt"/>
              </a:rPr>
              <a:t>Label Details</a:t>
            </a:r>
          </a:p>
          <a:p>
            <a:pPr marL="213995" indent="-213995">
              <a:spcAft>
                <a:spcPts val="1200"/>
              </a:spcAft>
              <a:buFont typeface="Arial" panose="020B0604020202020204" pitchFamily="34" charset="0"/>
              <a:buChar char="•"/>
            </a:pPr>
            <a:r>
              <a:rPr lang="en-US" sz="1200">
                <a:latin typeface="+mn-lt"/>
              </a:rPr>
              <a:t>30 labels per page</a:t>
            </a:r>
          </a:p>
          <a:p>
            <a:pPr marL="213995" indent="-213995">
              <a:spcAft>
                <a:spcPts val="1200"/>
              </a:spcAft>
              <a:buFont typeface="Arial" panose="020B0604020202020204" pitchFamily="34" charset="0"/>
              <a:buChar char="•"/>
            </a:pPr>
            <a:r>
              <a:rPr lang="en-US" sz="1200">
                <a:latin typeface="+mn-lt"/>
              </a:rPr>
              <a:t>AVERY 5160, MACO 3000 or equivalent </a:t>
            </a:r>
          </a:p>
          <a:p>
            <a:pPr marL="213995" indent="-213995">
              <a:spcAft>
                <a:spcPts val="1200"/>
              </a:spcAft>
              <a:buFont typeface="Arial" panose="020B0604020202020204" pitchFamily="34" charset="0"/>
              <a:buChar char="•"/>
            </a:pPr>
            <a:r>
              <a:rPr lang="en-US" sz="1200">
                <a:latin typeface="+mn-lt"/>
              </a:rPr>
              <a:t>Type:         Address Label</a:t>
            </a:r>
          </a:p>
          <a:p>
            <a:pPr marL="217805" lvl="1">
              <a:spcAft>
                <a:spcPts val="1200"/>
              </a:spcAft>
            </a:pPr>
            <a:r>
              <a:rPr lang="en-US" sz="1200">
                <a:latin typeface="+mn-lt"/>
              </a:rPr>
              <a:t>Height:      1”</a:t>
            </a:r>
          </a:p>
          <a:p>
            <a:pPr marL="217805" lvl="1">
              <a:spcAft>
                <a:spcPts val="1200"/>
              </a:spcAft>
            </a:pPr>
            <a:r>
              <a:rPr lang="en-US" sz="1200">
                <a:latin typeface="+mn-lt"/>
              </a:rPr>
              <a:t>Width:        2.63”</a:t>
            </a:r>
          </a:p>
          <a:p>
            <a:pPr marL="213995" indent="-213995">
              <a:spcAft>
                <a:spcPts val="1200"/>
              </a:spcAft>
              <a:buFont typeface="Arial" panose="020B0604020202020204" pitchFamily="34" charset="0"/>
              <a:buChar char="•"/>
            </a:pPr>
            <a:r>
              <a:rPr lang="en-US" sz="1200">
                <a:latin typeface="+mn-lt"/>
              </a:rPr>
              <a:t>Page size: 8.5” x 11”</a:t>
            </a:r>
          </a:p>
          <a:p>
            <a:pPr marL="213995" indent="-213995">
              <a:spcAft>
                <a:spcPts val="1200"/>
              </a:spcAft>
              <a:buFont typeface="Arial" panose="020B0604020202020204" pitchFamily="34" charset="0"/>
              <a:buChar char="•"/>
            </a:pPr>
            <a:r>
              <a:rPr lang="en-US" sz="1200">
                <a:latin typeface="+mn-lt"/>
                <a:hlinkClick r:id="rId4"/>
              </a:rPr>
              <a:t>Smarter Balanced Labels Job Aid</a:t>
            </a:r>
            <a:endParaRPr lang="en-US" sz="1200">
              <a:latin typeface="+mn-lt"/>
            </a:endParaRPr>
          </a:p>
        </p:txBody>
      </p:sp>
      <p:sp>
        <p:nvSpPr>
          <p:cNvPr id="5" name="Footer Placeholder 4">
            <a:extLst>
              <a:ext uri="{FF2B5EF4-FFF2-40B4-BE49-F238E27FC236}">
                <a16:creationId xmlns:a16="http://schemas.microsoft.com/office/drawing/2014/main" id="{B8D86A99-C298-C8E0-92D9-1F36B888CB1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5200956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sz="2250" dirty="0"/>
              <a:t>Initial ELPAC Daily Inventory Control Form</a:t>
            </a:r>
          </a:p>
        </p:txBody>
      </p:sp>
      <p:sp>
        <p:nvSpPr>
          <p:cNvPr id="3" name="Text Placeholder 2"/>
          <p:cNvSpPr>
            <a:spLocks noGrp="1"/>
          </p:cNvSpPr>
          <p:nvPr>
            <p:ph type="body" idx="1"/>
          </p:nvPr>
        </p:nvSpPr>
        <p:spPr>
          <a:xfrm>
            <a:off x="311701" y="952500"/>
            <a:ext cx="4618518" cy="3768622"/>
          </a:xfrm>
        </p:spPr>
        <p:txBody>
          <a:bodyPr spcFirstLastPara="1" wrap="square" lIns="68580" tIns="34290" rIns="68580" bIns="34290" anchor="t" anchorCtr="0">
            <a:normAutofit/>
          </a:bodyPr>
          <a:lstStyle/>
          <a:p>
            <a:pPr marL="139700" indent="0">
              <a:buNone/>
            </a:pPr>
            <a:r>
              <a:rPr lang="en-US" sz="1800" dirty="0">
                <a:ea typeface="Tahoma"/>
                <a:cs typeface="Arial" panose="020B0604020202020204" pitchFamily="34" charset="0"/>
              </a:rPr>
              <a:t>TEs and ELPAC Coordinators will check out/in the following materials each day of testing using the Daily Inventory Control Form:</a:t>
            </a:r>
          </a:p>
          <a:p>
            <a:r>
              <a:rPr lang="en-US" sz="1600" dirty="0">
                <a:ea typeface="Tahoma"/>
              </a:rPr>
              <a:t>Student Logon Credentials</a:t>
            </a:r>
          </a:p>
          <a:p>
            <a:r>
              <a:rPr lang="en-US" sz="1600" dirty="0">
                <a:ea typeface="Tahoma"/>
              </a:rPr>
              <a:t>DFA (if not using electronic version)</a:t>
            </a:r>
          </a:p>
          <a:p>
            <a:r>
              <a:rPr lang="en-US" sz="1600" dirty="0">
                <a:ea typeface="Tahoma"/>
              </a:rPr>
              <a:t>Scratch paper</a:t>
            </a:r>
          </a:p>
          <a:p>
            <a:r>
              <a:rPr lang="en-US" sz="1600" dirty="0">
                <a:ea typeface="Tahoma"/>
              </a:rPr>
              <a:t>K-2 Writing Answer Books* </a:t>
            </a:r>
            <a:endParaRPr lang="en-US" sz="1600" dirty="0"/>
          </a:p>
          <a:p>
            <a:r>
              <a:rPr lang="en-US" sz="1600" dirty="0">
                <a:ea typeface="Tahoma"/>
              </a:rPr>
              <a:t>Student Score Sheet for Speaking*</a:t>
            </a:r>
          </a:p>
          <a:p>
            <a:pPr lvl="1"/>
            <a:endParaRPr lang="en-US" sz="1600" dirty="0">
              <a:ea typeface="Tahoma"/>
              <a:cs typeface="Arial" panose="020B0604020202020204" pitchFamily="34" charset="0"/>
            </a:endParaRPr>
          </a:p>
          <a:p>
            <a:pPr marL="344805" lvl="1" indent="0">
              <a:buNone/>
            </a:pPr>
            <a:r>
              <a:rPr lang="en-US" sz="1600" dirty="0">
                <a:ea typeface="Tahoma"/>
                <a:cs typeface="Arial" panose="020B0604020202020204" pitchFamily="34" charset="0"/>
              </a:rPr>
              <a:t>*Not applicable for Initial Alternate ELPAC</a:t>
            </a:r>
          </a:p>
          <a:p>
            <a:pPr lvl="1"/>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015B921E-84DD-B046-8D92-786D8B5366BB}"/>
              </a:ext>
            </a:extLst>
          </p:cNvPr>
          <p:cNvSpPr txBox="1"/>
          <p:nvPr/>
        </p:nvSpPr>
        <p:spPr>
          <a:xfrm>
            <a:off x="847551" y="4316899"/>
            <a:ext cx="3414610" cy="261610"/>
          </a:xfrm>
          <a:prstGeom prst="rect">
            <a:avLst/>
          </a:prstGeom>
          <a:solidFill>
            <a:srgbClr val="FFFF00"/>
          </a:solidFill>
          <a:ln>
            <a:solidFill>
              <a:schemeClr val="tx1"/>
            </a:solidFill>
          </a:ln>
        </p:spPr>
        <p:txBody>
          <a:bodyPr wrap="square" lIns="91440" tIns="45720" rIns="91440" bIns="45720" rtlCol="0" anchor="t">
            <a:spAutoFit/>
          </a:bodyPr>
          <a:lstStyle/>
          <a:p>
            <a:r>
              <a:rPr lang="en-US" sz="1100" dirty="0">
                <a:latin typeface="+mn-lt"/>
                <a:cs typeface="Arial" panose="020B0604020202020204" pitchFamily="34" charset="0"/>
              </a:rPr>
              <a:t>Located in Initial ELPAC Administration Instructions.</a:t>
            </a:r>
          </a:p>
        </p:txBody>
      </p:sp>
      <p:pic>
        <p:nvPicPr>
          <p:cNvPr id="10" name="Picture 9">
            <a:extLst>
              <a:ext uri="{FF2B5EF4-FFF2-40B4-BE49-F238E27FC236}">
                <a16:creationId xmlns:a16="http://schemas.microsoft.com/office/drawing/2014/main" id="{B2C6CE35-5CC7-8904-3DBE-91F2891918A9}"/>
              </a:ext>
            </a:extLst>
          </p:cNvPr>
          <p:cNvPicPr>
            <a:picLocks noChangeAspect="1"/>
          </p:cNvPicPr>
          <p:nvPr/>
        </p:nvPicPr>
        <p:blipFill>
          <a:blip r:embed="rId3"/>
          <a:stretch>
            <a:fillRect/>
          </a:stretch>
        </p:blipFill>
        <p:spPr>
          <a:xfrm>
            <a:off x="5612743" y="947687"/>
            <a:ext cx="2926080" cy="3500017"/>
          </a:xfrm>
          <a:prstGeom prst="rect">
            <a:avLst/>
          </a:prstGeom>
          <a:ln>
            <a:solidFill>
              <a:schemeClr val="tx1"/>
            </a:solidFill>
          </a:ln>
        </p:spPr>
      </p:pic>
      <p:sp>
        <p:nvSpPr>
          <p:cNvPr id="7" name="Footer Placeholder 6">
            <a:extLst>
              <a:ext uri="{FF2B5EF4-FFF2-40B4-BE49-F238E27FC236}">
                <a16:creationId xmlns:a16="http://schemas.microsoft.com/office/drawing/2014/main" id="{01BFFB4E-DAD1-DCB1-1CEB-E425C21A87E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5834866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F729-2FD9-BC70-6154-63B8E06602FF}"/>
              </a:ext>
            </a:extLst>
          </p:cNvPr>
          <p:cNvSpPr>
            <a:spLocks noGrp="1"/>
          </p:cNvSpPr>
          <p:nvPr>
            <p:ph type="title"/>
          </p:nvPr>
        </p:nvSpPr>
        <p:spPr>
          <a:noFill/>
        </p:spPr>
        <p:txBody>
          <a:bodyPr spcFirstLastPara="1" wrap="square" lIns="68580" tIns="34290" rIns="68580" bIns="34290" anchor="ctr" anchorCtr="0">
            <a:normAutofit/>
          </a:bodyPr>
          <a:lstStyle/>
          <a:p>
            <a:r>
              <a:rPr lang="en-US" sz="2250"/>
              <a:t>Initial ELPAC Preparing for Test Administration (PFA)</a:t>
            </a:r>
          </a:p>
        </p:txBody>
      </p:sp>
      <p:sp>
        <p:nvSpPr>
          <p:cNvPr id="4" name="Text Placeholder 3">
            <a:extLst>
              <a:ext uri="{FF2B5EF4-FFF2-40B4-BE49-F238E27FC236}">
                <a16:creationId xmlns:a16="http://schemas.microsoft.com/office/drawing/2014/main" id="{C39179F8-97BD-1F9F-C11B-6B590FB8A632}"/>
              </a:ext>
            </a:extLst>
          </p:cNvPr>
          <p:cNvSpPr>
            <a:spLocks noGrp="1"/>
          </p:cNvSpPr>
          <p:nvPr>
            <p:ph type="body" idx="13"/>
          </p:nvPr>
        </p:nvSpPr>
        <p:spPr/>
        <p:txBody>
          <a:bodyPr>
            <a:normAutofit lnSpcReduction="10000"/>
          </a:bodyPr>
          <a:lstStyle/>
          <a:p>
            <a:pPr>
              <a:lnSpc>
                <a:spcPct val="120000"/>
              </a:lnSpc>
            </a:pPr>
            <a:r>
              <a:rPr lang="en-US" dirty="0"/>
              <a:t>The Preparing for Administration (PFA) document is a new nonsecure document and should be used </a:t>
            </a:r>
            <a:r>
              <a:rPr lang="en-US" b="1" dirty="0"/>
              <a:t>PRIOR</a:t>
            </a:r>
            <a:r>
              <a:rPr lang="en-US" dirty="0"/>
              <a:t> to test administration.</a:t>
            </a:r>
          </a:p>
          <a:p>
            <a:pPr lvl="1">
              <a:lnSpc>
                <a:spcPct val="120000"/>
              </a:lnSpc>
            </a:pPr>
            <a:r>
              <a:rPr lang="en-US" dirty="0"/>
              <a:t>Prepares TEs for test administration and allows them to become familiar with testing guidelines. </a:t>
            </a:r>
          </a:p>
          <a:p>
            <a:pPr lvl="1">
              <a:lnSpc>
                <a:spcPct val="120000"/>
              </a:lnSpc>
            </a:pPr>
            <a:r>
              <a:rPr lang="en-US" dirty="0"/>
              <a:t>Contains the planning and preparation content previously found in the DFA.</a:t>
            </a:r>
          </a:p>
          <a:p>
            <a:pPr>
              <a:lnSpc>
                <a:spcPct val="120000"/>
              </a:lnSpc>
            </a:pPr>
            <a:r>
              <a:rPr lang="en-US" dirty="0"/>
              <a:t>PFAs are posted in the Manuals and Instructions web page on the ELPAC website. </a:t>
            </a:r>
          </a:p>
          <a:p>
            <a:pPr lvl="1">
              <a:lnSpc>
                <a:spcPct val="120000"/>
              </a:lnSpc>
            </a:pPr>
            <a:r>
              <a:rPr lang="en-US" dirty="0">
                <a:hlinkClick r:id="rId3"/>
              </a:rPr>
              <a:t>PFA for K-2</a:t>
            </a:r>
            <a:endParaRPr lang="en-US" dirty="0"/>
          </a:p>
          <a:p>
            <a:pPr lvl="1">
              <a:lnSpc>
                <a:spcPct val="120000"/>
              </a:lnSpc>
            </a:pPr>
            <a:r>
              <a:rPr lang="en-US" dirty="0">
                <a:hlinkClick r:id="rId4"/>
              </a:rPr>
              <a:t>PFA for grades 3-12</a:t>
            </a:r>
            <a:endParaRPr lang="en-US" dirty="0"/>
          </a:p>
          <a:p>
            <a:endParaRPr lang="en-US" dirty="0"/>
          </a:p>
        </p:txBody>
      </p:sp>
      <p:sp>
        <p:nvSpPr>
          <p:cNvPr id="6" name="Footer Placeholder 5">
            <a:extLst>
              <a:ext uri="{FF2B5EF4-FFF2-40B4-BE49-F238E27FC236}">
                <a16:creationId xmlns:a16="http://schemas.microsoft.com/office/drawing/2014/main" id="{9EDE0568-CA85-5393-B5D7-58256F8EAFE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140537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E330FB-99FF-2D0A-DDE4-FDAA614E3E71}"/>
              </a:ext>
            </a:extLst>
          </p:cNvPr>
          <p:cNvSpPr>
            <a:spLocks noGrp="1"/>
          </p:cNvSpPr>
          <p:nvPr>
            <p:ph type="title"/>
          </p:nvPr>
        </p:nvSpPr>
        <p:spPr/>
        <p:txBody>
          <a:bodyPr/>
          <a:lstStyle/>
          <a:p>
            <a:r>
              <a:rPr lang="en-US" dirty="0">
                <a:latin typeface="+mj-lt"/>
              </a:rPr>
              <a:t>ELPAC Website</a:t>
            </a:r>
          </a:p>
        </p:txBody>
      </p:sp>
      <p:sp>
        <p:nvSpPr>
          <p:cNvPr id="4" name="Text Placeholder 3">
            <a:extLst>
              <a:ext uri="{FF2B5EF4-FFF2-40B4-BE49-F238E27FC236}">
                <a16:creationId xmlns:a16="http://schemas.microsoft.com/office/drawing/2014/main" id="{524D17EF-6C8D-EB27-BB91-FA434C78D729}"/>
              </a:ext>
            </a:extLst>
          </p:cNvPr>
          <p:cNvSpPr>
            <a:spLocks noGrp="1"/>
          </p:cNvSpPr>
          <p:nvPr>
            <p:ph type="body" idx="1"/>
          </p:nvPr>
        </p:nvSpPr>
        <p:spPr>
          <a:xfrm>
            <a:off x="239796" y="773550"/>
            <a:ext cx="3754407" cy="3695700"/>
          </a:xfrm>
        </p:spPr>
        <p:txBody>
          <a:bodyPr>
            <a:normAutofit fontScale="77500" lnSpcReduction="20000"/>
          </a:bodyPr>
          <a:lstStyle/>
          <a:p>
            <a:pPr marL="139700" indent="0">
              <a:lnSpc>
                <a:spcPct val="120000"/>
              </a:lnSpc>
              <a:buNone/>
            </a:pPr>
            <a:r>
              <a:rPr lang="en-US" sz="2300" b="1" dirty="0"/>
              <a:t>Test Operations Management System (TOMS)</a:t>
            </a:r>
          </a:p>
          <a:p>
            <a:pPr>
              <a:lnSpc>
                <a:spcPct val="120000"/>
              </a:lnSpc>
            </a:pPr>
            <a:r>
              <a:rPr lang="en-US" dirty="0"/>
              <a:t>Identify eligible students</a:t>
            </a:r>
          </a:p>
          <a:p>
            <a:pPr>
              <a:lnSpc>
                <a:spcPct val="120000"/>
              </a:lnSpc>
            </a:pPr>
            <a:r>
              <a:rPr lang="en-US" dirty="0"/>
              <a:t>Create Test Examiners’ Accounts</a:t>
            </a:r>
          </a:p>
          <a:p>
            <a:pPr>
              <a:lnSpc>
                <a:spcPct val="120000"/>
              </a:lnSpc>
            </a:pPr>
            <a:r>
              <a:rPr lang="en-US" dirty="0"/>
              <a:t>Access reports</a:t>
            </a:r>
          </a:p>
          <a:p>
            <a:pPr>
              <a:lnSpc>
                <a:spcPct val="120000"/>
              </a:lnSpc>
            </a:pPr>
            <a:r>
              <a:rPr lang="en-US" dirty="0"/>
              <a:t>Access Directions for Administration (DFAs)</a:t>
            </a:r>
          </a:p>
          <a:p>
            <a:pPr>
              <a:lnSpc>
                <a:spcPct val="120000"/>
              </a:lnSpc>
            </a:pPr>
            <a:r>
              <a:rPr lang="en-US" dirty="0"/>
              <a:t>Submit Test Irregularities and Security Breaches (STAIRS report)</a:t>
            </a:r>
          </a:p>
          <a:p>
            <a:pPr>
              <a:lnSpc>
                <a:spcPct val="120000"/>
              </a:lnSpc>
            </a:pPr>
            <a:r>
              <a:rPr lang="en-US" dirty="0"/>
              <a:t>Enter Designated Supports and Accommodations for eligible students</a:t>
            </a:r>
          </a:p>
          <a:p>
            <a:endParaRPr lang="en-US" dirty="0"/>
          </a:p>
        </p:txBody>
      </p:sp>
      <p:grpSp>
        <p:nvGrpSpPr>
          <p:cNvPr id="5" name="Group 4">
            <a:extLst>
              <a:ext uri="{FF2B5EF4-FFF2-40B4-BE49-F238E27FC236}">
                <a16:creationId xmlns:a16="http://schemas.microsoft.com/office/drawing/2014/main" id="{ECEE40A0-F070-2562-01A7-C7D3143D46ED}"/>
              </a:ext>
            </a:extLst>
          </p:cNvPr>
          <p:cNvGrpSpPr/>
          <p:nvPr/>
        </p:nvGrpSpPr>
        <p:grpSpPr>
          <a:xfrm>
            <a:off x="4064321" y="907852"/>
            <a:ext cx="4804938" cy="3320511"/>
            <a:chOff x="4180407" y="952500"/>
            <a:chExt cx="4804938" cy="3320511"/>
          </a:xfrm>
        </p:grpSpPr>
        <p:pic>
          <p:nvPicPr>
            <p:cNvPr id="6" name="Picture 5">
              <a:extLst>
                <a:ext uri="{FF2B5EF4-FFF2-40B4-BE49-F238E27FC236}">
                  <a16:creationId xmlns:a16="http://schemas.microsoft.com/office/drawing/2014/main" id="{A22602AA-48F2-8D52-5461-20B7A3BE38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781"/>
            <a:stretch/>
          </p:blipFill>
          <p:spPr>
            <a:xfrm>
              <a:off x="4180407" y="952500"/>
              <a:ext cx="4804938" cy="3320511"/>
            </a:xfrm>
            <a:prstGeom prst="rect">
              <a:avLst/>
            </a:prstGeom>
            <a:ln>
              <a:solidFill>
                <a:schemeClr val="tx1"/>
              </a:solidFill>
            </a:ln>
          </p:spPr>
        </p:pic>
        <p:sp>
          <p:nvSpPr>
            <p:cNvPr id="7" name="Right Arrow 6">
              <a:extLst>
                <a:ext uri="{FF2B5EF4-FFF2-40B4-BE49-F238E27FC236}">
                  <a16:creationId xmlns:a16="http://schemas.microsoft.com/office/drawing/2014/main" id="{A406D667-469C-6F1D-AC60-6D309782AE2C}"/>
                </a:ext>
              </a:extLst>
            </p:cNvPr>
            <p:cNvSpPr/>
            <p:nvPr/>
          </p:nvSpPr>
          <p:spPr>
            <a:xfrm rot="10800000">
              <a:off x="5274578" y="1728442"/>
              <a:ext cx="415636" cy="52899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D4DE841-2358-AE44-02FD-97D119700EA9}"/>
                </a:ext>
              </a:extLst>
            </p:cNvPr>
            <p:cNvSpPr/>
            <p:nvPr/>
          </p:nvSpPr>
          <p:spPr>
            <a:xfrm>
              <a:off x="4241596" y="1873222"/>
              <a:ext cx="962864" cy="21264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1566BB78-5BFD-90A2-43EB-B0AAAE3215A4}"/>
              </a:ext>
            </a:extLst>
          </p:cNvPr>
          <p:cNvSpPr txBox="1"/>
          <p:nvPr/>
        </p:nvSpPr>
        <p:spPr>
          <a:xfrm>
            <a:off x="160646" y="4389744"/>
            <a:ext cx="8817898" cy="261610"/>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dirty="0">
                <a:latin typeface="+mn-lt"/>
                <a:cs typeface="Arial" panose="020B0604020202020204" pitchFamily="34" charset="0"/>
              </a:rPr>
              <a:t>Coordinator TOMS Accounts will be created by STB after all Principal and Coordinator training requirements have been met.</a:t>
            </a:r>
          </a:p>
        </p:txBody>
      </p:sp>
      <p:sp>
        <p:nvSpPr>
          <p:cNvPr id="11" name="Footer Placeholder 10">
            <a:extLst>
              <a:ext uri="{FF2B5EF4-FFF2-40B4-BE49-F238E27FC236}">
                <a16:creationId xmlns:a16="http://schemas.microsoft.com/office/drawing/2014/main" id="{76C65679-417E-2C14-C033-2C30AFB3E33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779592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FAED0A-B70A-C147-A4A9-4E71E6CEF0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6738"/>
          <a:stretch/>
        </p:blipFill>
        <p:spPr>
          <a:xfrm>
            <a:off x="820148" y="1414261"/>
            <a:ext cx="1135476" cy="3258355"/>
          </a:xfrm>
          <a:prstGeom prst="rect">
            <a:avLst/>
          </a:prstGeom>
          <a:ln>
            <a:solidFill>
              <a:schemeClr val="tx1"/>
            </a:solidFill>
          </a:ln>
        </p:spPr>
      </p:pic>
      <p:sp>
        <p:nvSpPr>
          <p:cNvPr id="6" name="Frame 5">
            <a:extLst>
              <a:ext uri="{FF2B5EF4-FFF2-40B4-BE49-F238E27FC236}">
                <a16:creationId xmlns:a16="http://schemas.microsoft.com/office/drawing/2014/main" id="{0C4F1B3E-D54E-4949-9C86-B74E9464A6BA}"/>
              </a:ext>
            </a:extLst>
          </p:cNvPr>
          <p:cNvSpPr/>
          <p:nvPr/>
        </p:nvSpPr>
        <p:spPr>
          <a:xfrm>
            <a:off x="821380" y="3607659"/>
            <a:ext cx="1041486" cy="270800"/>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3" name="Title 2">
            <a:extLst>
              <a:ext uri="{FF2B5EF4-FFF2-40B4-BE49-F238E27FC236}">
                <a16:creationId xmlns:a16="http://schemas.microsoft.com/office/drawing/2014/main" id="{E2AE2C09-20F2-42AA-C185-78966B7DB544}"/>
              </a:ext>
            </a:extLst>
          </p:cNvPr>
          <p:cNvSpPr>
            <a:spLocks noGrp="1"/>
          </p:cNvSpPr>
          <p:nvPr>
            <p:ph type="title"/>
          </p:nvPr>
        </p:nvSpPr>
        <p:spPr/>
        <p:txBody>
          <a:bodyPr>
            <a:normAutofit/>
          </a:bodyPr>
          <a:lstStyle/>
          <a:p>
            <a:r>
              <a:rPr lang="en-US"/>
              <a:t>Accessing Practice and Training Tests</a:t>
            </a:r>
          </a:p>
        </p:txBody>
      </p:sp>
      <p:sp>
        <p:nvSpPr>
          <p:cNvPr id="4" name="Rectangle 3">
            <a:extLst>
              <a:ext uri="{FF2B5EF4-FFF2-40B4-BE49-F238E27FC236}">
                <a16:creationId xmlns:a16="http://schemas.microsoft.com/office/drawing/2014/main" id="{B64310CB-BBEB-441D-8452-E7DBFFF00924}"/>
              </a:ext>
            </a:extLst>
          </p:cNvPr>
          <p:cNvSpPr/>
          <p:nvPr/>
        </p:nvSpPr>
        <p:spPr>
          <a:xfrm>
            <a:off x="2242551" y="963145"/>
            <a:ext cx="5014513" cy="261610"/>
          </a:xfrm>
          <a:prstGeom prst="rect">
            <a:avLst/>
          </a:prstGeom>
          <a:solidFill>
            <a:srgbClr val="FFFF00"/>
          </a:solidFill>
          <a:ln>
            <a:solidFill>
              <a:schemeClr val="tx1"/>
            </a:solidFill>
          </a:ln>
        </p:spPr>
        <p:txBody>
          <a:bodyPr wrap="none" lIns="91440" tIns="45720" rIns="91440" bIns="45720" anchor="ctr">
            <a:spAutoFit/>
          </a:bodyPr>
          <a:lstStyle/>
          <a:p>
            <a:pPr algn="ctr"/>
            <a:r>
              <a:rPr lang="en-US" sz="1100">
                <a:latin typeface="+mn-lt"/>
              </a:rPr>
              <a:t>https://www.</a:t>
            </a:r>
            <a:r>
              <a:rPr lang="en-US" sz="1100">
                <a:latin typeface="+mn-lt"/>
                <a:hlinkClick r:id="rId4"/>
              </a:rPr>
              <a:t>https://www.elpac.org/resources/online-practice-and-training-test/</a:t>
            </a:r>
            <a:endParaRPr lang="en-US" sz="1100">
              <a:latin typeface="+mn-lt"/>
            </a:endParaRPr>
          </a:p>
        </p:txBody>
      </p:sp>
      <p:pic>
        <p:nvPicPr>
          <p:cNvPr id="7" name="Picture 7" descr="A screenshot of a computer screen&#10;&#10;Description automatically generated">
            <a:extLst>
              <a:ext uri="{FF2B5EF4-FFF2-40B4-BE49-F238E27FC236}">
                <a16:creationId xmlns:a16="http://schemas.microsoft.com/office/drawing/2014/main" id="{18A839AA-8AD2-3236-EE52-21E1C1FA6689}"/>
              </a:ext>
            </a:extLst>
          </p:cNvPr>
          <p:cNvPicPr>
            <a:picLocks noChangeAspect="1"/>
          </p:cNvPicPr>
          <p:nvPr/>
        </p:nvPicPr>
        <p:blipFill>
          <a:blip r:embed="rId5"/>
          <a:stretch>
            <a:fillRect/>
          </a:stretch>
        </p:blipFill>
        <p:spPr>
          <a:xfrm>
            <a:off x="2162041" y="1382429"/>
            <a:ext cx="6317086" cy="3288213"/>
          </a:xfrm>
          <a:prstGeom prst="rect">
            <a:avLst/>
          </a:prstGeom>
          <a:ln>
            <a:solidFill>
              <a:schemeClr val="tx1"/>
            </a:solidFill>
          </a:ln>
        </p:spPr>
      </p:pic>
      <p:sp>
        <p:nvSpPr>
          <p:cNvPr id="8" name="Footer Placeholder 7">
            <a:extLst>
              <a:ext uri="{FF2B5EF4-FFF2-40B4-BE49-F238E27FC236}">
                <a16:creationId xmlns:a16="http://schemas.microsoft.com/office/drawing/2014/main" id="{583F6222-9B55-C244-DE9A-14653F92DF1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730467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BDA3D5B-EDEC-5F4B-9EB2-54EB1E2904CE}"/>
              </a:ext>
            </a:extLst>
          </p:cNvPr>
          <p:cNvSpPr>
            <a:spLocks noGrp="1"/>
          </p:cNvSpPr>
          <p:nvPr>
            <p:ph type="title"/>
          </p:nvPr>
        </p:nvSpPr>
        <p:spPr/>
        <p:txBody>
          <a:bodyPr>
            <a:normAutofit/>
          </a:bodyPr>
          <a:lstStyle/>
          <a:p>
            <a:r>
              <a:rPr lang="en-US"/>
              <a:t>Practice and Training Tests</a:t>
            </a:r>
          </a:p>
        </p:txBody>
      </p:sp>
      <p:sp>
        <p:nvSpPr>
          <p:cNvPr id="3" name="Text Placeholder 2"/>
          <p:cNvSpPr>
            <a:spLocks noGrp="1"/>
          </p:cNvSpPr>
          <p:nvPr>
            <p:ph type="body" idx="13"/>
          </p:nvPr>
        </p:nvSpPr>
        <p:spPr/>
        <p:txBody>
          <a:bodyPr/>
          <a:lstStyle/>
          <a:p>
            <a:pPr marL="139700" indent="0">
              <a:buNone/>
            </a:pPr>
            <a:r>
              <a:rPr lang="en-US" dirty="0"/>
              <a:t>Test Examiners should use Practice Tests with students before administering the test.</a:t>
            </a:r>
          </a:p>
          <a:p>
            <a:r>
              <a:rPr lang="en-US" sz="1800" dirty="0"/>
              <a:t>Practice navigating through the test (TEs and students).</a:t>
            </a:r>
          </a:p>
          <a:p>
            <a:r>
              <a:rPr lang="en-US" sz="1800" dirty="0"/>
              <a:t>Identify accessibility supports for individual students.</a:t>
            </a:r>
          </a:p>
          <a:p>
            <a:r>
              <a:rPr lang="en-US" sz="1800" dirty="0"/>
              <a:t>Identify student technical skills challenges.</a:t>
            </a:r>
          </a:p>
          <a:p>
            <a:pPr lvl="1"/>
            <a:r>
              <a:rPr lang="en-US" sz="1600" dirty="0"/>
              <a:t>Student may need a Designated Interface Assistant or a Test Navigation Assistant</a:t>
            </a:r>
          </a:p>
          <a:p>
            <a:pPr lvl="2"/>
            <a:r>
              <a:rPr lang="en-US" sz="1500" dirty="0">
                <a:hlinkClick r:id="rId3"/>
              </a:rPr>
              <a:t>https://www.elpac.org/s/pdf/ELPAC--TNA-DIA-Use-Scenarios.2019-20.pdf</a:t>
            </a:r>
            <a:endParaRPr lang="en-US" sz="1500" dirty="0"/>
          </a:p>
          <a:p>
            <a:endParaRPr lang="en-US" dirty="0"/>
          </a:p>
        </p:txBody>
      </p:sp>
      <p:sp>
        <p:nvSpPr>
          <p:cNvPr id="5" name="Footer Placeholder 4">
            <a:extLst>
              <a:ext uri="{FF2B5EF4-FFF2-40B4-BE49-F238E27FC236}">
                <a16:creationId xmlns:a16="http://schemas.microsoft.com/office/drawing/2014/main" id="{5E1ACCC6-3C39-8740-1337-2577AD92590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5437345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69E6B-E828-EC6D-3C24-B95F630D9AE6}"/>
              </a:ext>
            </a:extLst>
          </p:cNvPr>
          <p:cNvSpPr>
            <a:spLocks noGrp="1"/>
          </p:cNvSpPr>
          <p:nvPr>
            <p:ph type="title"/>
          </p:nvPr>
        </p:nvSpPr>
        <p:spPr/>
        <p:txBody>
          <a:bodyPr>
            <a:normAutofit/>
          </a:bodyPr>
          <a:lstStyle/>
          <a:p>
            <a:r>
              <a:rPr lang="en-US"/>
              <a:t>Initial ELPAC Estimated Testing Times</a:t>
            </a:r>
          </a:p>
        </p:txBody>
      </p:sp>
      <p:sp>
        <p:nvSpPr>
          <p:cNvPr id="3" name="Text Placeholder 2">
            <a:extLst>
              <a:ext uri="{FF2B5EF4-FFF2-40B4-BE49-F238E27FC236}">
                <a16:creationId xmlns:a16="http://schemas.microsoft.com/office/drawing/2014/main" id="{C10140AC-461E-058D-E9C9-3F1C9582BF14}"/>
              </a:ext>
            </a:extLst>
          </p:cNvPr>
          <p:cNvSpPr>
            <a:spLocks noGrp="1"/>
          </p:cNvSpPr>
          <p:nvPr>
            <p:ph type="body" idx="13"/>
          </p:nvPr>
        </p:nvSpPr>
        <p:spPr/>
        <p:txBody>
          <a:bodyPr spcFirstLastPara="1" wrap="square" lIns="68580" tIns="34290" rIns="68580" bIns="34290" anchor="t" anchorCtr="0">
            <a:noAutofit/>
          </a:bodyPr>
          <a:lstStyle/>
          <a:p>
            <a:r>
              <a:rPr lang="en-US" dirty="0">
                <a:ea typeface="Tahoma"/>
                <a:cs typeface="Arial" panose="020B0604020202020204" pitchFamily="34" charset="0"/>
              </a:rPr>
              <a:t>The Initial ELPAC is an untimed test. </a:t>
            </a:r>
            <a:endParaRPr lang="en-US" dirty="0"/>
          </a:p>
          <a:p>
            <a:pPr lvl="1"/>
            <a:r>
              <a:rPr lang="en-US" dirty="0">
                <a:ea typeface="Tahoma"/>
                <a:cs typeface="Arial" panose="020B0604020202020204" pitchFamily="34" charset="0"/>
              </a:rPr>
              <a:t>Students are allowed as much time as they need to complete their responses in each domain.</a:t>
            </a:r>
          </a:p>
          <a:p>
            <a:r>
              <a:rPr lang="en-US" dirty="0">
                <a:ea typeface="Tahoma"/>
              </a:rPr>
              <a:t>The test should be administered over the course of several days.</a:t>
            </a:r>
          </a:p>
          <a:p>
            <a:r>
              <a:rPr lang="en-US" dirty="0">
                <a:ea typeface="Tahoma"/>
                <a:cs typeface="Arial" panose="020B0604020202020204" pitchFamily="34" charset="0"/>
              </a:rPr>
              <a:t>The estimated minutes on the ELPAC website are provided as a basis for planning. </a:t>
            </a:r>
            <a:r>
              <a:rPr lang="en-US" dirty="0">
                <a:ea typeface="Tahoma"/>
                <a:cs typeface="Arial" panose="020B0604020202020204" pitchFamily="34" charset="0"/>
                <a:hlinkClick r:id="rId3"/>
              </a:rPr>
              <a:t>https://www.elpac.org/test-administration/ia-estimated-test-time/</a:t>
            </a:r>
            <a:r>
              <a:rPr lang="en-US" dirty="0">
                <a:ea typeface="Tahoma"/>
                <a:cs typeface="Arial" panose="020B0604020202020204" pitchFamily="34" charset="0"/>
              </a:rPr>
              <a:t> </a:t>
            </a:r>
            <a:endParaRPr lang="en-US" dirty="0"/>
          </a:p>
          <a:p>
            <a:pPr lvl="1"/>
            <a:r>
              <a:rPr lang="en-US" dirty="0">
                <a:ea typeface="Tahoma"/>
                <a:cs typeface="Arial" panose="020B0604020202020204" pitchFamily="34" charset="0"/>
              </a:rPr>
              <a:t>Actual testing times may be longer or shorter</a:t>
            </a:r>
          </a:p>
          <a:p>
            <a:pPr marL="139700" indent="0">
              <a:buNone/>
            </a:pPr>
            <a:endParaRPr lang="en-US" dirty="0"/>
          </a:p>
        </p:txBody>
      </p:sp>
      <p:sp>
        <p:nvSpPr>
          <p:cNvPr id="6" name="Footer Placeholder 5">
            <a:extLst>
              <a:ext uri="{FF2B5EF4-FFF2-40B4-BE49-F238E27FC236}">
                <a16:creationId xmlns:a16="http://schemas.microsoft.com/office/drawing/2014/main" id="{9F935BDD-9B20-4DE4-0FA2-F3F0B583F18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9607283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CF19-8314-9159-E1F0-F74FBD03CA53}"/>
              </a:ext>
            </a:extLst>
          </p:cNvPr>
          <p:cNvSpPr>
            <a:spLocks noGrp="1"/>
          </p:cNvSpPr>
          <p:nvPr>
            <p:ph type="title"/>
          </p:nvPr>
        </p:nvSpPr>
        <p:spPr/>
        <p:txBody>
          <a:bodyPr spcFirstLastPara="1" wrap="square" lIns="68580" tIns="34290" rIns="68580" bIns="34290" anchor="ctr" anchorCtr="0">
            <a:normAutofit/>
          </a:bodyPr>
          <a:lstStyle/>
          <a:p>
            <a:r>
              <a:rPr lang="en-US" dirty="0"/>
              <a:t>Test Security </a:t>
            </a:r>
          </a:p>
        </p:txBody>
      </p:sp>
      <p:sp>
        <p:nvSpPr>
          <p:cNvPr id="3" name="Text Placeholder 2">
            <a:extLst>
              <a:ext uri="{FF2B5EF4-FFF2-40B4-BE49-F238E27FC236}">
                <a16:creationId xmlns:a16="http://schemas.microsoft.com/office/drawing/2014/main" id="{D08E5E9B-09C3-880C-F8D1-113402D3C3A3}"/>
              </a:ext>
            </a:extLst>
          </p:cNvPr>
          <p:cNvSpPr>
            <a:spLocks noGrp="1"/>
          </p:cNvSpPr>
          <p:nvPr>
            <p:ph type="body" idx="13"/>
          </p:nvPr>
        </p:nvSpPr>
        <p:spPr>
          <a:xfrm>
            <a:off x="311700" y="952500"/>
            <a:ext cx="8444373" cy="3768622"/>
          </a:xfrm>
        </p:spPr>
        <p:txBody>
          <a:bodyPr/>
          <a:lstStyle/>
          <a:p>
            <a:r>
              <a:rPr lang="en-US" sz="1800" dirty="0"/>
              <a:t>Click on the link to review the Initial ELPAC security requirements:</a:t>
            </a:r>
          </a:p>
          <a:p>
            <a:pPr lvl="1"/>
            <a:r>
              <a:rPr lang="en-US" sz="1650" dirty="0">
                <a:hlinkClick r:id="rId3"/>
              </a:rPr>
              <a:t>Tables 1- 4</a:t>
            </a:r>
            <a:r>
              <a:rPr lang="en-US" sz="1650" dirty="0"/>
              <a:t> describe security requirements for the test environment during various stages of testing. </a:t>
            </a:r>
          </a:p>
          <a:p>
            <a:pPr lvl="2"/>
            <a:r>
              <a:rPr lang="en-US" sz="1450" dirty="0"/>
              <a:t>The test environment refers to all aspects of the testing situation while students are testing.</a:t>
            </a:r>
          </a:p>
          <a:p>
            <a:r>
              <a:rPr lang="en-US" sz="1800" dirty="0"/>
              <a:t>Prepare the following signage for TEs:</a:t>
            </a:r>
          </a:p>
          <a:p>
            <a:pPr lvl="1"/>
            <a:r>
              <a:rPr lang="en-US" sz="1650" dirty="0">
                <a:hlinkClick r:id="rId4"/>
              </a:rPr>
              <a:t>Testing - Do Not Disturb</a:t>
            </a:r>
            <a:endParaRPr lang="en-US" sz="1650" dirty="0"/>
          </a:p>
          <a:p>
            <a:pPr lvl="1"/>
            <a:r>
              <a:rPr lang="en-US" sz="1650" dirty="0">
                <a:hlinkClick r:id="rId5"/>
              </a:rPr>
              <a:t>Unauthorized Electronic Devices May Not Be Used At Any Time During the Testing Session</a:t>
            </a:r>
            <a:endParaRPr lang="en-US" sz="1650" dirty="0"/>
          </a:p>
        </p:txBody>
      </p:sp>
      <p:sp>
        <p:nvSpPr>
          <p:cNvPr id="6" name="Footer Placeholder 5">
            <a:extLst>
              <a:ext uri="{FF2B5EF4-FFF2-40B4-BE49-F238E27FC236}">
                <a16:creationId xmlns:a16="http://schemas.microsoft.com/office/drawing/2014/main" id="{E35E6498-773C-7CFA-67E2-1E3C5F8627E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05136510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50"/>
              <a:t>Initial ELPAC Directions for Administration (DFAs)</a:t>
            </a:r>
          </a:p>
        </p:txBody>
      </p:sp>
      <p:sp>
        <p:nvSpPr>
          <p:cNvPr id="3" name="Text Placeholder 2"/>
          <p:cNvSpPr>
            <a:spLocks noGrp="1"/>
          </p:cNvSpPr>
          <p:nvPr>
            <p:ph type="body" idx="1"/>
          </p:nvPr>
        </p:nvSpPr>
        <p:spPr/>
        <p:txBody>
          <a:bodyPr spcFirstLastPara="1" wrap="square" lIns="68580" tIns="34290" rIns="68580" bIns="34290" anchor="t" anchorCtr="0">
            <a:noAutofit/>
          </a:bodyPr>
          <a:lstStyle/>
          <a:p>
            <a:r>
              <a:rPr lang="en-US" sz="1500" dirty="0"/>
              <a:t>The </a:t>
            </a:r>
            <a:r>
              <a:rPr lang="en-US" sz="1500" i="1" dirty="0"/>
              <a:t>DFAs</a:t>
            </a:r>
            <a:r>
              <a:rPr lang="en-US" sz="1500" dirty="0"/>
              <a:t> for the Initial ELPAC include test day instructions and must be used by the ELPAC TE to administer tests to students. </a:t>
            </a:r>
          </a:p>
          <a:p>
            <a:r>
              <a:rPr lang="en-US" sz="1500" dirty="0">
                <a:ea typeface="Tahoma"/>
                <a:cs typeface="Arial" panose="020B0604020202020204" pitchFamily="34" charset="0"/>
              </a:rPr>
              <a:t>Download from TOMS &gt; Resources.</a:t>
            </a:r>
            <a:endParaRPr lang="en-US" sz="1500" dirty="0"/>
          </a:p>
          <a:p>
            <a:r>
              <a:rPr lang="en-US" sz="1500" dirty="0">
                <a:ea typeface="Tahoma"/>
                <a:cs typeface="Arial" panose="020B0604020202020204" pitchFamily="34" charset="0"/>
              </a:rPr>
              <a:t>Contains test administration scripts.</a:t>
            </a:r>
          </a:p>
          <a:p>
            <a:r>
              <a:rPr lang="en-US" sz="1500" dirty="0">
                <a:highlight>
                  <a:srgbClr val="00FFFF"/>
                </a:highlight>
                <a:ea typeface="Tahoma"/>
                <a:cs typeface="Arial" panose="020B0604020202020204" pitchFamily="34" charset="0"/>
              </a:rPr>
              <a:t>DFAs are SECURE MATERIALS</a:t>
            </a:r>
          </a:p>
          <a:p>
            <a:pPr lvl="1"/>
            <a:r>
              <a:rPr lang="en-US" sz="1350" dirty="0">
                <a:ea typeface="Tahoma"/>
                <a:cs typeface="Arial" panose="020B0604020202020204" pitchFamily="34" charset="0"/>
              </a:rPr>
              <a:t>Hard copies must be checked out/in each day of testing.</a:t>
            </a:r>
          </a:p>
          <a:p>
            <a:pPr lvl="1"/>
            <a:endParaRPr lang="en-US" sz="1500" b="1" dirty="0"/>
          </a:p>
          <a:p>
            <a:endParaRPr lang="en-US" b="1" dirty="0"/>
          </a:p>
          <a:p>
            <a:endParaRPr lang="en-US" dirty="0"/>
          </a:p>
        </p:txBody>
      </p:sp>
      <p:pic>
        <p:nvPicPr>
          <p:cNvPr id="9" name="Picture 8">
            <a:extLst>
              <a:ext uri="{FF2B5EF4-FFF2-40B4-BE49-F238E27FC236}">
                <a16:creationId xmlns:a16="http://schemas.microsoft.com/office/drawing/2014/main" id="{569781A2-F47D-B547-B503-E1A3279F7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6816" y="963535"/>
            <a:ext cx="2996779" cy="1836312"/>
          </a:xfrm>
          <a:prstGeom prst="rect">
            <a:avLst/>
          </a:prstGeom>
          <a:solidFill>
            <a:schemeClr val="bg1"/>
          </a:solidFill>
          <a:ln>
            <a:solidFill>
              <a:schemeClr val="tx1"/>
            </a:solidFill>
          </a:ln>
        </p:spPr>
      </p:pic>
      <p:sp>
        <p:nvSpPr>
          <p:cNvPr id="5" name="TextBox 4">
            <a:extLst>
              <a:ext uri="{FF2B5EF4-FFF2-40B4-BE49-F238E27FC236}">
                <a16:creationId xmlns:a16="http://schemas.microsoft.com/office/drawing/2014/main" id="{30FE4C38-6B74-854F-B453-0B167627ECF2}"/>
              </a:ext>
            </a:extLst>
          </p:cNvPr>
          <p:cNvSpPr txBox="1"/>
          <p:nvPr/>
        </p:nvSpPr>
        <p:spPr>
          <a:xfrm>
            <a:off x="621294" y="3343615"/>
            <a:ext cx="4207739" cy="546303"/>
          </a:xfrm>
          <a:prstGeom prst="rect">
            <a:avLst/>
          </a:prstGeom>
          <a:solidFill>
            <a:srgbClr val="FFFF00"/>
          </a:solidFill>
          <a:ln w="38100">
            <a:solidFill>
              <a:schemeClr val="tx1"/>
            </a:solidFill>
          </a:ln>
        </p:spPr>
        <p:txBody>
          <a:bodyPr wrap="square" lIns="68580" tIns="34290" rIns="68580" bIns="34290" rtlCol="0" anchor="t">
            <a:spAutoFit/>
          </a:bodyPr>
          <a:lstStyle/>
          <a:p>
            <a:pPr algn="ctr"/>
            <a:r>
              <a:rPr lang="en-US">
                <a:latin typeface="+mn-lt"/>
              </a:rPr>
              <a:t>DFAs must not be emailed nor shared</a:t>
            </a:r>
            <a:r>
              <a:rPr lang="en-US" sz="1500">
                <a:latin typeface="+mn-lt"/>
              </a:rPr>
              <a:t> </a:t>
            </a:r>
            <a:r>
              <a:rPr lang="en-US">
                <a:latin typeface="+mn-lt"/>
              </a:rPr>
              <a:t>electronically</a:t>
            </a:r>
            <a:r>
              <a:rPr lang="en-US" sz="1600">
                <a:latin typeface="+mn-lt"/>
              </a:rPr>
              <a:t>. </a:t>
            </a:r>
          </a:p>
        </p:txBody>
      </p:sp>
      <p:pic>
        <p:nvPicPr>
          <p:cNvPr id="4" name="Picture 5" descr="Graphical user interface, text&#10;&#10;Description automatically generated">
            <a:extLst>
              <a:ext uri="{FF2B5EF4-FFF2-40B4-BE49-F238E27FC236}">
                <a16:creationId xmlns:a16="http://schemas.microsoft.com/office/drawing/2014/main" id="{B1418F1C-2387-3B2B-3FA1-B7DBF388199E}"/>
              </a:ext>
            </a:extLst>
          </p:cNvPr>
          <p:cNvPicPr>
            <a:picLocks noChangeAspect="1"/>
          </p:cNvPicPr>
          <p:nvPr/>
        </p:nvPicPr>
        <p:blipFill>
          <a:blip r:embed="rId4"/>
          <a:stretch>
            <a:fillRect/>
          </a:stretch>
        </p:blipFill>
        <p:spPr>
          <a:xfrm>
            <a:off x="5428164" y="2987607"/>
            <a:ext cx="3025104" cy="902311"/>
          </a:xfrm>
          <a:prstGeom prst="rect">
            <a:avLst/>
          </a:prstGeom>
        </p:spPr>
      </p:pic>
      <p:pic>
        <p:nvPicPr>
          <p:cNvPr id="6" name="Picture 6" descr="A picture containing shape&#10;&#10;Description automatically generated">
            <a:extLst>
              <a:ext uri="{FF2B5EF4-FFF2-40B4-BE49-F238E27FC236}">
                <a16:creationId xmlns:a16="http://schemas.microsoft.com/office/drawing/2014/main" id="{2ACBE7BA-5353-5C84-EA65-3AD81159A6C9}"/>
              </a:ext>
            </a:extLst>
          </p:cNvPr>
          <p:cNvPicPr>
            <a:picLocks noChangeAspect="1"/>
          </p:cNvPicPr>
          <p:nvPr/>
        </p:nvPicPr>
        <p:blipFill>
          <a:blip r:embed="rId5"/>
          <a:stretch>
            <a:fillRect/>
          </a:stretch>
        </p:blipFill>
        <p:spPr>
          <a:xfrm>
            <a:off x="5429813" y="3973994"/>
            <a:ext cx="3025104" cy="695142"/>
          </a:xfrm>
          <a:prstGeom prst="rect">
            <a:avLst/>
          </a:prstGeom>
        </p:spPr>
      </p:pic>
      <p:sp>
        <p:nvSpPr>
          <p:cNvPr id="11" name="Footer Placeholder 10">
            <a:extLst>
              <a:ext uri="{FF2B5EF4-FFF2-40B4-BE49-F238E27FC236}">
                <a16:creationId xmlns:a16="http://schemas.microsoft.com/office/drawing/2014/main" id="{2DE63727-A6AF-CB7E-CEEE-91D668F8DEF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224948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0F6A3C-184B-9FAA-C0AC-61CD7A60C6EC}"/>
              </a:ext>
            </a:extLst>
          </p:cNvPr>
          <p:cNvSpPr>
            <a:spLocks noGrp="1"/>
          </p:cNvSpPr>
          <p:nvPr>
            <p:ph type="title"/>
          </p:nvPr>
        </p:nvSpPr>
        <p:spPr/>
        <p:txBody>
          <a:bodyPr spcFirstLastPara="1" wrap="square" lIns="68580" tIns="34290" rIns="68580" bIns="34290" anchor="b" anchorCtr="0">
            <a:normAutofit/>
          </a:bodyPr>
          <a:lstStyle/>
          <a:p>
            <a:r>
              <a:rPr lang="en-US" sz="2250"/>
              <a:t>Initial ELPAC DFAs</a:t>
            </a:r>
          </a:p>
        </p:txBody>
      </p:sp>
      <p:sp>
        <p:nvSpPr>
          <p:cNvPr id="3" name="Text Placeholder 2"/>
          <p:cNvSpPr>
            <a:spLocks noGrp="1"/>
          </p:cNvSpPr>
          <p:nvPr>
            <p:ph type="body" idx="13"/>
          </p:nvPr>
        </p:nvSpPr>
        <p:spPr/>
        <p:txBody>
          <a:bodyPr/>
          <a:lstStyle/>
          <a:p>
            <a:r>
              <a:rPr lang="en-US" dirty="0"/>
              <a:t>All LAUSD schools will use Form 1</a:t>
            </a:r>
          </a:p>
          <a:p>
            <a:r>
              <a:rPr lang="en-US" dirty="0"/>
              <a:t>DFAs are organized by grade level</a:t>
            </a:r>
          </a:p>
          <a:p>
            <a:pPr lvl="1"/>
            <a:r>
              <a:rPr lang="en-US" dirty="0"/>
              <a:t>K-2</a:t>
            </a:r>
          </a:p>
          <a:p>
            <a:pPr lvl="2"/>
            <a:r>
              <a:rPr lang="en-US" dirty="0"/>
              <a:t>Individual DFAs for each grade level</a:t>
            </a:r>
          </a:p>
          <a:p>
            <a:pPr lvl="3"/>
            <a:r>
              <a:rPr lang="en-US" dirty="0"/>
              <a:t>Kindergarten</a:t>
            </a:r>
          </a:p>
          <a:p>
            <a:pPr lvl="3"/>
            <a:r>
              <a:rPr lang="en-US" dirty="0"/>
              <a:t>1</a:t>
            </a:r>
            <a:r>
              <a:rPr lang="en-US" baseline="30000" dirty="0"/>
              <a:t>st</a:t>
            </a:r>
            <a:r>
              <a:rPr lang="en-US" dirty="0"/>
              <a:t> grade</a:t>
            </a:r>
          </a:p>
          <a:p>
            <a:pPr lvl="3"/>
            <a:r>
              <a:rPr lang="en-US" dirty="0"/>
              <a:t>2</a:t>
            </a:r>
            <a:r>
              <a:rPr lang="en-US" baseline="30000" dirty="0"/>
              <a:t>nd</a:t>
            </a:r>
            <a:r>
              <a:rPr lang="en-US" dirty="0"/>
              <a:t> grade</a:t>
            </a:r>
          </a:p>
          <a:p>
            <a:pPr lvl="1"/>
            <a:r>
              <a:rPr lang="en-US" dirty="0"/>
              <a:t>3-12</a:t>
            </a:r>
          </a:p>
          <a:p>
            <a:pPr lvl="2"/>
            <a:r>
              <a:rPr lang="en-US" dirty="0"/>
              <a:t>DFAs by grade span </a:t>
            </a:r>
          </a:p>
          <a:p>
            <a:pPr lvl="3"/>
            <a:r>
              <a:rPr lang="en-US" dirty="0"/>
              <a:t>3rd -5th </a:t>
            </a:r>
          </a:p>
          <a:p>
            <a:pPr lvl="3"/>
            <a:r>
              <a:rPr lang="en-US" dirty="0"/>
              <a:t>6th -8th </a:t>
            </a:r>
          </a:p>
          <a:p>
            <a:pPr lvl="3"/>
            <a:r>
              <a:rPr lang="en-US" dirty="0"/>
              <a:t>9th -12th </a:t>
            </a:r>
          </a:p>
          <a:p>
            <a:endParaRPr lang="en-US" dirty="0"/>
          </a:p>
        </p:txBody>
      </p:sp>
      <p:sp>
        <p:nvSpPr>
          <p:cNvPr id="4" name="TextBox 3">
            <a:extLst>
              <a:ext uri="{FF2B5EF4-FFF2-40B4-BE49-F238E27FC236}">
                <a16:creationId xmlns:a16="http://schemas.microsoft.com/office/drawing/2014/main" id="{15163E3E-0D72-4249-A990-35F154F86423}"/>
              </a:ext>
            </a:extLst>
          </p:cNvPr>
          <p:cNvSpPr txBox="1"/>
          <p:nvPr/>
        </p:nvSpPr>
        <p:spPr>
          <a:xfrm>
            <a:off x="6318994" y="1033640"/>
            <a:ext cx="1987560" cy="931024"/>
          </a:xfrm>
          <a:prstGeom prst="rect">
            <a:avLst/>
          </a:prstGeom>
          <a:solidFill>
            <a:srgbClr val="FFFF00"/>
          </a:solidFill>
          <a:ln w="38100">
            <a:solidFill>
              <a:schemeClr val="tx1"/>
            </a:solidFill>
          </a:ln>
        </p:spPr>
        <p:txBody>
          <a:bodyPr wrap="square" lIns="68580" tIns="34290" rIns="68580" bIns="34290" rtlCol="0" anchor="t">
            <a:spAutoFit/>
          </a:bodyPr>
          <a:lstStyle/>
          <a:p>
            <a:pPr algn="ctr"/>
            <a:r>
              <a:rPr lang="en-US" dirty="0">
                <a:solidFill>
                  <a:schemeClr val="tx1"/>
                </a:solidFill>
                <a:latin typeface="+mn-lt"/>
              </a:rPr>
              <a:t>DFAs must be used EVERY TIME a domain is administered!</a:t>
            </a:r>
          </a:p>
        </p:txBody>
      </p:sp>
      <p:sp>
        <p:nvSpPr>
          <p:cNvPr id="6" name="Oval 5">
            <a:extLst>
              <a:ext uri="{FF2B5EF4-FFF2-40B4-BE49-F238E27FC236}">
                <a16:creationId xmlns:a16="http://schemas.microsoft.com/office/drawing/2014/main" id="{5D2A72FE-F85E-2D31-5D25-F107D0029D7D}"/>
              </a:ext>
            </a:extLst>
          </p:cNvPr>
          <p:cNvSpPr/>
          <p:nvPr/>
        </p:nvSpPr>
        <p:spPr>
          <a:xfrm>
            <a:off x="7051430" y="202223"/>
            <a:ext cx="826848" cy="404446"/>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tx1"/>
                </a:solidFill>
                <a:cs typeface="Arial" panose="020B0604020202020204" pitchFamily="34" charset="0"/>
              </a:rPr>
              <a:t>Poll</a:t>
            </a:r>
          </a:p>
        </p:txBody>
      </p:sp>
      <p:sp>
        <p:nvSpPr>
          <p:cNvPr id="8" name="Footer Placeholder 7">
            <a:extLst>
              <a:ext uri="{FF2B5EF4-FFF2-40B4-BE49-F238E27FC236}">
                <a16:creationId xmlns:a16="http://schemas.microsoft.com/office/drawing/2014/main" id="{DA304ED7-7CD6-18F4-1035-82C009762F99}"/>
              </a:ext>
            </a:extLst>
          </p:cNvPr>
          <p:cNvSpPr>
            <a:spLocks noGrp="1"/>
          </p:cNvSpPr>
          <p:nvPr>
            <p:ph type="ftr" sz="quarter" idx="11"/>
          </p:nvPr>
        </p:nvSpPr>
        <p:spPr/>
        <p:txBody>
          <a:bodyPr/>
          <a:lstStyle/>
          <a:p>
            <a:r>
              <a:rPr lang="en-US"/>
              <a:t>2023-24 Initial ELPAC and Initial Alternate ELPAC Administration Coordinator Training</a:t>
            </a:r>
          </a:p>
        </p:txBody>
      </p:sp>
      <p:pic>
        <p:nvPicPr>
          <p:cNvPr id="7" name="Picture 6" descr="A cover of a book&#10;&#10;Description automatically generated">
            <a:extLst>
              <a:ext uri="{FF2B5EF4-FFF2-40B4-BE49-F238E27FC236}">
                <a16:creationId xmlns:a16="http://schemas.microsoft.com/office/drawing/2014/main" id="{AB4FDD84-E559-5F87-1968-BD12135D22D1}"/>
              </a:ext>
            </a:extLst>
          </p:cNvPr>
          <p:cNvPicPr>
            <a:picLocks noChangeAspect="1"/>
          </p:cNvPicPr>
          <p:nvPr/>
        </p:nvPicPr>
        <p:blipFill>
          <a:blip r:embed="rId3"/>
          <a:stretch>
            <a:fillRect/>
          </a:stretch>
        </p:blipFill>
        <p:spPr>
          <a:xfrm>
            <a:off x="6318994" y="2013098"/>
            <a:ext cx="1948476" cy="2552080"/>
          </a:xfrm>
          <a:prstGeom prst="rect">
            <a:avLst/>
          </a:prstGeom>
          <a:ln>
            <a:solidFill>
              <a:schemeClr val="tx1"/>
            </a:solidFill>
          </a:ln>
        </p:spPr>
      </p:pic>
    </p:spTree>
    <p:extLst>
      <p:ext uri="{BB962C8B-B14F-4D97-AF65-F5344CB8AC3E}">
        <p14:creationId xmlns:p14="http://schemas.microsoft.com/office/powerpoint/2010/main" val="19447530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b" anchorCtr="0">
            <a:normAutofit/>
          </a:bodyPr>
          <a:lstStyle/>
          <a:p>
            <a:r>
              <a:rPr lang="en-US"/>
              <a:t>Check for Understanding #5</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pPr marL="0" indent="0">
              <a:buClr>
                <a:srgbClr val="203864"/>
              </a:buClr>
              <a:buNone/>
            </a:pPr>
            <a:r>
              <a:rPr lang="en-US" sz="1800" dirty="0">
                <a:ea typeface="Tahoma"/>
                <a:cs typeface="Arial" panose="020B0604020202020204" pitchFamily="34" charset="0"/>
              </a:rPr>
              <a:t>Which document is </a:t>
            </a:r>
            <a:r>
              <a:rPr lang="en-US" sz="1800" dirty="0">
                <a:solidFill>
                  <a:srgbClr val="FF0000"/>
                </a:solidFill>
                <a:ea typeface="Tahoma"/>
                <a:cs typeface="Arial" panose="020B0604020202020204" pitchFamily="34" charset="0"/>
              </a:rPr>
              <a:t>SECURE </a:t>
            </a:r>
            <a:r>
              <a:rPr lang="en-US" sz="1800" dirty="0">
                <a:ea typeface="Tahoma"/>
                <a:cs typeface="Arial" panose="020B0604020202020204" pitchFamily="34" charset="0"/>
              </a:rPr>
              <a:t>and must be checked out/in with the Coordinator if printed? </a:t>
            </a:r>
          </a:p>
          <a:p>
            <a:pPr marL="0" indent="0">
              <a:buNone/>
            </a:pPr>
            <a:endParaRPr lang="en-US" sz="1800" dirty="0">
              <a:ea typeface="Tahoma"/>
              <a:cs typeface="Arial" panose="020B0604020202020204" pitchFamily="34" charset="0"/>
            </a:endParaRPr>
          </a:p>
          <a:p>
            <a:pPr marL="342900" indent="-342900">
              <a:buAutoNum type="alphaLcPeriod"/>
            </a:pPr>
            <a:r>
              <a:rPr lang="en-US" sz="1800" dirty="0">
                <a:highlight>
                  <a:srgbClr val="00FF00"/>
                </a:highlight>
                <a:ea typeface="Tahoma"/>
                <a:cs typeface="Arial" panose="020B0604020202020204" pitchFamily="34" charset="0"/>
              </a:rPr>
              <a:t>DFA</a:t>
            </a:r>
          </a:p>
          <a:p>
            <a:pPr marL="342900" indent="-342900">
              <a:buClr>
                <a:srgbClr val="203864"/>
              </a:buClr>
              <a:buAutoNum type="alphaLcPeriod"/>
            </a:pPr>
            <a:r>
              <a:rPr lang="en-US" sz="1800" dirty="0">
                <a:ea typeface="Tahoma"/>
                <a:cs typeface="Arial" panose="020B0604020202020204" pitchFamily="34" charset="0"/>
              </a:rPr>
              <a:t>PFA</a:t>
            </a:r>
          </a:p>
          <a:p>
            <a:pPr>
              <a:buClr>
                <a:srgbClr val="203864"/>
              </a:buClr>
              <a:buFont typeface="Tw Cen MT"/>
              <a:buAutoNum type="arabicPeriod"/>
            </a:pPr>
            <a:endParaRPr lang="en-US" sz="1350" dirty="0"/>
          </a:p>
        </p:txBody>
      </p:sp>
      <p:sp>
        <p:nvSpPr>
          <p:cNvPr id="4" name="TextBox 3">
            <a:extLst>
              <a:ext uri="{FF2B5EF4-FFF2-40B4-BE49-F238E27FC236}">
                <a16:creationId xmlns:a16="http://schemas.microsoft.com/office/drawing/2014/main" id="{B8DEEB65-37E0-60BC-552A-75A7FD986937}"/>
              </a:ext>
            </a:extLst>
          </p:cNvPr>
          <p:cNvSpPr txBox="1"/>
          <p:nvPr/>
        </p:nvSpPr>
        <p:spPr>
          <a:xfrm>
            <a:off x="1590982" y="3202244"/>
            <a:ext cx="6075663" cy="71558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b="1" dirty="0">
                <a:ea typeface="Calibri"/>
                <a:cs typeface="Arial" panose="020B0604020202020204" pitchFamily="34" charset="0"/>
              </a:rPr>
              <a:t>Printed copies of DFA are considered SECURE materials and must be checked out/in from the ELPAC Coordinator each day of testing.</a:t>
            </a:r>
          </a:p>
          <a:p>
            <a:pPr algn="ctr"/>
            <a:endParaRPr lang="en-US" b="1" dirty="0">
              <a:ea typeface="Calibri"/>
              <a:cs typeface="Arial" panose="020B0604020202020204" pitchFamily="34" charset="0"/>
            </a:endParaRPr>
          </a:p>
        </p:txBody>
      </p:sp>
      <p:sp>
        <p:nvSpPr>
          <p:cNvPr id="6" name="Footer Placeholder 5">
            <a:extLst>
              <a:ext uri="{FF2B5EF4-FFF2-40B4-BE49-F238E27FC236}">
                <a16:creationId xmlns:a16="http://schemas.microsoft.com/office/drawing/2014/main" id="{91F335F4-E088-672D-C357-4D0B302CF9C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8787796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FD47A-56DF-DC82-B0AD-3E5342D19F16}"/>
              </a:ext>
            </a:extLst>
          </p:cNvPr>
          <p:cNvSpPr>
            <a:spLocks noGrp="1"/>
          </p:cNvSpPr>
          <p:nvPr>
            <p:ph type="title"/>
          </p:nvPr>
        </p:nvSpPr>
        <p:spPr/>
        <p:txBody>
          <a:bodyPr/>
          <a:lstStyle/>
          <a:p>
            <a:r>
              <a:rPr lang="en-US"/>
              <a:t>Action Items</a:t>
            </a:r>
          </a:p>
        </p:txBody>
      </p:sp>
      <p:sp>
        <p:nvSpPr>
          <p:cNvPr id="4" name="Text Placeholder 3">
            <a:extLst>
              <a:ext uri="{FF2B5EF4-FFF2-40B4-BE49-F238E27FC236}">
                <a16:creationId xmlns:a16="http://schemas.microsoft.com/office/drawing/2014/main" id="{C13966FF-1502-99DD-748D-020F67AB6752}"/>
              </a:ext>
            </a:extLst>
          </p:cNvPr>
          <p:cNvSpPr>
            <a:spLocks noGrp="1"/>
          </p:cNvSpPr>
          <p:nvPr>
            <p:ph type="body" idx="13"/>
          </p:nvPr>
        </p:nvSpPr>
        <p:spPr/>
        <p:txBody>
          <a:bodyPr/>
          <a:lstStyle/>
          <a:p>
            <a:pPr marL="596900" indent="-457200">
              <a:buFont typeface="+mj-lt"/>
              <a:buAutoNum type="arabicPeriod"/>
            </a:pPr>
            <a:r>
              <a:rPr lang="en-US" dirty="0"/>
              <a:t>Generate and securely store student logon credentials.</a:t>
            </a:r>
          </a:p>
          <a:p>
            <a:pPr marL="1054100" lvl="1" indent="-457200">
              <a:buFont typeface="+mj-lt"/>
              <a:buAutoNum type="alphaLcPeriod"/>
            </a:pPr>
            <a:r>
              <a:rPr lang="en-US" dirty="0"/>
              <a:t>Must have </a:t>
            </a:r>
            <a:r>
              <a:rPr lang="en-US" dirty="0" err="1"/>
              <a:t>MiSiS</a:t>
            </a:r>
            <a:r>
              <a:rPr lang="en-US" dirty="0"/>
              <a:t> role: Categorical Coordinator.</a:t>
            </a:r>
          </a:p>
          <a:p>
            <a:pPr marL="596900" indent="-457200">
              <a:buFont typeface="+mj-lt"/>
              <a:buAutoNum type="arabicPeriod"/>
            </a:pPr>
            <a:r>
              <a:rPr lang="en-US" dirty="0"/>
              <a:t>Encourage TE(s) to utilize practice/training tests.</a:t>
            </a:r>
          </a:p>
          <a:p>
            <a:pPr marL="596900" indent="-457200">
              <a:buFont typeface="+mj-lt"/>
              <a:buAutoNum type="arabicPeriod"/>
            </a:pPr>
            <a:r>
              <a:rPr lang="en-US" dirty="0"/>
              <a:t>Review PFA.</a:t>
            </a:r>
          </a:p>
          <a:p>
            <a:pPr marL="596900" indent="-457200">
              <a:buFont typeface="+mj-lt"/>
              <a:buAutoNum type="arabicPeriod"/>
            </a:pPr>
            <a:r>
              <a:rPr lang="en-US" dirty="0"/>
              <a:t>Prepare K-2 Writing Answer Books.</a:t>
            </a:r>
          </a:p>
          <a:p>
            <a:pPr marL="596900" indent="-457200">
              <a:buFont typeface="+mj-lt"/>
              <a:buAutoNum type="arabicPeriod"/>
            </a:pPr>
            <a:r>
              <a:rPr lang="en-US" dirty="0"/>
              <a:t>Prepare rooms for testing and distribute signage.</a:t>
            </a:r>
          </a:p>
          <a:p>
            <a:pPr marL="596900" indent="-457200">
              <a:buFont typeface="+mj-lt"/>
              <a:buAutoNum type="arabicPeriod"/>
            </a:pPr>
            <a:r>
              <a:rPr lang="en-US" dirty="0"/>
              <a:t>Download, print, and/or guide TE(s) to the DFA(s).</a:t>
            </a:r>
          </a:p>
          <a:p>
            <a:pPr marL="596900" indent="-457200">
              <a:buFont typeface="+mj-lt"/>
              <a:buAutoNum type="arabicPeriod"/>
            </a:pPr>
            <a:r>
              <a:rPr lang="en-US" dirty="0"/>
              <a:t>Prepare Inventory Control Forms for TEs to check out/in testing materials.</a:t>
            </a:r>
          </a:p>
          <a:p>
            <a:pPr marL="596900" indent="-457200">
              <a:buFont typeface="+mj-lt"/>
              <a:buAutoNum type="arabicPeriod"/>
            </a:pPr>
            <a:endParaRPr lang="en-US" dirty="0"/>
          </a:p>
        </p:txBody>
      </p:sp>
      <p:sp>
        <p:nvSpPr>
          <p:cNvPr id="6" name="Footer Placeholder 5">
            <a:extLst>
              <a:ext uri="{FF2B5EF4-FFF2-40B4-BE49-F238E27FC236}">
                <a16:creationId xmlns:a16="http://schemas.microsoft.com/office/drawing/2014/main" id="{3FBE7108-1E01-B9AA-0E69-AF8242E359D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2267688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Creating a Test Session</a:t>
            </a:r>
          </a:p>
        </p:txBody>
      </p:sp>
      <p:sp>
        <p:nvSpPr>
          <p:cNvPr id="6" name="Footer Placeholder 5">
            <a:extLst>
              <a:ext uri="{FF2B5EF4-FFF2-40B4-BE49-F238E27FC236}">
                <a16:creationId xmlns:a16="http://schemas.microsoft.com/office/drawing/2014/main" id="{B48A8C88-DB15-0DCD-8634-924BA49CD2BC}"/>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7" name="Slide Number Placeholder 6">
            <a:extLst>
              <a:ext uri="{FF2B5EF4-FFF2-40B4-BE49-F238E27FC236}">
                <a16:creationId xmlns:a16="http://schemas.microsoft.com/office/drawing/2014/main" id="{7E24427B-2383-C8E8-E5AA-FEA24D21EDB6}"/>
              </a:ext>
            </a:extLst>
          </p:cNvPr>
          <p:cNvSpPr>
            <a:spLocks noGrp="1"/>
          </p:cNvSpPr>
          <p:nvPr>
            <p:ph type="sldNum" idx="4294967295"/>
          </p:nvPr>
        </p:nvSpPr>
        <p:spPr>
          <a:xfrm>
            <a:off x="8777250" y="4739425"/>
            <a:ext cx="366900" cy="393600"/>
          </a:xfrm>
        </p:spPr>
        <p:txBody>
          <a:bodyPr/>
          <a:lstStyle/>
          <a:p>
            <a:pPr marL="0" lvl="0" indent="0" algn="ctr" rtl="0">
              <a:spcBef>
                <a:spcPts val="0"/>
              </a:spcBef>
              <a:spcAft>
                <a:spcPts val="0"/>
              </a:spcAft>
              <a:buNone/>
            </a:pPr>
            <a:fld id="{00000000-1234-1234-1234-123412341234}" type="slidenum">
              <a:rPr lang="en" smtClean="0"/>
              <a:t>158</a:t>
            </a:fld>
            <a:endParaRPr lang="en"/>
          </a:p>
        </p:txBody>
      </p:sp>
    </p:spTree>
    <p:extLst>
      <p:ext uri="{BB962C8B-B14F-4D97-AF65-F5344CB8AC3E}">
        <p14:creationId xmlns:p14="http://schemas.microsoft.com/office/powerpoint/2010/main" val="326409290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F2D5E8-54BD-AAF8-420C-C58F539578CF}"/>
              </a:ext>
            </a:extLst>
          </p:cNvPr>
          <p:cNvSpPr>
            <a:spLocks noGrp="1"/>
          </p:cNvSpPr>
          <p:nvPr>
            <p:ph type="body" idx="1"/>
          </p:nvPr>
        </p:nvSpPr>
        <p:spPr>
          <a:xfrm>
            <a:off x="311700" y="952500"/>
            <a:ext cx="2937191" cy="3768622"/>
          </a:xfrm>
        </p:spPr>
        <p:txBody>
          <a:bodyPr/>
          <a:lstStyle/>
          <a:p>
            <a:pPr marL="139700" indent="0">
              <a:buNone/>
            </a:pPr>
            <a:r>
              <a:rPr lang="en-US" b="1" dirty="0"/>
              <a:t>Test Administrator Interface</a:t>
            </a:r>
            <a:r>
              <a:rPr lang="en-US" dirty="0"/>
              <a:t>. </a:t>
            </a:r>
          </a:p>
          <a:p>
            <a:r>
              <a:rPr lang="en-US" sz="1800" dirty="0"/>
              <a:t>Test Examiners create ELPAC testing sessions and monitor testing. </a:t>
            </a:r>
          </a:p>
          <a:p>
            <a:pPr lvl="1"/>
            <a:r>
              <a:rPr lang="en-US" sz="1600" dirty="0"/>
              <a:t>A test session is created for all domains except K-2 Writing.</a:t>
            </a:r>
          </a:p>
        </p:txBody>
      </p:sp>
      <p:pic>
        <p:nvPicPr>
          <p:cNvPr id="7" name="Picture 6">
            <a:extLst>
              <a:ext uri="{FF2B5EF4-FFF2-40B4-BE49-F238E27FC236}">
                <a16:creationId xmlns:a16="http://schemas.microsoft.com/office/drawing/2014/main" id="{C59FE17F-CFE1-F748-A844-14A3C669623C}"/>
              </a:ext>
            </a:extLst>
          </p:cNvPr>
          <p:cNvPicPr>
            <a:picLocks noChangeAspect="1"/>
          </p:cNvPicPr>
          <p:nvPr/>
        </p:nvPicPr>
        <p:blipFill rotWithShape="1">
          <a:blip r:embed="rId3">
            <a:extLst>
              <a:ext uri="{28A0092B-C50C-407E-A947-70E740481C1C}">
                <a14:useLocalDpi xmlns:a14="http://schemas.microsoft.com/office/drawing/2010/main" val="0"/>
              </a:ext>
            </a:extLst>
          </a:blip>
          <a:srcRect t="35555"/>
          <a:stretch/>
        </p:blipFill>
        <p:spPr>
          <a:xfrm>
            <a:off x="3517796" y="1019646"/>
            <a:ext cx="5314165" cy="3533561"/>
          </a:xfrm>
          <a:prstGeom prst="rect">
            <a:avLst/>
          </a:prstGeom>
          <a:ln>
            <a:solidFill>
              <a:schemeClr val="tx1"/>
            </a:solidFill>
          </a:ln>
        </p:spPr>
      </p:pic>
      <p:sp>
        <p:nvSpPr>
          <p:cNvPr id="15" name="Right Arrow 14">
            <a:extLst>
              <a:ext uri="{FF2B5EF4-FFF2-40B4-BE49-F238E27FC236}">
                <a16:creationId xmlns:a16="http://schemas.microsoft.com/office/drawing/2014/main" id="{B99AB1EA-6652-FC41-91D0-A7954BAE9019}"/>
              </a:ext>
            </a:extLst>
          </p:cNvPr>
          <p:cNvSpPr/>
          <p:nvPr/>
        </p:nvSpPr>
        <p:spPr>
          <a:xfrm rot="10800000">
            <a:off x="4829885" y="2162216"/>
            <a:ext cx="342900" cy="48006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itle 1">
            <a:extLst>
              <a:ext uri="{FF2B5EF4-FFF2-40B4-BE49-F238E27FC236}">
                <a16:creationId xmlns:a16="http://schemas.microsoft.com/office/drawing/2014/main" id="{32242FAD-5EB4-1749-8680-5878469F917B}"/>
              </a:ext>
            </a:extLst>
          </p:cNvPr>
          <p:cNvSpPr>
            <a:spLocks noGrp="1"/>
          </p:cNvSpPr>
          <p:nvPr>
            <p:ph type="title"/>
          </p:nvPr>
        </p:nvSpPr>
        <p:spPr/>
        <p:txBody>
          <a:bodyPr>
            <a:normAutofit/>
          </a:bodyPr>
          <a:lstStyle/>
          <a:p>
            <a:r>
              <a:rPr lang="en-US"/>
              <a:t>Creating a Test Session</a:t>
            </a:r>
          </a:p>
        </p:txBody>
      </p:sp>
      <p:sp>
        <p:nvSpPr>
          <p:cNvPr id="4" name="Rectangle 3">
            <a:extLst>
              <a:ext uri="{FF2B5EF4-FFF2-40B4-BE49-F238E27FC236}">
                <a16:creationId xmlns:a16="http://schemas.microsoft.com/office/drawing/2014/main" id="{AB28A51F-6E02-E74D-7562-06890F6457D6}"/>
              </a:ext>
            </a:extLst>
          </p:cNvPr>
          <p:cNvSpPr/>
          <p:nvPr/>
        </p:nvSpPr>
        <p:spPr>
          <a:xfrm>
            <a:off x="3556483" y="2262185"/>
            <a:ext cx="1084790" cy="2801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a:extLst>
              <a:ext uri="{FF2B5EF4-FFF2-40B4-BE49-F238E27FC236}">
                <a16:creationId xmlns:a16="http://schemas.microsoft.com/office/drawing/2014/main" id="{DA8029A0-9C35-BCE9-04A6-7E2F4965848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997744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3782EB-34B5-CC55-9CBC-D30FA5C1762B}"/>
              </a:ext>
            </a:extLst>
          </p:cNvPr>
          <p:cNvSpPr>
            <a:spLocks noGrp="1"/>
          </p:cNvSpPr>
          <p:nvPr>
            <p:ph type="title"/>
          </p:nvPr>
        </p:nvSpPr>
        <p:spPr>
          <a:xfrm>
            <a:off x="0" y="0"/>
            <a:ext cx="8189700" cy="773400"/>
          </a:xfrm>
        </p:spPr>
        <p:txBody>
          <a:bodyPr>
            <a:noAutofit/>
          </a:bodyPr>
          <a:lstStyle/>
          <a:p>
            <a:r>
              <a:rPr lang="en-US">
                <a:latin typeface="+mj-lt"/>
              </a:rPr>
              <a:t>TOMS</a:t>
            </a:r>
          </a:p>
        </p:txBody>
      </p:sp>
      <p:pic>
        <p:nvPicPr>
          <p:cNvPr id="6" name="Picture 5" descr="Graphical user interface&#10;&#10;Description automatically generated with low confidence">
            <a:extLst>
              <a:ext uri="{FF2B5EF4-FFF2-40B4-BE49-F238E27FC236}">
                <a16:creationId xmlns:a16="http://schemas.microsoft.com/office/drawing/2014/main" id="{5680EEEA-65B6-79FD-8B0B-9BCCC5282F80}"/>
              </a:ext>
            </a:extLst>
          </p:cNvPr>
          <p:cNvPicPr>
            <a:picLocks noChangeAspect="1"/>
          </p:cNvPicPr>
          <p:nvPr/>
        </p:nvPicPr>
        <p:blipFill rotWithShape="1">
          <a:blip r:embed="rId3">
            <a:extLst>
              <a:ext uri="{28A0092B-C50C-407E-A947-70E740481C1C}">
                <a14:useLocalDpi xmlns:a14="http://schemas.microsoft.com/office/drawing/2010/main" val="0"/>
              </a:ext>
            </a:extLst>
          </a:blip>
          <a:srcRect b="17863"/>
          <a:stretch/>
        </p:blipFill>
        <p:spPr>
          <a:xfrm>
            <a:off x="3262023" y="967828"/>
            <a:ext cx="5258200" cy="3732658"/>
          </a:xfrm>
          <a:prstGeom prst="rect">
            <a:avLst/>
          </a:prstGeom>
          <a:ln>
            <a:solidFill>
              <a:schemeClr val="tx1"/>
            </a:solidFill>
          </a:ln>
        </p:spPr>
      </p:pic>
      <p:sp>
        <p:nvSpPr>
          <p:cNvPr id="5" name="Footer Placeholder 4">
            <a:extLst>
              <a:ext uri="{FF2B5EF4-FFF2-40B4-BE49-F238E27FC236}">
                <a16:creationId xmlns:a16="http://schemas.microsoft.com/office/drawing/2014/main" id="{1B826DBB-A537-92A4-C32B-D1A97A6F38AA}"/>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9" name="Slide Number Placeholder 8">
            <a:extLst>
              <a:ext uri="{FF2B5EF4-FFF2-40B4-BE49-F238E27FC236}">
                <a16:creationId xmlns:a16="http://schemas.microsoft.com/office/drawing/2014/main" id="{1B47D69B-4483-6110-44B6-2035CD929E27}"/>
              </a:ext>
            </a:extLst>
          </p:cNvPr>
          <p:cNvSpPr>
            <a:spLocks noGrp="1"/>
          </p:cNvSpPr>
          <p:nvPr>
            <p:ph type="sldNum" idx="4294967295"/>
          </p:nvPr>
        </p:nvSpPr>
        <p:spPr>
          <a:xfrm>
            <a:off x="8777250" y="4739425"/>
            <a:ext cx="366900" cy="393600"/>
          </a:xfrm>
        </p:spPr>
        <p:txBody>
          <a:bodyPr/>
          <a:lstStyle/>
          <a:p>
            <a:pPr marL="0" lvl="0" indent="0" algn="ctr" rtl="0">
              <a:spcBef>
                <a:spcPts val="0"/>
              </a:spcBef>
              <a:spcAft>
                <a:spcPts val="0"/>
              </a:spcAft>
              <a:buNone/>
            </a:pPr>
            <a:fld id="{00000000-1234-1234-1234-123412341234}" type="slidenum">
              <a:rPr lang="en" smtClean="0"/>
              <a:t>16</a:t>
            </a:fld>
            <a:endParaRPr lang="en"/>
          </a:p>
        </p:txBody>
      </p:sp>
      <p:pic>
        <p:nvPicPr>
          <p:cNvPr id="2" name="Picture 3" descr="A screenshot of a computer&#10;&#10;Description automatically generated">
            <a:extLst>
              <a:ext uri="{FF2B5EF4-FFF2-40B4-BE49-F238E27FC236}">
                <a16:creationId xmlns:a16="http://schemas.microsoft.com/office/drawing/2014/main" id="{FD4B9EA9-27F4-1489-277D-8B743EDACC27}"/>
              </a:ext>
            </a:extLst>
          </p:cNvPr>
          <p:cNvPicPr>
            <a:picLocks noChangeAspect="1"/>
          </p:cNvPicPr>
          <p:nvPr/>
        </p:nvPicPr>
        <p:blipFill>
          <a:blip r:embed="rId4"/>
          <a:stretch>
            <a:fillRect/>
          </a:stretch>
        </p:blipFill>
        <p:spPr>
          <a:xfrm>
            <a:off x="239951" y="967828"/>
            <a:ext cx="2867139" cy="2775140"/>
          </a:xfrm>
          <a:prstGeom prst="rect">
            <a:avLst/>
          </a:prstGeom>
          <a:ln>
            <a:solidFill>
              <a:schemeClr val="tx1"/>
            </a:solidFill>
          </a:ln>
        </p:spPr>
      </p:pic>
    </p:spTree>
    <p:extLst>
      <p:ext uri="{BB962C8B-B14F-4D97-AF65-F5344CB8AC3E}">
        <p14:creationId xmlns:p14="http://schemas.microsoft.com/office/powerpoint/2010/main" val="241440315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F729-2FD9-BC70-6154-63B8E06602FF}"/>
              </a:ext>
            </a:extLst>
          </p:cNvPr>
          <p:cNvSpPr>
            <a:spLocks noGrp="1"/>
          </p:cNvSpPr>
          <p:nvPr>
            <p:ph type="title"/>
          </p:nvPr>
        </p:nvSpPr>
        <p:spPr>
          <a:noFill/>
        </p:spPr>
        <p:txBody>
          <a:bodyPr spcFirstLastPara="1" wrap="square" lIns="68580" tIns="34290" rIns="68580" bIns="34290" anchor="ctr" anchorCtr="0">
            <a:normAutofit/>
          </a:bodyPr>
          <a:lstStyle/>
          <a:p>
            <a:r>
              <a:rPr lang="en-US" sz="2250"/>
              <a:t>How To Start an Initial ELPAC Test Session</a:t>
            </a:r>
          </a:p>
        </p:txBody>
      </p:sp>
      <p:sp>
        <p:nvSpPr>
          <p:cNvPr id="4" name="Text Placeholder 3">
            <a:extLst>
              <a:ext uri="{FF2B5EF4-FFF2-40B4-BE49-F238E27FC236}">
                <a16:creationId xmlns:a16="http://schemas.microsoft.com/office/drawing/2014/main" id="{C7C09DBF-FD6D-FA6A-32A7-97D3EE28BB03}"/>
              </a:ext>
            </a:extLst>
          </p:cNvPr>
          <p:cNvSpPr>
            <a:spLocks noGrp="1"/>
          </p:cNvSpPr>
          <p:nvPr>
            <p:ph type="body" idx="13"/>
          </p:nvPr>
        </p:nvSpPr>
        <p:spPr>
          <a:xfrm>
            <a:off x="311700" y="952500"/>
            <a:ext cx="4294936" cy="3768622"/>
          </a:xfrm>
        </p:spPr>
        <p:txBody>
          <a:bodyPr/>
          <a:lstStyle/>
          <a:p>
            <a:pPr marL="139700" indent="0">
              <a:buNone/>
            </a:pPr>
            <a:r>
              <a:rPr lang="en-US" dirty="0"/>
              <a:t>Printable </a:t>
            </a:r>
            <a:r>
              <a:rPr lang="en-US" i="1" dirty="0"/>
              <a:t>How to Start an ELPAC Test Session </a:t>
            </a:r>
            <a:r>
              <a:rPr lang="en-US" dirty="0"/>
              <a:t>documents are available. </a:t>
            </a:r>
          </a:p>
          <a:p>
            <a:r>
              <a:rPr lang="en-US" sz="1800" dirty="0"/>
              <a:t>Non-secure</a:t>
            </a:r>
          </a:p>
          <a:p>
            <a:r>
              <a:rPr lang="en-US" sz="1800" dirty="0"/>
              <a:t>2 versions</a:t>
            </a:r>
          </a:p>
          <a:p>
            <a:pPr lvl="1"/>
            <a:r>
              <a:rPr lang="en-US" sz="1600" dirty="0">
                <a:hlinkClick r:id="rId3"/>
              </a:rPr>
              <a:t>Initial/Summative ELPAC</a:t>
            </a:r>
            <a:endParaRPr lang="en-US" sz="1600" dirty="0"/>
          </a:p>
          <a:p>
            <a:pPr lvl="1"/>
            <a:r>
              <a:rPr lang="en-US" sz="1600" dirty="0">
                <a:hlinkClick r:id="rId4"/>
              </a:rPr>
              <a:t>Initial/Summative Alternate ELPAC</a:t>
            </a:r>
            <a:endParaRPr lang="en-US" sz="1600" dirty="0"/>
          </a:p>
          <a:p>
            <a:endParaRPr lang="en-US" dirty="0"/>
          </a:p>
        </p:txBody>
      </p:sp>
      <p:sp>
        <p:nvSpPr>
          <p:cNvPr id="6" name="Footer Placeholder 5">
            <a:extLst>
              <a:ext uri="{FF2B5EF4-FFF2-40B4-BE49-F238E27FC236}">
                <a16:creationId xmlns:a16="http://schemas.microsoft.com/office/drawing/2014/main" id="{6EF500AE-3EE1-7074-45D9-AB864689A55F}"/>
              </a:ext>
            </a:extLst>
          </p:cNvPr>
          <p:cNvSpPr>
            <a:spLocks noGrp="1"/>
          </p:cNvSpPr>
          <p:nvPr>
            <p:ph type="ftr" sz="quarter" idx="11"/>
          </p:nvPr>
        </p:nvSpPr>
        <p:spPr/>
        <p:txBody>
          <a:bodyPr/>
          <a:lstStyle/>
          <a:p>
            <a:r>
              <a:rPr lang="en-US"/>
              <a:t>2023-24 Initial ELPAC and Initial Alternate ELPAC Administration Coordinator Training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9033" y="1142862"/>
            <a:ext cx="1827867" cy="2365664"/>
          </a:xfrm>
          <a:prstGeom prst="rect">
            <a:avLst/>
          </a:prstGeom>
          <a:ln>
            <a:solidFill>
              <a:schemeClr val="tx1"/>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172" y="1142862"/>
            <a:ext cx="1827503" cy="2365664"/>
          </a:xfrm>
          <a:prstGeom prst="rect">
            <a:avLst/>
          </a:prstGeom>
          <a:ln>
            <a:solidFill>
              <a:schemeClr val="tx1"/>
            </a:solidFill>
          </a:ln>
        </p:spPr>
      </p:pic>
    </p:spTree>
    <p:extLst>
      <p:ext uri="{BB962C8B-B14F-4D97-AF65-F5344CB8AC3E}">
        <p14:creationId xmlns:p14="http://schemas.microsoft.com/office/powerpoint/2010/main" val="134254004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Creating a Test Session </a:t>
            </a:r>
          </a:p>
        </p:txBody>
      </p:sp>
      <p:sp>
        <p:nvSpPr>
          <p:cNvPr id="3" name="Text Placeholder 2"/>
          <p:cNvSpPr>
            <a:spLocks noGrp="1"/>
          </p:cNvSpPr>
          <p:nvPr>
            <p:ph type="body" idx="1"/>
          </p:nvPr>
        </p:nvSpPr>
        <p:spPr>
          <a:xfrm>
            <a:off x="311700" y="952500"/>
            <a:ext cx="2311184" cy="3768622"/>
          </a:xfrm>
        </p:spPr>
        <p:txBody>
          <a:bodyPr>
            <a:normAutofit/>
          </a:bodyPr>
          <a:lstStyle/>
          <a:p>
            <a:pPr marL="342900" indent="-342900"/>
            <a:r>
              <a:rPr lang="en-US" dirty="0"/>
              <a:t>Start a NEW Test Session that students will immediately join. </a:t>
            </a:r>
          </a:p>
          <a:p>
            <a:pPr marL="342900" indent="-342900"/>
            <a:r>
              <a:rPr lang="en-US" dirty="0"/>
              <a:t>Do NOT preschedule sessions.</a:t>
            </a:r>
          </a:p>
          <a:p>
            <a:pPr lvl="1"/>
            <a:endParaRPr lang="en-US" dirty="0"/>
          </a:p>
        </p:txBody>
      </p:sp>
      <p:pic>
        <p:nvPicPr>
          <p:cNvPr id="6" name="Picture 5">
            <a:extLst>
              <a:ext uri="{FF2B5EF4-FFF2-40B4-BE49-F238E27FC236}">
                <a16:creationId xmlns:a16="http://schemas.microsoft.com/office/drawing/2014/main" id="{52838172-0196-DB40-B73A-FBF9DFD9C00B}"/>
              </a:ext>
            </a:extLst>
          </p:cNvPr>
          <p:cNvPicPr>
            <a:picLocks noChangeAspect="1"/>
          </p:cNvPicPr>
          <p:nvPr/>
        </p:nvPicPr>
        <p:blipFill>
          <a:blip r:embed="rId3"/>
          <a:stretch>
            <a:fillRect/>
          </a:stretch>
        </p:blipFill>
        <p:spPr>
          <a:xfrm>
            <a:off x="3005956" y="954219"/>
            <a:ext cx="5788657" cy="2855885"/>
          </a:xfrm>
          <a:prstGeom prst="rect">
            <a:avLst/>
          </a:prstGeom>
          <a:ln>
            <a:solidFill>
              <a:schemeClr val="tx1"/>
            </a:solidFill>
          </a:ln>
        </p:spPr>
      </p:pic>
      <p:sp>
        <p:nvSpPr>
          <p:cNvPr id="5" name="Speech Bubble: Rectangle 7">
            <a:extLst>
              <a:ext uri="{FF2B5EF4-FFF2-40B4-BE49-F238E27FC236}">
                <a16:creationId xmlns:a16="http://schemas.microsoft.com/office/drawing/2014/main" id="{F23891D2-3035-ED4F-B9D6-C911823FA09B}"/>
              </a:ext>
            </a:extLst>
          </p:cNvPr>
          <p:cNvSpPr/>
          <p:nvPr/>
        </p:nvSpPr>
        <p:spPr>
          <a:xfrm>
            <a:off x="6727037" y="1190846"/>
            <a:ext cx="1300829" cy="555963"/>
          </a:xfrm>
          <a:prstGeom prst="wedgeRectCallout">
            <a:avLst>
              <a:gd name="adj1" fmla="val -185003"/>
              <a:gd name="adj2" fmla="val -1024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Do not pre-preschedule sessions.</a:t>
            </a:r>
          </a:p>
        </p:txBody>
      </p:sp>
      <p:sp>
        <p:nvSpPr>
          <p:cNvPr id="4" name="TextBox 3"/>
          <p:cNvSpPr txBox="1"/>
          <p:nvPr/>
        </p:nvSpPr>
        <p:spPr>
          <a:xfrm>
            <a:off x="4088332" y="668469"/>
            <a:ext cx="694670" cy="1246495"/>
          </a:xfrm>
          <a:prstGeom prst="rect">
            <a:avLst/>
          </a:prstGeom>
          <a:noFill/>
        </p:spPr>
        <p:txBody>
          <a:bodyPr wrap="square" lIns="91440" tIns="45720" rIns="91440" bIns="45720" rtlCol="0" anchor="t">
            <a:spAutoFit/>
          </a:bodyPr>
          <a:lstStyle/>
          <a:p>
            <a:r>
              <a:rPr lang="en-US" sz="7500">
                <a:solidFill>
                  <a:srgbClr val="FF0000"/>
                </a:solidFill>
              </a:rPr>
              <a:t>x</a:t>
            </a:r>
          </a:p>
        </p:txBody>
      </p:sp>
      <p:sp>
        <p:nvSpPr>
          <p:cNvPr id="7" name="Speech Bubble: Rectangle 7">
            <a:extLst>
              <a:ext uri="{FF2B5EF4-FFF2-40B4-BE49-F238E27FC236}">
                <a16:creationId xmlns:a16="http://schemas.microsoft.com/office/drawing/2014/main" id="{F23891D2-3035-ED4F-B9D6-C911823FA09B}"/>
              </a:ext>
            </a:extLst>
          </p:cNvPr>
          <p:cNvSpPr/>
          <p:nvPr/>
        </p:nvSpPr>
        <p:spPr>
          <a:xfrm>
            <a:off x="5900283" y="2915510"/>
            <a:ext cx="1300829" cy="555963"/>
          </a:xfrm>
          <a:prstGeom prst="wedgeRectCallout">
            <a:avLst>
              <a:gd name="adj1" fmla="val 100998"/>
              <a:gd name="adj2" fmla="val 4439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Click here to start a  NEW test session.</a:t>
            </a:r>
          </a:p>
        </p:txBody>
      </p:sp>
      <p:sp>
        <p:nvSpPr>
          <p:cNvPr id="10" name="Footer Placeholder 9">
            <a:extLst>
              <a:ext uri="{FF2B5EF4-FFF2-40B4-BE49-F238E27FC236}">
                <a16:creationId xmlns:a16="http://schemas.microsoft.com/office/drawing/2014/main" id="{B2BF9F5F-DEF6-76AE-8BA8-221237CA0F2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2376880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620" y="956993"/>
            <a:ext cx="5778230" cy="3783484"/>
          </a:xfrm>
          <a:prstGeom prst="rect">
            <a:avLst/>
          </a:prstGeom>
          <a:ln>
            <a:solidFill>
              <a:schemeClr val="tx1"/>
            </a:solidFill>
          </a:ln>
        </p:spPr>
      </p:pic>
      <p:sp>
        <p:nvSpPr>
          <p:cNvPr id="2" name="Title 1"/>
          <p:cNvSpPr>
            <a:spLocks noGrp="1"/>
          </p:cNvSpPr>
          <p:nvPr>
            <p:ph type="title"/>
          </p:nvPr>
        </p:nvSpPr>
        <p:spPr/>
        <p:txBody>
          <a:bodyPr>
            <a:normAutofit/>
          </a:bodyPr>
          <a:lstStyle/>
          <a:p>
            <a:r>
              <a:rPr lang="en-US"/>
              <a:t>Creating a Test Session </a:t>
            </a:r>
          </a:p>
        </p:txBody>
      </p:sp>
      <p:sp>
        <p:nvSpPr>
          <p:cNvPr id="7" name="Rectangle 6"/>
          <p:cNvSpPr/>
          <p:nvPr/>
        </p:nvSpPr>
        <p:spPr>
          <a:xfrm>
            <a:off x="1759621" y="3271362"/>
            <a:ext cx="3744639" cy="5204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p:cNvSpPr/>
          <p:nvPr/>
        </p:nvSpPr>
        <p:spPr>
          <a:xfrm flipV="1">
            <a:off x="1815555" y="1335558"/>
            <a:ext cx="1290836" cy="3988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Speech Bubble: Rectangle 7">
            <a:extLst>
              <a:ext uri="{FF2B5EF4-FFF2-40B4-BE49-F238E27FC236}">
                <a16:creationId xmlns:a16="http://schemas.microsoft.com/office/drawing/2014/main" id="{F23891D2-3035-ED4F-B9D6-C911823FA09B}"/>
              </a:ext>
            </a:extLst>
          </p:cNvPr>
          <p:cNvSpPr/>
          <p:nvPr/>
        </p:nvSpPr>
        <p:spPr>
          <a:xfrm>
            <a:off x="588469" y="1367515"/>
            <a:ext cx="958603" cy="274277"/>
          </a:xfrm>
          <a:prstGeom prst="wedgeRectCallout">
            <a:avLst>
              <a:gd name="adj1" fmla="val 69629"/>
              <a:gd name="adj2" fmla="val 574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Session ID</a:t>
            </a:r>
          </a:p>
        </p:txBody>
      </p:sp>
      <p:sp>
        <p:nvSpPr>
          <p:cNvPr id="12" name="Speech Bubble: Rectangle 7">
            <a:extLst>
              <a:ext uri="{FF2B5EF4-FFF2-40B4-BE49-F238E27FC236}">
                <a16:creationId xmlns:a16="http://schemas.microsoft.com/office/drawing/2014/main" id="{F23891D2-3035-ED4F-B9D6-C911823FA09B}"/>
              </a:ext>
            </a:extLst>
          </p:cNvPr>
          <p:cNvSpPr/>
          <p:nvPr/>
        </p:nvSpPr>
        <p:spPr>
          <a:xfrm>
            <a:off x="709463" y="3295525"/>
            <a:ext cx="788939" cy="398834"/>
          </a:xfrm>
          <a:prstGeom prst="wedgeRectCallout">
            <a:avLst>
              <a:gd name="adj1" fmla="val 69629"/>
              <a:gd name="adj2" fmla="val 574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Select Test</a:t>
            </a:r>
          </a:p>
        </p:txBody>
      </p:sp>
      <p:sp>
        <p:nvSpPr>
          <p:cNvPr id="13" name="Rectangle 12">
            <a:extLst>
              <a:ext uri="{FF2B5EF4-FFF2-40B4-BE49-F238E27FC236}">
                <a16:creationId xmlns:a16="http://schemas.microsoft.com/office/drawing/2014/main" id="{DB8869ED-401D-5D92-68FC-A91ED1EB69FC}"/>
              </a:ext>
            </a:extLst>
          </p:cNvPr>
          <p:cNvSpPr/>
          <p:nvPr/>
        </p:nvSpPr>
        <p:spPr>
          <a:xfrm>
            <a:off x="6631083" y="1002194"/>
            <a:ext cx="799618" cy="36589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750" b="1" dirty="0">
                <a:solidFill>
                  <a:srgbClr val="000000"/>
                </a:solidFill>
                <a:cs typeface="Arial" panose="020B0604020202020204" pitchFamily="34" charset="0"/>
              </a:rPr>
              <a:t>TE’s name indicated here.</a:t>
            </a:r>
            <a:endParaRPr lang="en-US" sz="750" dirty="0">
              <a:cs typeface="Arial" panose="020B0604020202020204" pitchFamily="34" charset="0"/>
            </a:endParaRPr>
          </a:p>
        </p:txBody>
      </p:sp>
      <p:sp>
        <p:nvSpPr>
          <p:cNvPr id="6" name="Footer Placeholder 5">
            <a:extLst>
              <a:ext uri="{FF2B5EF4-FFF2-40B4-BE49-F238E27FC236}">
                <a16:creationId xmlns:a16="http://schemas.microsoft.com/office/drawing/2014/main" id="{462229CC-158C-44A0-A7F6-DDB7C11ACAF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17659771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501" y="947143"/>
            <a:ext cx="5418307" cy="3205073"/>
          </a:xfrm>
          <a:prstGeom prst="rect">
            <a:avLst/>
          </a:prstGeom>
          <a:ln>
            <a:solidFill>
              <a:schemeClr val="tx1"/>
            </a:solidFill>
          </a:ln>
        </p:spPr>
      </p:pic>
      <p:sp>
        <p:nvSpPr>
          <p:cNvPr id="2" name="Title 1"/>
          <p:cNvSpPr>
            <a:spLocks noGrp="1"/>
          </p:cNvSpPr>
          <p:nvPr>
            <p:ph type="title"/>
          </p:nvPr>
        </p:nvSpPr>
        <p:spPr/>
        <p:txBody>
          <a:bodyPr>
            <a:normAutofit/>
          </a:bodyPr>
          <a:lstStyle/>
          <a:p>
            <a:r>
              <a:rPr lang="en-US"/>
              <a:t>Creating an Initial ELPAC Test Session </a:t>
            </a:r>
          </a:p>
        </p:txBody>
      </p:sp>
      <p:sp>
        <p:nvSpPr>
          <p:cNvPr id="5" name="Speech Bubble: Rectangle 7">
            <a:extLst>
              <a:ext uri="{FF2B5EF4-FFF2-40B4-BE49-F238E27FC236}">
                <a16:creationId xmlns:a16="http://schemas.microsoft.com/office/drawing/2014/main" id="{50468756-EC0A-754E-8495-33F4820CF44D}"/>
              </a:ext>
            </a:extLst>
          </p:cNvPr>
          <p:cNvSpPr/>
          <p:nvPr/>
        </p:nvSpPr>
        <p:spPr>
          <a:xfrm>
            <a:off x="5470008" y="2981527"/>
            <a:ext cx="1448146" cy="258858"/>
          </a:xfrm>
          <a:prstGeom prst="wedgeRectCallout">
            <a:avLst>
              <a:gd name="adj1" fmla="val -18757"/>
              <a:gd name="adj2" fmla="val 11163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3. DO NOT change.</a:t>
            </a:r>
          </a:p>
        </p:txBody>
      </p:sp>
      <p:sp>
        <p:nvSpPr>
          <p:cNvPr id="6" name="Speech Bubble: Rectangle 7">
            <a:extLst>
              <a:ext uri="{FF2B5EF4-FFF2-40B4-BE49-F238E27FC236}">
                <a16:creationId xmlns:a16="http://schemas.microsoft.com/office/drawing/2014/main" id="{BF135C77-92D7-1140-9127-27ED1C77A8AB}"/>
              </a:ext>
            </a:extLst>
          </p:cNvPr>
          <p:cNvSpPr/>
          <p:nvPr/>
        </p:nvSpPr>
        <p:spPr>
          <a:xfrm>
            <a:off x="4212271" y="4327478"/>
            <a:ext cx="2743657" cy="271680"/>
          </a:xfrm>
          <a:prstGeom prst="wedgeRectCallout">
            <a:avLst>
              <a:gd name="adj1" fmla="val 28513"/>
              <a:gd name="adj2" fmla="val -9058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chemeClr val="tx1"/>
                </a:solidFill>
                <a:cs typeface="Arial" panose="020B0604020202020204" pitchFamily="34" charset="0"/>
              </a:rPr>
              <a:t>4. Click “Start Operational Session.”</a:t>
            </a:r>
          </a:p>
        </p:txBody>
      </p:sp>
      <p:sp>
        <p:nvSpPr>
          <p:cNvPr id="8" name="Speech Bubble: Rectangle 7">
            <a:extLst>
              <a:ext uri="{FF2B5EF4-FFF2-40B4-BE49-F238E27FC236}">
                <a16:creationId xmlns:a16="http://schemas.microsoft.com/office/drawing/2014/main" id="{EE161384-6D97-7D43-AE83-B403D2DF611F}"/>
              </a:ext>
            </a:extLst>
          </p:cNvPr>
          <p:cNvSpPr/>
          <p:nvPr/>
        </p:nvSpPr>
        <p:spPr>
          <a:xfrm>
            <a:off x="302771" y="2753020"/>
            <a:ext cx="1362492" cy="1102368"/>
          </a:xfrm>
          <a:prstGeom prst="wedgeRectCallout">
            <a:avLst>
              <a:gd name="adj1" fmla="val 76409"/>
              <a:gd name="adj2" fmla="val -2589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chemeClr val="tx1"/>
                </a:solidFill>
                <a:cs typeface="Arial" panose="020B0604020202020204" pitchFamily="34" charset="0"/>
              </a:rPr>
              <a:t>1. Select the grade level and domains you will administer during the test session. </a:t>
            </a:r>
          </a:p>
        </p:txBody>
      </p:sp>
      <p:sp>
        <p:nvSpPr>
          <p:cNvPr id="9" name="Speech Bubble: Rectangle 7">
            <a:extLst>
              <a:ext uri="{FF2B5EF4-FFF2-40B4-BE49-F238E27FC236}">
                <a16:creationId xmlns:a16="http://schemas.microsoft.com/office/drawing/2014/main" id="{4EBD7C6A-D577-4E42-8205-8593090B48A3}"/>
              </a:ext>
            </a:extLst>
          </p:cNvPr>
          <p:cNvSpPr/>
          <p:nvPr/>
        </p:nvSpPr>
        <p:spPr>
          <a:xfrm>
            <a:off x="7714648" y="1578404"/>
            <a:ext cx="1085455" cy="628917"/>
          </a:xfrm>
          <a:prstGeom prst="wedgeRectCallout">
            <a:avLst>
              <a:gd name="adj1" fmla="val -73029"/>
              <a:gd name="adj2" fmla="val 8664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2. Verify the tests you selected.</a:t>
            </a:r>
          </a:p>
        </p:txBody>
      </p:sp>
      <p:sp>
        <p:nvSpPr>
          <p:cNvPr id="10" name="Rectangle 9">
            <a:extLst>
              <a:ext uri="{FF2B5EF4-FFF2-40B4-BE49-F238E27FC236}">
                <a16:creationId xmlns:a16="http://schemas.microsoft.com/office/drawing/2014/main" id="{DB8869ED-401D-5D92-68FC-A91ED1EB69FC}"/>
              </a:ext>
            </a:extLst>
          </p:cNvPr>
          <p:cNvSpPr/>
          <p:nvPr/>
        </p:nvSpPr>
        <p:spPr>
          <a:xfrm>
            <a:off x="6683008" y="954527"/>
            <a:ext cx="743273" cy="36589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750" b="1" dirty="0">
                <a:solidFill>
                  <a:srgbClr val="000000"/>
                </a:solidFill>
                <a:cs typeface="Arial" panose="020B0604020202020204" pitchFamily="34" charset="0"/>
              </a:rPr>
              <a:t>TE’s name indicated here</a:t>
            </a:r>
            <a:endParaRPr lang="en-US" sz="750" dirty="0">
              <a:cs typeface="Arial" panose="020B0604020202020204" pitchFamily="34" charset="0"/>
            </a:endParaRPr>
          </a:p>
        </p:txBody>
      </p:sp>
      <p:sp>
        <p:nvSpPr>
          <p:cNvPr id="11" name="Footer Placeholder 10">
            <a:extLst>
              <a:ext uri="{FF2B5EF4-FFF2-40B4-BE49-F238E27FC236}">
                <a16:creationId xmlns:a16="http://schemas.microsoft.com/office/drawing/2014/main" id="{75B87B64-DB94-4E8B-6E68-4F1E2D466FA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52227855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495" y="989382"/>
            <a:ext cx="5506992" cy="3291840"/>
          </a:xfrm>
          <a:prstGeom prst="rect">
            <a:avLst/>
          </a:prstGeom>
          <a:ln>
            <a:solidFill>
              <a:schemeClr val="tx1"/>
            </a:solidFill>
          </a:ln>
        </p:spPr>
      </p:pic>
      <p:sp>
        <p:nvSpPr>
          <p:cNvPr id="2" name="Title 1"/>
          <p:cNvSpPr>
            <a:spLocks noGrp="1"/>
          </p:cNvSpPr>
          <p:nvPr>
            <p:ph type="title"/>
          </p:nvPr>
        </p:nvSpPr>
        <p:spPr/>
        <p:txBody>
          <a:bodyPr spcFirstLastPara="1" wrap="square" lIns="68580" tIns="34290" rIns="68580" bIns="34290" anchor="ctr" anchorCtr="0">
            <a:normAutofit/>
          </a:bodyPr>
          <a:lstStyle/>
          <a:p>
            <a:r>
              <a:rPr lang="en-US" sz="2300">
                <a:solidFill>
                  <a:schemeClr val="bg1"/>
                </a:solidFill>
              </a:rPr>
              <a:t>Creating an Initial Alternate ELPAC Test Session </a:t>
            </a:r>
          </a:p>
        </p:txBody>
      </p:sp>
      <p:sp>
        <p:nvSpPr>
          <p:cNvPr id="5" name="Speech Bubble: Rectangle 7">
            <a:extLst>
              <a:ext uri="{FF2B5EF4-FFF2-40B4-BE49-F238E27FC236}">
                <a16:creationId xmlns:a16="http://schemas.microsoft.com/office/drawing/2014/main" id="{50468756-EC0A-754E-8495-33F4820CF44D}"/>
              </a:ext>
            </a:extLst>
          </p:cNvPr>
          <p:cNvSpPr/>
          <p:nvPr/>
        </p:nvSpPr>
        <p:spPr>
          <a:xfrm>
            <a:off x="7665492" y="3107116"/>
            <a:ext cx="1278709" cy="744043"/>
          </a:xfrm>
          <a:prstGeom prst="wedgeRectCallout">
            <a:avLst>
              <a:gd name="adj1" fmla="val -158808"/>
              <a:gd name="adj2" fmla="val 3816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3. Initial ALT ELPAC is only administered IN-PERSON.</a:t>
            </a:r>
            <a:endParaRPr lang="en-US" sz="1100" dirty="0">
              <a:solidFill>
                <a:schemeClr val="tx1"/>
              </a:solidFill>
              <a:ea typeface="+mn-lt"/>
              <a:cs typeface="Arial" panose="020B0604020202020204" pitchFamily="34" charset="0"/>
            </a:endParaRPr>
          </a:p>
        </p:txBody>
      </p:sp>
      <p:sp>
        <p:nvSpPr>
          <p:cNvPr id="6" name="Speech Bubble: Rectangle 7">
            <a:extLst>
              <a:ext uri="{FF2B5EF4-FFF2-40B4-BE49-F238E27FC236}">
                <a16:creationId xmlns:a16="http://schemas.microsoft.com/office/drawing/2014/main" id="{BF135C77-92D7-1140-9127-27ED1C77A8AB}"/>
              </a:ext>
            </a:extLst>
          </p:cNvPr>
          <p:cNvSpPr/>
          <p:nvPr/>
        </p:nvSpPr>
        <p:spPr>
          <a:xfrm>
            <a:off x="5096732" y="4394773"/>
            <a:ext cx="2831478" cy="228600"/>
          </a:xfrm>
          <a:prstGeom prst="wedgeRectCallout">
            <a:avLst>
              <a:gd name="adj1" fmla="val 11358"/>
              <a:gd name="adj2" fmla="val -8186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4. Click “Start Operational Session.”</a:t>
            </a:r>
          </a:p>
        </p:txBody>
      </p:sp>
      <p:sp>
        <p:nvSpPr>
          <p:cNvPr id="8" name="Speech Bubble: Rectangle 7">
            <a:extLst>
              <a:ext uri="{FF2B5EF4-FFF2-40B4-BE49-F238E27FC236}">
                <a16:creationId xmlns:a16="http://schemas.microsoft.com/office/drawing/2014/main" id="{EE161384-6D97-7D43-AE83-B403D2DF611F}"/>
              </a:ext>
            </a:extLst>
          </p:cNvPr>
          <p:cNvSpPr/>
          <p:nvPr/>
        </p:nvSpPr>
        <p:spPr>
          <a:xfrm>
            <a:off x="311700" y="2122908"/>
            <a:ext cx="1468974" cy="636342"/>
          </a:xfrm>
          <a:prstGeom prst="wedgeRectCallout">
            <a:avLst>
              <a:gd name="adj1" fmla="val 67777"/>
              <a:gd name="adj2" fmla="val 12481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1100" dirty="0">
                <a:solidFill>
                  <a:schemeClr val="tx1"/>
                </a:solidFill>
                <a:cs typeface="Arial" panose="020B0604020202020204" pitchFamily="34" charset="0"/>
              </a:rPr>
              <a:t>1. Select the grade level test you will administer. </a:t>
            </a:r>
          </a:p>
        </p:txBody>
      </p:sp>
      <p:sp>
        <p:nvSpPr>
          <p:cNvPr id="9" name="Speech Bubble: Rectangle 7">
            <a:extLst>
              <a:ext uri="{FF2B5EF4-FFF2-40B4-BE49-F238E27FC236}">
                <a16:creationId xmlns:a16="http://schemas.microsoft.com/office/drawing/2014/main" id="{4EBD7C6A-D577-4E42-8205-8593090B48A3}"/>
              </a:ext>
            </a:extLst>
          </p:cNvPr>
          <p:cNvSpPr/>
          <p:nvPr/>
        </p:nvSpPr>
        <p:spPr>
          <a:xfrm>
            <a:off x="7623208" y="1335890"/>
            <a:ext cx="1209092" cy="670180"/>
          </a:xfrm>
          <a:prstGeom prst="wedgeRectCallout">
            <a:avLst>
              <a:gd name="adj1" fmla="val -63909"/>
              <a:gd name="adj2" fmla="val 12400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2. Verify the tests you selected.</a:t>
            </a:r>
          </a:p>
        </p:txBody>
      </p:sp>
      <p:sp>
        <p:nvSpPr>
          <p:cNvPr id="10" name="Rectangle 9">
            <a:extLst>
              <a:ext uri="{FF2B5EF4-FFF2-40B4-BE49-F238E27FC236}">
                <a16:creationId xmlns:a16="http://schemas.microsoft.com/office/drawing/2014/main" id="{DB8869ED-401D-5D92-68FC-A91ED1EB69FC}"/>
              </a:ext>
            </a:extLst>
          </p:cNvPr>
          <p:cNvSpPr/>
          <p:nvPr/>
        </p:nvSpPr>
        <p:spPr>
          <a:xfrm>
            <a:off x="6721868" y="989382"/>
            <a:ext cx="743273" cy="3498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750" b="1" dirty="0">
                <a:solidFill>
                  <a:srgbClr val="000000"/>
                </a:solidFill>
                <a:cs typeface="Arial" panose="020B0604020202020204" pitchFamily="34" charset="0"/>
              </a:rPr>
              <a:t>TE’s name indicated here</a:t>
            </a:r>
            <a:endParaRPr lang="en-US" sz="750" dirty="0">
              <a:cs typeface="Arial" panose="020B0604020202020204" pitchFamily="34" charset="0"/>
            </a:endParaRPr>
          </a:p>
        </p:txBody>
      </p:sp>
      <p:sp>
        <p:nvSpPr>
          <p:cNvPr id="11" name="Footer Placeholder 10">
            <a:extLst>
              <a:ext uri="{FF2B5EF4-FFF2-40B4-BE49-F238E27FC236}">
                <a16:creationId xmlns:a16="http://schemas.microsoft.com/office/drawing/2014/main" id="{FDC26011-975D-F762-DA30-1500FFBE7D4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4535596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C219B0-44BF-2642-B0A7-06645B496828}"/>
              </a:ext>
            </a:extLst>
          </p:cNvPr>
          <p:cNvSpPr>
            <a:spLocks noGrp="1"/>
          </p:cNvSpPr>
          <p:nvPr>
            <p:ph type="title"/>
          </p:nvPr>
        </p:nvSpPr>
        <p:spPr/>
        <p:txBody>
          <a:bodyPr/>
          <a:lstStyle/>
          <a:p>
            <a:r>
              <a:rPr lang="en-US"/>
              <a:t>Session ID</a:t>
            </a:r>
          </a:p>
        </p:txBody>
      </p:sp>
      <p:sp>
        <p:nvSpPr>
          <p:cNvPr id="4" name="Text Placeholder 3">
            <a:extLst>
              <a:ext uri="{FF2B5EF4-FFF2-40B4-BE49-F238E27FC236}">
                <a16:creationId xmlns:a16="http://schemas.microsoft.com/office/drawing/2014/main" id="{2D284350-D270-083D-089B-E37D0604FF5D}"/>
              </a:ext>
            </a:extLst>
          </p:cNvPr>
          <p:cNvSpPr>
            <a:spLocks noGrp="1"/>
          </p:cNvSpPr>
          <p:nvPr>
            <p:ph type="body" idx="13"/>
          </p:nvPr>
        </p:nvSpPr>
        <p:spPr/>
        <p:txBody>
          <a:bodyPr/>
          <a:lstStyle/>
          <a:p>
            <a:r>
              <a:rPr lang="en-US" dirty="0"/>
              <a:t>After starting the operational session, write down the generated Session ID Number and share with students in grades 3-12 who are taking Initial ELPAC domains (except Speaking). </a:t>
            </a:r>
          </a:p>
          <a:p>
            <a:pPr lvl="1"/>
            <a:r>
              <a:rPr lang="en-US" dirty="0"/>
              <a:t>Write the Session ID on the board so it is visible to students.</a:t>
            </a:r>
          </a:p>
          <a:p>
            <a:r>
              <a:rPr lang="en-US" dirty="0"/>
              <a:t>TEs should document all Session IDs for their records.</a:t>
            </a:r>
          </a:p>
          <a:p>
            <a:endParaRPr lang="en-US" dirty="0"/>
          </a:p>
        </p:txBody>
      </p:sp>
      <p:sp>
        <p:nvSpPr>
          <p:cNvPr id="6" name="Footer Placeholder 5">
            <a:extLst>
              <a:ext uri="{FF2B5EF4-FFF2-40B4-BE49-F238E27FC236}">
                <a16:creationId xmlns:a16="http://schemas.microsoft.com/office/drawing/2014/main" id="{7AB2B712-BD87-4FDC-7612-F343F3B6F6C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1383314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1A1393-8A09-0C46-B204-3EC553D661CD}"/>
              </a:ext>
            </a:extLst>
          </p:cNvPr>
          <p:cNvPicPr/>
          <p:nvPr/>
        </p:nvPicPr>
        <p:blipFill rotWithShape="1">
          <a:blip r:embed="rId3" cstate="print">
            <a:extLst>
              <a:ext uri="{28A0092B-C50C-407E-A947-70E740481C1C}">
                <a14:useLocalDpi xmlns:a14="http://schemas.microsoft.com/office/drawing/2010/main" val="0"/>
              </a:ext>
            </a:extLst>
          </a:blip>
          <a:srcRect l="9773" t="46769" r="26637" b="5119"/>
          <a:stretch/>
        </p:blipFill>
        <p:spPr bwMode="auto">
          <a:xfrm>
            <a:off x="4370004" y="948737"/>
            <a:ext cx="2400300" cy="1347470"/>
          </a:xfrm>
          <a:prstGeom prst="rect">
            <a:avLst/>
          </a:prstGeom>
          <a:ln>
            <a:noFill/>
          </a:ln>
          <a:extLst>
            <a:ext uri="{53640926-AAD7-44D8-BBD7-CCE9431645EC}">
              <a14:shadowObscured xmlns:a14="http://schemas.microsoft.com/office/drawing/2010/main"/>
            </a:ext>
          </a:extLst>
        </p:spPr>
      </p:pic>
      <p:sp>
        <p:nvSpPr>
          <p:cNvPr id="11" name="Title 1">
            <a:extLst>
              <a:ext uri="{FF2B5EF4-FFF2-40B4-BE49-F238E27FC236}">
                <a16:creationId xmlns:a16="http://schemas.microsoft.com/office/drawing/2014/main" id="{9C5A3969-05E3-3349-A7A1-8A5C882015CB}"/>
              </a:ext>
            </a:extLst>
          </p:cNvPr>
          <p:cNvSpPr>
            <a:spLocks noGrp="1"/>
          </p:cNvSpPr>
          <p:nvPr>
            <p:ph type="title"/>
          </p:nvPr>
        </p:nvSpPr>
        <p:spPr/>
        <p:txBody>
          <a:bodyPr>
            <a:normAutofit/>
          </a:bodyPr>
          <a:lstStyle/>
          <a:p>
            <a:r>
              <a:rPr lang="en-US"/>
              <a:t>Log in to Test Session Using Secure Browser</a:t>
            </a:r>
          </a:p>
        </p:txBody>
      </p:sp>
      <p:sp>
        <p:nvSpPr>
          <p:cNvPr id="9" name="Text Placeholder 8">
            <a:extLst>
              <a:ext uri="{FF2B5EF4-FFF2-40B4-BE49-F238E27FC236}">
                <a16:creationId xmlns:a16="http://schemas.microsoft.com/office/drawing/2014/main" id="{DB30CD6E-189A-1311-0CD8-980AEF974CAF}"/>
              </a:ext>
            </a:extLst>
          </p:cNvPr>
          <p:cNvSpPr>
            <a:spLocks noGrp="1"/>
          </p:cNvSpPr>
          <p:nvPr>
            <p:ph type="body" idx="1"/>
          </p:nvPr>
        </p:nvSpPr>
        <p:spPr>
          <a:xfrm>
            <a:off x="311700" y="945445"/>
            <a:ext cx="3893887" cy="3775677"/>
          </a:xfrm>
        </p:spPr>
        <p:txBody>
          <a:bodyPr>
            <a:normAutofit/>
          </a:bodyPr>
          <a:lstStyle/>
          <a:p>
            <a:pPr marL="139700" indent="0">
              <a:buNone/>
            </a:pPr>
            <a:r>
              <a:rPr lang="en-US" sz="1800" b="1" dirty="0"/>
              <a:t>Who logs into the Secure Browser?</a:t>
            </a:r>
          </a:p>
          <a:p>
            <a:r>
              <a:rPr lang="en-US" sz="1800" dirty="0"/>
              <a:t>Initial ELPAC</a:t>
            </a:r>
          </a:p>
          <a:p>
            <a:pPr lvl="1"/>
            <a:r>
              <a:rPr lang="en-US" sz="1600" dirty="0"/>
              <a:t>TEs log into all domains for K-2 students and the Speaking domain for students in grades 3-12.</a:t>
            </a:r>
          </a:p>
          <a:p>
            <a:pPr lvl="1"/>
            <a:r>
              <a:rPr lang="en-US" sz="1600" dirty="0"/>
              <a:t>Students in grades 3-12 log in for themselves except for Speaking domain.</a:t>
            </a:r>
          </a:p>
          <a:p>
            <a:r>
              <a:rPr lang="en-US" sz="1800" dirty="0"/>
              <a:t>Initial Alternate ELPAC</a:t>
            </a:r>
          </a:p>
          <a:p>
            <a:pPr lvl="1"/>
            <a:r>
              <a:rPr lang="en-US" sz="1600" dirty="0"/>
              <a:t>TEs log in for all students. </a:t>
            </a:r>
          </a:p>
          <a:p>
            <a:endParaRPr lang="en-US" sz="1800" dirty="0"/>
          </a:p>
        </p:txBody>
      </p:sp>
      <p:pic>
        <p:nvPicPr>
          <p:cNvPr id="6" name="Picture 5">
            <a:extLst>
              <a:ext uri="{FF2B5EF4-FFF2-40B4-BE49-F238E27FC236}">
                <a16:creationId xmlns:a16="http://schemas.microsoft.com/office/drawing/2014/main" id="{F2417411-D4F7-A34D-A314-9DD40B6194D5}"/>
              </a:ext>
            </a:extLst>
          </p:cNvPr>
          <p:cNvPicPr>
            <a:picLocks noChangeAspect="1"/>
          </p:cNvPicPr>
          <p:nvPr/>
        </p:nvPicPr>
        <p:blipFill>
          <a:blip r:embed="rId4"/>
          <a:stretch>
            <a:fillRect/>
          </a:stretch>
        </p:blipFill>
        <p:spPr>
          <a:xfrm>
            <a:off x="5465185" y="3334631"/>
            <a:ext cx="1657350" cy="1200150"/>
          </a:xfrm>
          <a:prstGeom prst="rect">
            <a:avLst/>
          </a:prstGeom>
        </p:spPr>
      </p:pic>
      <p:pic>
        <p:nvPicPr>
          <p:cNvPr id="12" name="Picture 11">
            <a:extLst>
              <a:ext uri="{FF2B5EF4-FFF2-40B4-BE49-F238E27FC236}">
                <a16:creationId xmlns:a16="http://schemas.microsoft.com/office/drawing/2014/main" id="{58C4BC2F-3C55-C54A-9DA3-4DB729E69F8F}"/>
              </a:ext>
            </a:extLst>
          </p:cNvPr>
          <p:cNvPicPr>
            <a:picLocks noChangeAspect="1"/>
          </p:cNvPicPr>
          <p:nvPr/>
        </p:nvPicPr>
        <p:blipFill>
          <a:blip r:embed="rId5"/>
          <a:stretch>
            <a:fillRect/>
          </a:stretch>
        </p:blipFill>
        <p:spPr>
          <a:xfrm>
            <a:off x="7463296" y="3334683"/>
            <a:ext cx="1099708" cy="1272050"/>
          </a:xfrm>
          <a:prstGeom prst="rect">
            <a:avLst/>
          </a:prstGeom>
        </p:spPr>
      </p:pic>
      <p:sp>
        <p:nvSpPr>
          <p:cNvPr id="2" name="Frame 1">
            <a:extLst>
              <a:ext uri="{FF2B5EF4-FFF2-40B4-BE49-F238E27FC236}">
                <a16:creationId xmlns:a16="http://schemas.microsoft.com/office/drawing/2014/main" id="{82EA27DE-61AA-6E49-A7BA-C1D4918CBEBA}"/>
              </a:ext>
            </a:extLst>
          </p:cNvPr>
          <p:cNvSpPr/>
          <p:nvPr/>
        </p:nvSpPr>
        <p:spPr>
          <a:xfrm>
            <a:off x="5059528" y="1097760"/>
            <a:ext cx="1574800" cy="152400"/>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4" name="Frame 3">
            <a:extLst>
              <a:ext uri="{FF2B5EF4-FFF2-40B4-BE49-F238E27FC236}">
                <a16:creationId xmlns:a16="http://schemas.microsoft.com/office/drawing/2014/main" id="{EAB44E25-E28E-A34E-883F-DC7F6C7F0F61}"/>
              </a:ext>
            </a:extLst>
          </p:cNvPr>
          <p:cNvSpPr/>
          <p:nvPr/>
        </p:nvSpPr>
        <p:spPr>
          <a:xfrm>
            <a:off x="5130544" y="2020418"/>
            <a:ext cx="660400" cy="27383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5" name="Rectangle 4">
            <a:extLst>
              <a:ext uri="{FF2B5EF4-FFF2-40B4-BE49-F238E27FC236}">
                <a16:creationId xmlns:a16="http://schemas.microsoft.com/office/drawing/2014/main" id="{5A0E9B7E-5027-0482-1F57-11BB118252A2}"/>
              </a:ext>
            </a:extLst>
          </p:cNvPr>
          <p:cNvSpPr/>
          <p:nvPr/>
        </p:nvSpPr>
        <p:spPr>
          <a:xfrm>
            <a:off x="6864971" y="958001"/>
            <a:ext cx="1910177" cy="15473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1100" dirty="0">
                <a:solidFill>
                  <a:srgbClr val="000000"/>
                </a:solidFill>
                <a:cs typeface="Arial" panose="020B0604020202020204" pitchFamily="34" charset="0"/>
              </a:rPr>
              <a:t>Chromebooks:</a:t>
            </a:r>
            <a:endParaRPr lang="en-US" sz="1100" dirty="0">
              <a:solidFill>
                <a:srgbClr val="FFFFFF"/>
              </a:solidFill>
              <a:cs typeface="Arial" panose="020B0604020202020204" pitchFamily="34" charset="0"/>
            </a:endParaRPr>
          </a:p>
          <a:p>
            <a:pPr marL="257175" indent="-257175">
              <a:buAutoNum type="arabicPeriod"/>
            </a:pPr>
            <a:r>
              <a:rPr lang="en-US" sz="1100" dirty="0">
                <a:solidFill>
                  <a:srgbClr val="000000"/>
                </a:solidFill>
                <a:ea typeface="Arial"/>
                <a:cs typeface="Arial"/>
              </a:rPr>
              <a:t>Access Secure Browser BEFORE logging into Chromebook</a:t>
            </a:r>
            <a:r>
              <a:rPr lang="en-US" sz="1100" dirty="0">
                <a:ea typeface="Arial"/>
                <a:cs typeface="Arial"/>
              </a:rPr>
              <a:t>​</a:t>
            </a:r>
            <a:endParaRPr lang="en-US" sz="1100" dirty="0">
              <a:cs typeface="Arial" panose="020B0604020202020204" pitchFamily="34" charset="0"/>
            </a:endParaRPr>
          </a:p>
          <a:p>
            <a:pPr marL="257175" indent="-257175">
              <a:buAutoNum type="arabicPeriod"/>
            </a:pPr>
            <a:r>
              <a:rPr lang="en-US" sz="1100" dirty="0">
                <a:solidFill>
                  <a:srgbClr val="000000"/>
                </a:solidFill>
                <a:ea typeface="Arial"/>
                <a:cs typeface="Arial"/>
              </a:rPr>
              <a:t>Click on “Apps”</a:t>
            </a:r>
            <a:r>
              <a:rPr lang="en-US" sz="1100" dirty="0">
                <a:ea typeface="Arial"/>
                <a:cs typeface="Arial"/>
              </a:rPr>
              <a:t>​</a:t>
            </a:r>
          </a:p>
          <a:p>
            <a:pPr marL="257175" indent="-257175">
              <a:buAutoNum type="arabicPeriod"/>
            </a:pPr>
            <a:r>
              <a:rPr lang="en-US" sz="1100" dirty="0">
                <a:solidFill>
                  <a:srgbClr val="000000"/>
                </a:solidFill>
                <a:ea typeface="Arial"/>
                <a:cs typeface="Arial"/>
              </a:rPr>
              <a:t>Select “Secure Test Browser”</a:t>
            </a:r>
            <a:r>
              <a:rPr lang="en-US" sz="1100" dirty="0">
                <a:ea typeface="Arial"/>
                <a:cs typeface="Arial"/>
              </a:rPr>
              <a:t>​</a:t>
            </a:r>
          </a:p>
        </p:txBody>
      </p:sp>
      <p:sp>
        <p:nvSpPr>
          <p:cNvPr id="7" name="Rectangle 6">
            <a:extLst>
              <a:ext uri="{FF2B5EF4-FFF2-40B4-BE49-F238E27FC236}">
                <a16:creationId xmlns:a16="http://schemas.microsoft.com/office/drawing/2014/main" id="{DB8869ED-401D-5D92-68FC-A91ED1EB69FC}"/>
              </a:ext>
            </a:extLst>
          </p:cNvPr>
          <p:cNvSpPr/>
          <p:nvPr/>
        </p:nvSpPr>
        <p:spPr>
          <a:xfrm>
            <a:off x="5774359" y="2912837"/>
            <a:ext cx="1039002" cy="32867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rgbClr val="000000"/>
                </a:solidFill>
                <a:cs typeface="Arial" panose="020B0604020202020204" pitchFamily="34" charset="0"/>
              </a:rPr>
              <a:t>Windows/Mac</a:t>
            </a:r>
            <a:endParaRPr lang="en-US" sz="1100" dirty="0">
              <a:cs typeface="Arial" panose="020B0604020202020204" pitchFamily="34" charset="0"/>
            </a:endParaRPr>
          </a:p>
        </p:txBody>
      </p:sp>
      <p:sp>
        <p:nvSpPr>
          <p:cNvPr id="8" name="Rectangle 7">
            <a:extLst>
              <a:ext uri="{FF2B5EF4-FFF2-40B4-BE49-F238E27FC236}">
                <a16:creationId xmlns:a16="http://schemas.microsoft.com/office/drawing/2014/main" id="{FC03B1FB-7DE6-968D-4D2E-51248B2FFB3B}"/>
              </a:ext>
            </a:extLst>
          </p:cNvPr>
          <p:cNvSpPr/>
          <p:nvPr/>
        </p:nvSpPr>
        <p:spPr>
          <a:xfrm>
            <a:off x="7557768" y="2903433"/>
            <a:ext cx="909470" cy="32867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rgbClr val="000000"/>
                </a:solidFill>
                <a:cs typeface="Arial" panose="020B0604020202020204" pitchFamily="34" charset="0"/>
              </a:rPr>
              <a:t>iPad</a:t>
            </a:r>
            <a:endParaRPr lang="en-US" sz="1100" dirty="0">
              <a:cs typeface="Arial" panose="020B0604020202020204" pitchFamily="34" charset="0"/>
            </a:endParaRPr>
          </a:p>
        </p:txBody>
      </p:sp>
      <p:sp>
        <p:nvSpPr>
          <p:cNvPr id="14" name="Footer Placeholder 13">
            <a:extLst>
              <a:ext uri="{FF2B5EF4-FFF2-40B4-BE49-F238E27FC236}">
                <a16:creationId xmlns:a16="http://schemas.microsoft.com/office/drawing/2014/main" id="{A34AF3DA-0A2D-735E-F501-C902A183C19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5587277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3BF113-7608-0548-92C6-8BE5F0C0503F}"/>
              </a:ext>
            </a:extLst>
          </p:cNvPr>
          <p:cNvSpPr>
            <a:spLocks noGrp="1"/>
          </p:cNvSpPr>
          <p:nvPr>
            <p:ph type="title"/>
          </p:nvPr>
        </p:nvSpPr>
        <p:spPr/>
        <p:txBody>
          <a:bodyPr>
            <a:normAutofit/>
          </a:bodyPr>
          <a:lstStyle/>
          <a:p>
            <a:r>
              <a:rPr lang="en-US"/>
              <a:t>Creating a Test Session</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r>
              <a:rPr lang="en-US" dirty="0"/>
              <a:t>When creating a test session, select only the domains you plan to administer to the student during that session.</a:t>
            </a:r>
          </a:p>
          <a:p>
            <a:pPr lvl="1"/>
            <a:r>
              <a:rPr lang="en-US" dirty="0">
                <a:solidFill>
                  <a:srgbClr val="FF0000"/>
                </a:solidFill>
              </a:rPr>
              <a:t>Students in grades 3-12 should not be given the Speaking test as an option to select since they DO NOT navigate it for themselves.</a:t>
            </a:r>
          </a:p>
          <a:p>
            <a:pPr lvl="1"/>
            <a:r>
              <a:rPr lang="en-US" dirty="0"/>
              <a:t>Student or TE will have to log off the test session after each domain, however, they can log into the next domain using the same test session ID.</a:t>
            </a:r>
          </a:p>
          <a:p>
            <a:r>
              <a:rPr lang="en-US" dirty="0">
                <a:ea typeface="Tahoma"/>
                <a:cs typeface="Arial" panose="020B0604020202020204" pitchFamily="34" charset="0"/>
              </a:rPr>
              <a:t>There are no domains for the Initial Alternate ELPAC.</a:t>
            </a:r>
          </a:p>
          <a:p>
            <a:endParaRPr lang="en-US" dirty="0"/>
          </a:p>
        </p:txBody>
      </p:sp>
      <p:sp>
        <p:nvSpPr>
          <p:cNvPr id="5" name="Footer Placeholder 4">
            <a:extLst>
              <a:ext uri="{FF2B5EF4-FFF2-40B4-BE49-F238E27FC236}">
                <a16:creationId xmlns:a16="http://schemas.microsoft.com/office/drawing/2014/main" id="{D96620AA-9772-A464-C8E3-C504EC5BCCC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71480987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Signing Into a Test Session</a:t>
            </a:r>
          </a:p>
        </p:txBody>
      </p:sp>
      <p:sp>
        <p:nvSpPr>
          <p:cNvPr id="3" name="Text Placeholder 2"/>
          <p:cNvSpPr>
            <a:spLocks noGrp="1"/>
          </p:cNvSpPr>
          <p:nvPr>
            <p:ph type="body" idx="1"/>
          </p:nvPr>
        </p:nvSpPr>
        <p:spPr>
          <a:xfrm>
            <a:off x="311700" y="952500"/>
            <a:ext cx="4703062" cy="3768622"/>
          </a:xfrm>
        </p:spPr>
        <p:txBody>
          <a:bodyPr>
            <a:normAutofit/>
          </a:bodyPr>
          <a:lstStyle/>
          <a:p>
            <a:pPr marL="0" indent="0">
              <a:buNone/>
            </a:pPr>
            <a:r>
              <a:rPr lang="en-US" b="1" dirty="0"/>
              <a:t>Information needed to log into a Test Session</a:t>
            </a:r>
          </a:p>
          <a:p>
            <a:pPr marL="596900" indent="-457200">
              <a:buFont typeface="+mj-lt"/>
              <a:buAutoNum type="arabicPeriod"/>
            </a:pPr>
            <a:r>
              <a:rPr lang="en-US" dirty="0"/>
              <a:t>First Name as it appears in TOMS</a:t>
            </a:r>
          </a:p>
          <a:p>
            <a:pPr lvl="1"/>
            <a:r>
              <a:rPr lang="en-US" dirty="0"/>
              <a:t>Student may have a Preferred Name</a:t>
            </a:r>
          </a:p>
          <a:p>
            <a:pPr marL="596900" indent="-457200">
              <a:buFont typeface="+mj-lt"/>
              <a:buAutoNum type="arabicPeriod"/>
            </a:pPr>
            <a:r>
              <a:rPr lang="en-US" dirty="0"/>
              <a:t>SSID</a:t>
            </a:r>
          </a:p>
          <a:p>
            <a:pPr marL="596900" indent="-457200">
              <a:buFont typeface="+mj-lt"/>
              <a:buAutoNum type="arabicPeriod"/>
            </a:pPr>
            <a:r>
              <a:rPr lang="en-US" dirty="0"/>
              <a:t>Session ID </a:t>
            </a:r>
          </a:p>
          <a:p>
            <a:pPr lvl="1"/>
            <a:endParaRPr lang="en-US" dirty="0"/>
          </a:p>
          <a:p>
            <a:endParaRPr lang="en-US" dirty="0"/>
          </a:p>
        </p:txBody>
      </p:sp>
      <p:pic>
        <p:nvPicPr>
          <p:cNvPr id="4" name="Picture 3" descr="Student Testing Site Student Sign-In page"/>
          <p:cNvPicPr/>
          <p:nvPr/>
        </p:nvPicPr>
        <p:blipFill rotWithShape="1">
          <a:blip r:embed="rId3">
            <a:extLst>
              <a:ext uri="{28A0092B-C50C-407E-A947-70E740481C1C}">
                <a14:useLocalDpi xmlns:a14="http://schemas.microsoft.com/office/drawing/2010/main"/>
              </a:ext>
            </a:extLst>
          </a:blip>
          <a:srcRect r="25235"/>
          <a:stretch/>
        </p:blipFill>
        <p:spPr>
          <a:xfrm>
            <a:off x="5122303" y="949258"/>
            <a:ext cx="3657599" cy="3436853"/>
          </a:xfrm>
          <a:prstGeom prst="rect">
            <a:avLst/>
          </a:prstGeom>
          <a:ln>
            <a:solidFill>
              <a:schemeClr val="tx1"/>
            </a:solidFill>
          </a:ln>
        </p:spPr>
      </p:pic>
      <p:sp>
        <p:nvSpPr>
          <p:cNvPr id="5" name="Left Arrow 4"/>
          <p:cNvSpPr/>
          <p:nvPr/>
        </p:nvSpPr>
        <p:spPr>
          <a:xfrm>
            <a:off x="8191699" y="2112251"/>
            <a:ext cx="342900" cy="40005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Left Arrow 5"/>
          <p:cNvSpPr/>
          <p:nvPr/>
        </p:nvSpPr>
        <p:spPr>
          <a:xfrm>
            <a:off x="8191699" y="3371850"/>
            <a:ext cx="342900" cy="40005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Left Arrow 8">
            <a:extLst>
              <a:ext uri="{FF2B5EF4-FFF2-40B4-BE49-F238E27FC236}">
                <a16:creationId xmlns:a16="http://schemas.microsoft.com/office/drawing/2014/main" id="{8C988903-2D44-D643-8EEF-A761EFD4D817}"/>
              </a:ext>
            </a:extLst>
          </p:cNvPr>
          <p:cNvSpPr/>
          <p:nvPr/>
        </p:nvSpPr>
        <p:spPr>
          <a:xfrm>
            <a:off x="8191699" y="2647780"/>
            <a:ext cx="342900" cy="40005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FC7A1D3A-E9F6-4E46-9B22-08E65FC0A6BE}"/>
              </a:ext>
            </a:extLst>
          </p:cNvPr>
          <p:cNvSpPr/>
          <p:nvPr/>
        </p:nvSpPr>
        <p:spPr>
          <a:xfrm>
            <a:off x="553356" y="4003680"/>
            <a:ext cx="4181239" cy="54528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Coordinator must verify that the student is on the TOMS Initial ELPAC eligibility report before attempting to assess.</a:t>
            </a:r>
          </a:p>
        </p:txBody>
      </p:sp>
      <p:sp>
        <p:nvSpPr>
          <p:cNvPr id="11" name="Footer Placeholder 10">
            <a:extLst>
              <a:ext uri="{FF2B5EF4-FFF2-40B4-BE49-F238E27FC236}">
                <a16:creationId xmlns:a16="http://schemas.microsoft.com/office/drawing/2014/main" id="{7632702F-C9AF-0836-EEBB-1F28C84BACB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940873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Signing Into a Test Session</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pPr>
              <a:buClr>
                <a:srgbClr val="203864"/>
              </a:buClr>
            </a:pPr>
            <a:r>
              <a:rPr lang="en-US" sz="1800" dirty="0">
                <a:ea typeface="Calibri"/>
                <a:cs typeface="Arial" panose="020B0604020202020204" pitchFamily="34" charset="0"/>
              </a:rPr>
              <a:t>TEs are only allowed to log in for a student when the student is physically present and ready to begin testing.</a:t>
            </a:r>
            <a:endParaRPr lang="en-US" sz="1800" dirty="0"/>
          </a:p>
          <a:p>
            <a:pPr lvl="1"/>
            <a:r>
              <a:rPr lang="en-US" sz="1650" dirty="0">
                <a:ea typeface="Calibri"/>
                <a:cs typeface="Arial" panose="020B0604020202020204" pitchFamily="34" charset="0"/>
              </a:rPr>
              <a:t>VERIFY that the correct SSID is being used to log in for the student!</a:t>
            </a:r>
            <a:endParaRPr lang="en-US" sz="1650" dirty="0"/>
          </a:p>
          <a:p>
            <a:pPr>
              <a:buClr>
                <a:srgbClr val="203864"/>
              </a:buClr>
            </a:pPr>
            <a:r>
              <a:rPr lang="en-US" sz="1800" dirty="0">
                <a:ea typeface="Tahoma"/>
                <a:cs typeface="Arial" panose="020B0604020202020204" pitchFamily="34" charset="0"/>
              </a:rPr>
              <a:t>Do not log in using a student’s credentials unless administering a domain that requires the TE to do so.</a:t>
            </a:r>
          </a:p>
          <a:p>
            <a:pPr lvl="1"/>
            <a:r>
              <a:rPr lang="en-US" sz="1650" dirty="0">
                <a:ea typeface="Tahoma"/>
                <a:cs typeface="Arial" panose="020B0604020202020204" pitchFamily="34" charset="0"/>
              </a:rPr>
              <a:t>K-2 domains</a:t>
            </a:r>
          </a:p>
          <a:p>
            <a:pPr lvl="1"/>
            <a:r>
              <a:rPr lang="en-US" sz="1650" dirty="0">
                <a:ea typeface="Tahoma"/>
                <a:cs typeface="Arial" panose="020B0604020202020204" pitchFamily="34" charset="0"/>
              </a:rPr>
              <a:t>K-12 Speaking</a:t>
            </a:r>
          </a:p>
          <a:p>
            <a:pPr lvl="1"/>
            <a:r>
              <a:rPr lang="en-US" sz="1650" dirty="0">
                <a:ea typeface="Tahoma"/>
                <a:cs typeface="Arial" panose="020B0604020202020204" pitchFamily="34" charset="0"/>
              </a:rPr>
              <a:t>Initial Alternate ELPAC</a:t>
            </a:r>
          </a:p>
          <a:p>
            <a:pPr lvl="1"/>
            <a:r>
              <a:rPr lang="en-US" sz="1650" dirty="0">
                <a:ea typeface="Tahoma"/>
                <a:cs typeface="Arial" panose="020B0604020202020204" pitchFamily="34" charset="0"/>
              </a:rPr>
              <a:t>Student has been assigned the Designated Interface Assistant </a:t>
            </a:r>
            <a:endParaRPr lang="en-US" sz="1650" dirty="0"/>
          </a:p>
        </p:txBody>
      </p:sp>
      <p:sp>
        <p:nvSpPr>
          <p:cNvPr id="6" name="Footer Placeholder 5">
            <a:extLst>
              <a:ext uri="{FF2B5EF4-FFF2-40B4-BE49-F238E27FC236}">
                <a16:creationId xmlns:a16="http://schemas.microsoft.com/office/drawing/2014/main" id="{937A5982-528F-2A1D-AD4E-0D0B38E1493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958043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6D790F-5E50-3EFE-BBD0-F38D2ECCC06B}"/>
              </a:ext>
            </a:extLst>
          </p:cNvPr>
          <p:cNvSpPr>
            <a:spLocks noGrp="1"/>
          </p:cNvSpPr>
          <p:nvPr>
            <p:ph type="title"/>
          </p:nvPr>
        </p:nvSpPr>
        <p:spPr/>
        <p:txBody>
          <a:bodyPr/>
          <a:lstStyle/>
          <a:p>
            <a:r>
              <a:rPr lang="en-US" dirty="0">
                <a:latin typeface="+mj-lt"/>
              </a:rPr>
              <a:t>TOMS</a:t>
            </a:r>
          </a:p>
        </p:txBody>
      </p:sp>
      <p:sp>
        <p:nvSpPr>
          <p:cNvPr id="9" name="Text Placeholder 8">
            <a:extLst>
              <a:ext uri="{FF2B5EF4-FFF2-40B4-BE49-F238E27FC236}">
                <a16:creationId xmlns:a16="http://schemas.microsoft.com/office/drawing/2014/main" id="{19788846-6684-5858-08CD-38BB45DDB4C4}"/>
              </a:ext>
            </a:extLst>
          </p:cNvPr>
          <p:cNvSpPr>
            <a:spLocks noGrp="1"/>
          </p:cNvSpPr>
          <p:nvPr>
            <p:ph type="body" idx="13"/>
          </p:nvPr>
        </p:nvSpPr>
        <p:spPr/>
        <p:txBody>
          <a:bodyPr/>
          <a:lstStyle/>
          <a:p>
            <a:endParaRPr lang="en-US"/>
          </a:p>
        </p:txBody>
      </p:sp>
      <p:pic>
        <p:nvPicPr>
          <p:cNvPr id="5" name="Picture 4">
            <a:extLst>
              <a:ext uri="{FF2B5EF4-FFF2-40B4-BE49-F238E27FC236}">
                <a16:creationId xmlns:a16="http://schemas.microsoft.com/office/drawing/2014/main" id="{F492E968-04EE-524F-B7E5-0423BD7C7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79" y="960120"/>
            <a:ext cx="2522327" cy="3305829"/>
          </a:xfrm>
          <a:prstGeom prst="rect">
            <a:avLst/>
          </a:prstGeom>
          <a:ln>
            <a:solidFill>
              <a:schemeClr val="tx1"/>
            </a:solidFill>
          </a:ln>
        </p:spPr>
      </p:pic>
      <p:pic>
        <p:nvPicPr>
          <p:cNvPr id="6" name="Picture 5">
            <a:extLst>
              <a:ext uri="{FF2B5EF4-FFF2-40B4-BE49-F238E27FC236}">
                <a16:creationId xmlns:a16="http://schemas.microsoft.com/office/drawing/2014/main" id="{37FFB07C-CA5F-5FA3-98DB-6362FD8E2441}"/>
              </a:ext>
            </a:extLst>
          </p:cNvPr>
          <p:cNvPicPr>
            <a:picLocks noChangeAspect="1"/>
          </p:cNvPicPr>
          <p:nvPr/>
        </p:nvPicPr>
        <p:blipFill>
          <a:blip r:embed="rId4"/>
          <a:stretch>
            <a:fillRect/>
          </a:stretch>
        </p:blipFill>
        <p:spPr>
          <a:xfrm>
            <a:off x="3396001" y="959048"/>
            <a:ext cx="3621487" cy="1748418"/>
          </a:xfrm>
          <a:prstGeom prst="rect">
            <a:avLst/>
          </a:prstGeom>
          <a:ln>
            <a:solidFill>
              <a:schemeClr val="tx1"/>
            </a:solidFill>
          </a:ln>
        </p:spPr>
      </p:pic>
      <p:pic>
        <p:nvPicPr>
          <p:cNvPr id="7" name="Picture 6">
            <a:extLst>
              <a:ext uri="{FF2B5EF4-FFF2-40B4-BE49-F238E27FC236}">
                <a16:creationId xmlns:a16="http://schemas.microsoft.com/office/drawing/2014/main" id="{C0AAA2C2-D5CB-F54D-D0E9-23A555ECF9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8403" y="3488526"/>
            <a:ext cx="5853118" cy="1182130"/>
          </a:xfrm>
          <a:prstGeom prst="rect">
            <a:avLst/>
          </a:prstGeom>
          <a:ln>
            <a:solidFill>
              <a:schemeClr val="tx1"/>
            </a:solidFill>
          </a:ln>
        </p:spPr>
      </p:pic>
      <p:sp>
        <p:nvSpPr>
          <p:cNvPr id="8" name="Speech Bubble: Rectangle with Corners Rounded 7">
            <a:extLst>
              <a:ext uri="{FF2B5EF4-FFF2-40B4-BE49-F238E27FC236}">
                <a16:creationId xmlns:a16="http://schemas.microsoft.com/office/drawing/2014/main" id="{FB3FA35C-7CB8-3C58-F398-6CC6BDEE606A}"/>
              </a:ext>
            </a:extLst>
          </p:cNvPr>
          <p:cNvSpPr/>
          <p:nvPr/>
        </p:nvSpPr>
        <p:spPr>
          <a:xfrm>
            <a:off x="2978403" y="3074411"/>
            <a:ext cx="5710299" cy="215218"/>
          </a:xfrm>
          <a:prstGeom prst="wedgeRoundRectCallout">
            <a:avLst>
              <a:gd name="adj1" fmla="val -21373"/>
              <a:gd name="adj2" fmla="val 144099"/>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Indicates</a:t>
            </a:r>
            <a:r>
              <a:rPr lang="en-US" sz="1100" dirty="0">
                <a:solidFill>
                  <a:schemeClr val="tx1"/>
                </a:solidFill>
                <a:latin typeface="Arial" panose="020B0604020202020204" pitchFamily="34" charset="0"/>
                <a:cs typeface="Arial" panose="020B0604020202020204" pitchFamily="34" charset="0"/>
              </a:rPr>
              <a:t> UNSCORED Initial ELPAC Writing responses for students in grades 3-12.</a:t>
            </a:r>
          </a:p>
        </p:txBody>
      </p:sp>
      <p:sp>
        <p:nvSpPr>
          <p:cNvPr id="10" name="Footer Placeholder 9">
            <a:extLst>
              <a:ext uri="{FF2B5EF4-FFF2-40B4-BE49-F238E27FC236}">
                <a16:creationId xmlns:a16="http://schemas.microsoft.com/office/drawing/2014/main" id="{728936B2-0B5F-56AE-5C3E-DEAC6A37B05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28820701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E3E7408-0EA8-A54A-B638-790E23F91444}"/>
              </a:ext>
            </a:extLst>
          </p:cNvPr>
          <p:cNvSpPr>
            <a:spLocks noGrp="1"/>
          </p:cNvSpPr>
          <p:nvPr>
            <p:ph type="title"/>
          </p:nvPr>
        </p:nvSpPr>
        <p:spPr/>
        <p:txBody>
          <a:bodyPr>
            <a:normAutofit/>
          </a:bodyPr>
          <a:lstStyle/>
          <a:p>
            <a:r>
              <a:rPr lang="en-US"/>
              <a:t>Logon to Test Session</a:t>
            </a:r>
          </a:p>
        </p:txBody>
      </p:sp>
      <p:sp>
        <p:nvSpPr>
          <p:cNvPr id="3" name="Text Placeholder 2"/>
          <p:cNvSpPr>
            <a:spLocks noGrp="1"/>
          </p:cNvSpPr>
          <p:nvPr>
            <p:ph type="body" idx="1"/>
          </p:nvPr>
        </p:nvSpPr>
        <p:spPr>
          <a:xfrm>
            <a:off x="311700" y="936402"/>
            <a:ext cx="8468329" cy="3792769"/>
          </a:xfrm>
        </p:spPr>
        <p:txBody>
          <a:bodyPr/>
          <a:lstStyle/>
          <a:p>
            <a:r>
              <a:rPr lang="en-US" dirty="0"/>
              <a:t>If all information on the Is This You? screen is correct, select the [Yes] button.</a:t>
            </a:r>
          </a:p>
          <a:p>
            <a:endParaRPr lang="en-US" dirty="0"/>
          </a:p>
          <a:p>
            <a:endParaRPr lang="en-US" dirty="0"/>
          </a:p>
          <a:p>
            <a:endParaRPr lang="en-US" dirty="0"/>
          </a:p>
          <a:p>
            <a:endParaRPr lang="en-US" dirty="0"/>
          </a:p>
          <a:p>
            <a:pPr marL="139700" indent="0">
              <a:buNone/>
            </a:pPr>
            <a:endParaRPr lang="en-US" dirty="0"/>
          </a:p>
          <a:p>
            <a:r>
              <a:rPr lang="en-US" dirty="0"/>
              <a:t>Choose the test on the Your Tests screen. </a:t>
            </a:r>
          </a:p>
        </p:txBody>
      </p:sp>
      <p:pic>
        <p:nvPicPr>
          <p:cNvPr id="4" name="Picture 3" descr="Is This You? Page in the Student Testing Site"/>
          <p:cNvPicPr/>
          <p:nvPr/>
        </p:nvPicPr>
        <p:blipFill>
          <a:blip r:embed="rId3" cstate="screen">
            <a:extLst>
              <a:ext uri="{28A0092B-C50C-407E-A947-70E740481C1C}">
                <a14:useLocalDpi xmlns:a14="http://schemas.microsoft.com/office/drawing/2010/main"/>
              </a:ext>
            </a:extLst>
          </a:blip>
          <a:stretch>
            <a:fillRect/>
          </a:stretch>
        </p:blipFill>
        <p:spPr>
          <a:xfrm>
            <a:off x="851473" y="1709133"/>
            <a:ext cx="3017084" cy="1645920"/>
          </a:xfrm>
          <a:prstGeom prst="rect">
            <a:avLst/>
          </a:prstGeom>
          <a:ln>
            <a:solidFill>
              <a:schemeClr val="tx1"/>
            </a:solidFill>
          </a:ln>
        </p:spPr>
      </p:pic>
      <p:pic>
        <p:nvPicPr>
          <p:cNvPr id="11" name="Picture 10">
            <a:extLst>
              <a:ext uri="{FF2B5EF4-FFF2-40B4-BE49-F238E27FC236}">
                <a16:creationId xmlns:a16="http://schemas.microsoft.com/office/drawing/2014/main" id="{59A164F7-9DEE-9C41-87D5-CEB08F4B0D68}"/>
              </a:ext>
            </a:extLst>
          </p:cNvPr>
          <p:cNvPicPr>
            <a:picLocks noChangeAspect="1"/>
          </p:cNvPicPr>
          <p:nvPr/>
        </p:nvPicPr>
        <p:blipFill rotWithShape="1">
          <a:blip r:embed="rId4"/>
          <a:srcRect l="-1104" t="-6683" r="1104" b="43061"/>
          <a:stretch/>
        </p:blipFill>
        <p:spPr>
          <a:xfrm>
            <a:off x="851757" y="3819302"/>
            <a:ext cx="5130344" cy="911135"/>
          </a:xfrm>
          <a:prstGeom prst="rect">
            <a:avLst/>
          </a:prstGeom>
          <a:ln>
            <a:solidFill>
              <a:schemeClr val="tx1"/>
            </a:solidFill>
          </a:ln>
        </p:spPr>
      </p:pic>
      <p:sp>
        <p:nvSpPr>
          <p:cNvPr id="6" name="Frame 5">
            <a:extLst>
              <a:ext uri="{FF2B5EF4-FFF2-40B4-BE49-F238E27FC236}">
                <a16:creationId xmlns:a16="http://schemas.microsoft.com/office/drawing/2014/main" id="{45CCC939-9651-90CA-F540-B34D30AF7E83}"/>
              </a:ext>
            </a:extLst>
          </p:cNvPr>
          <p:cNvSpPr/>
          <p:nvPr/>
        </p:nvSpPr>
        <p:spPr>
          <a:xfrm>
            <a:off x="1978425" y="3172622"/>
            <a:ext cx="381234" cy="158199"/>
          </a:xfrm>
          <a:prstGeom prst="frame">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8" name="Footer Placeholder 7">
            <a:extLst>
              <a:ext uri="{FF2B5EF4-FFF2-40B4-BE49-F238E27FC236}">
                <a16:creationId xmlns:a16="http://schemas.microsoft.com/office/drawing/2014/main" id="{6A922FDF-27EA-A2B0-6929-3426CF94D56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53015045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3BA447-EE2A-4A4D-8A38-F0CEADA2B097}"/>
              </a:ext>
            </a:extLst>
          </p:cNvPr>
          <p:cNvSpPr>
            <a:spLocks noGrp="1"/>
          </p:cNvSpPr>
          <p:nvPr>
            <p:ph type="title"/>
          </p:nvPr>
        </p:nvSpPr>
        <p:spPr/>
        <p:txBody>
          <a:bodyPr>
            <a:normAutofit/>
          </a:bodyPr>
          <a:lstStyle/>
          <a:p>
            <a:r>
              <a:rPr lang="en-US"/>
              <a:t>Logon to Test Session</a:t>
            </a:r>
          </a:p>
        </p:txBody>
      </p:sp>
      <p:sp>
        <p:nvSpPr>
          <p:cNvPr id="3" name="Text Placeholder 2"/>
          <p:cNvSpPr>
            <a:spLocks noGrp="1"/>
          </p:cNvSpPr>
          <p:nvPr>
            <p:ph type="body" idx="1"/>
          </p:nvPr>
        </p:nvSpPr>
        <p:spPr>
          <a:xfrm>
            <a:off x="311700" y="944451"/>
            <a:ext cx="3934036" cy="3784720"/>
          </a:xfrm>
        </p:spPr>
        <p:txBody>
          <a:bodyPr spcFirstLastPara="1" wrap="square" lIns="68580" tIns="34290" rIns="68580" bIns="34290" anchor="t" anchorCtr="0">
            <a:normAutofit/>
          </a:bodyPr>
          <a:lstStyle/>
          <a:p>
            <a:r>
              <a:rPr lang="en-US" sz="1800" dirty="0">
                <a:ea typeface="Tahoma"/>
                <a:cs typeface="Arial" panose="020B0604020202020204" pitchFamily="34" charset="0"/>
              </a:rPr>
              <a:t>A student request is sent to the TA Interface and the student is taken to the </a:t>
            </a:r>
            <a:r>
              <a:rPr lang="en-US" sz="1800" i="1" dirty="0">
                <a:ea typeface="Tahoma"/>
                <a:cs typeface="Arial" panose="020B0604020202020204" pitchFamily="34" charset="0"/>
              </a:rPr>
              <a:t>Waiting for Approval </a:t>
            </a:r>
            <a:r>
              <a:rPr lang="en-US" sz="1800" dirty="0">
                <a:ea typeface="Tahoma"/>
                <a:cs typeface="Arial" panose="020B0604020202020204" pitchFamily="34" charset="0"/>
              </a:rPr>
              <a:t>screen. </a:t>
            </a:r>
            <a:endParaRPr lang="en-US" sz="1800" dirty="0"/>
          </a:p>
          <a:p>
            <a:pPr marL="939800" lvl="1" indent="-342900">
              <a:buFont typeface="+mj-lt"/>
              <a:buAutoNum type="arabicPeriod"/>
            </a:pPr>
            <a:r>
              <a:rPr lang="en-US" sz="1600" dirty="0"/>
              <a:t>TE must verify that the student selected the correct test.</a:t>
            </a:r>
          </a:p>
          <a:p>
            <a:pPr marL="939800" lvl="1" indent="-342900">
              <a:buFont typeface="+mj-lt"/>
              <a:buAutoNum type="arabicPeriod"/>
            </a:pPr>
            <a:r>
              <a:rPr lang="en-US" sz="1600" dirty="0"/>
              <a:t>TE must verify that the student’s Test Settings are correct by selecting the eyeball icon.</a:t>
            </a:r>
          </a:p>
        </p:txBody>
      </p:sp>
      <p:pic>
        <p:nvPicPr>
          <p:cNvPr id="4" name="Picture 3" descr="Waiting for Approval page in Student Testing Site"/>
          <p:cNvPicPr/>
          <p:nvPr/>
        </p:nvPicPr>
        <p:blipFill>
          <a:blip r:embed="rId3" cstate="screen">
            <a:extLst>
              <a:ext uri="{28A0092B-C50C-407E-A947-70E740481C1C}">
                <a14:useLocalDpi xmlns:a14="http://schemas.microsoft.com/office/drawing/2010/main"/>
              </a:ext>
            </a:extLst>
          </a:blip>
          <a:stretch>
            <a:fillRect/>
          </a:stretch>
        </p:blipFill>
        <p:spPr>
          <a:xfrm>
            <a:off x="5169866" y="943527"/>
            <a:ext cx="3115344" cy="1332001"/>
          </a:xfrm>
          <a:prstGeom prst="rect">
            <a:avLst/>
          </a:prstGeom>
          <a:ln>
            <a:solidFill>
              <a:schemeClr val="tx1"/>
            </a:solidFill>
          </a:ln>
        </p:spPr>
      </p:pic>
      <p:pic>
        <p:nvPicPr>
          <p:cNvPr id="8" name="Picture 7">
            <a:extLst>
              <a:ext uri="{FF2B5EF4-FFF2-40B4-BE49-F238E27FC236}">
                <a16:creationId xmlns:a16="http://schemas.microsoft.com/office/drawing/2014/main" id="{1CC7EFC5-70F0-3D43-B62D-BD1922E58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5736" y="2533025"/>
            <a:ext cx="4713642" cy="1969086"/>
          </a:xfrm>
          <a:prstGeom prst="rect">
            <a:avLst/>
          </a:prstGeom>
        </p:spPr>
      </p:pic>
      <p:sp>
        <p:nvSpPr>
          <p:cNvPr id="9" name="Frame 8">
            <a:extLst>
              <a:ext uri="{FF2B5EF4-FFF2-40B4-BE49-F238E27FC236}">
                <a16:creationId xmlns:a16="http://schemas.microsoft.com/office/drawing/2014/main" id="{B6BFFEF6-A535-274E-AB12-FCF4E9A21952}"/>
              </a:ext>
            </a:extLst>
          </p:cNvPr>
          <p:cNvSpPr/>
          <p:nvPr/>
        </p:nvSpPr>
        <p:spPr>
          <a:xfrm>
            <a:off x="4360025" y="3424195"/>
            <a:ext cx="2331398" cy="319183"/>
          </a:xfrm>
          <a:prstGeom prst="frame">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4" name="Speech Bubble: Rectangle 7">
            <a:extLst>
              <a:ext uri="{FF2B5EF4-FFF2-40B4-BE49-F238E27FC236}">
                <a16:creationId xmlns:a16="http://schemas.microsoft.com/office/drawing/2014/main" id="{3B918F50-896C-9A4A-A592-3B2040BFBC53}"/>
              </a:ext>
            </a:extLst>
          </p:cNvPr>
          <p:cNvSpPr/>
          <p:nvPr/>
        </p:nvSpPr>
        <p:spPr>
          <a:xfrm>
            <a:off x="8095266" y="983318"/>
            <a:ext cx="873351" cy="406729"/>
          </a:xfrm>
          <a:prstGeom prst="wedgeRectCallout">
            <a:avLst>
              <a:gd name="adj1" fmla="val -75147"/>
              <a:gd name="adj2" fmla="val 2290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chemeClr val="tx1"/>
                </a:solidFill>
                <a:cs typeface="Arial" panose="020B0604020202020204" pitchFamily="34" charset="0"/>
              </a:rPr>
              <a:t>Student’s Screen</a:t>
            </a:r>
          </a:p>
        </p:txBody>
      </p:sp>
      <p:sp>
        <p:nvSpPr>
          <p:cNvPr id="6" name="Speech Bubble: Rectangle 7">
            <a:extLst>
              <a:ext uri="{FF2B5EF4-FFF2-40B4-BE49-F238E27FC236}">
                <a16:creationId xmlns:a16="http://schemas.microsoft.com/office/drawing/2014/main" id="{782CF407-D5FC-2615-7F27-F7E3E1469741}"/>
              </a:ext>
            </a:extLst>
          </p:cNvPr>
          <p:cNvSpPr/>
          <p:nvPr/>
        </p:nvSpPr>
        <p:spPr>
          <a:xfrm>
            <a:off x="8280368" y="2561010"/>
            <a:ext cx="679010" cy="406729"/>
          </a:xfrm>
          <a:prstGeom prst="wedgeRectCallout">
            <a:avLst>
              <a:gd name="adj1" fmla="val -75147"/>
              <a:gd name="adj2" fmla="val 2290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chemeClr val="tx1"/>
                </a:solidFill>
                <a:cs typeface="Arial" panose="020B0604020202020204" pitchFamily="34" charset="0"/>
              </a:rPr>
              <a:t>TE’s Screen</a:t>
            </a:r>
          </a:p>
        </p:txBody>
      </p:sp>
      <p:sp>
        <p:nvSpPr>
          <p:cNvPr id="2" name="Speech Bubble: Rectangle 7">
            <a:extLst>
              <a:ext uri="{FF2B5EF4-FFF2-40B4-BE49-F238E27FC236}">
                <a16:creationId xmlns:a16="http://schemas.microsoft.com/office/drawing/2014/main" id="{6EA93BB5-E5C3-F892-2118-17DEB627B954}"/>
              </a:ext>
            </a:extLst>
          </p:cNvPr>
          <p:cNvSpPr/>
          <p:nvPr/>
        </p:nvSpPr>
        <p:spPr>
          <a:xfrm>
            <a:off x="7029326" y="3461010"/>
            <a:ext cx="1000787" cy="217963"/>
          </a:xfrm>
          <a:prstGeom prst="wedgeRectCallout">
            <a:avLst>
              <a:gd name="adj1" fmla="val -75147"/>
              <a:gd name="adj2" fmla="val 2290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chemeClr val="tx1"/>
                </a:solidFill>
                <a:cs typeface="Arial" panose="020B0604020202020204" pitchFamily="34" charset="0"/>
              </a:rPr>
              <a:t>Verify Test</a:t>
            </a:r>
          </a:p>
        </p:txBody>
      </p:sp>
      <p:sp>
        <p:nvSpPr>
          <p:cNvPr id="5" name="Speech Bubble: Rectangle 7">
            <a:extLst>
              <a:ext uri="{FF2B5EF4-FFF2-40B4-BE49-F238E27FC236}">
                <a16:creationId xmlns:a16="http://schemas.microsoft.com/office/drawing/2014/main" id="{B9DB862B-21AC-80F0-2772-0C6693D6E008}"/>
              </a:ext>
            </a:extLst>
          </p:cNvPr>
          <p:cNvSpPr/>
          <p:nvPr/>
        </p:nvSpPr>
        <p:spPr>
          <a:xfrm>
            <a:off x="5685609" y="4090991"/>
            <a:ext cx="1618959" cy="298330"/>
          </a:xfrm>
          <a:prstGeom prst="wedgeRectCallout">
            <a:avLst>
              <a:gd name="adj1" fmla="val 80762"/>
              <a:gd name="adj2" fmla="val -4539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chemeClr val="tx1"/>
                </a:solidFill>
                <a:cs typeface="Arial" panose="020B0604020202020204" pitchFamily="34" charset="0"/>
              </a:rPr>
              <a:t>Verify Test Settings</a:t>
            </a:r>
          </a:p>
        </p:txBody>
      </p:sp>
      <p:sp>
        <p:nvSpPr>
          <p:cNvPr id="12" name="Footer Placeholder 11">
            <a:extLst>
              <a:ext uri="{FF2B5EF4-FFF2-40B4-BE49-F238E27FC236}">
                <a16:creationId xmlns:a16="http://schemas.microsoft.com/office/drawing/2014/main" id="{356FBE5C-09A0-20D0-5AFE-904473AD429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16801729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3BA447-EE2A-4A4D-8A38-F0CEADA2B097}"/>
              </a:ext>
            </a:extLst>
          </p:cNvPr>
          <p:cNvSpPr>
            <a:spLocks noGrp="1"/>
          </p:cNvSpPr>
          <p:nvPr>
            <p:ph type="title"/>
          </p:nvPr>
        </p:nvSpPr>
        <p:spPr/>
        <p:txBody>
          <a:bodyPr>
            <a:normAutofit/>
          </a:bodyPr>
          <a:lstStyle/>
          <a:p>
            <a:r>
              <a:rPr lang="en-US"/>
              <a:t>Logon to Test Session</a:t>
            </a:r>
          </a:p>
        </p:txBody>
      </p:sp>
      <p:pic>
        <p:nvPicPr>
          <p:cNvPr id="5" name="Picture 4">
            <a:extLst>
              <a:ext uri="{FF2B5EF4-FFF2-40B4-BE49-F238E27FC236}">
                <a16:creationId xmlns:a16="http://schemas.microsoft.com/office/drawing/2014/main" id="{DD20571F-5044-3B40-B0A4-95F8230EBA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399" y="1628540"/>
            <a:ext cx="3612940" cy="2973917"/>
          </a:xfrm>
          <a:prstGeom prst="rect">
            <a:avLst/>
          </a:prstGeom>
          <a:ln>
            <a:solidFill>
              <a:schemeClr val="tx1"/>
            </a:solidFill>
          </a:ln>
        </p:spPr>
      </p:pic>
      <p:pic>
        <p:nvPicPr>
          <p:cNvPr id="8" name="Picture 7">
            <a:extLst>
              <a:ext uri="{FF2B5EF4-FFF2-40B4-BE49-F238E27FC236}">
                <a16:creationId xmlns:a16="http://schemas.microsoft.com/office/drawing/2014/main" id="{1CC7EFC5-70F0-3D43-B62D-BD1922E58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4359" y="901837"/>
            <a:ext cx="4272930" cy="1784981"/>
          </a:xfrm>
          <a:prstGeom prst="rect">
            <a:avLst/>
          </a:prstGeom>
        </p:spPr>
      </p:pic>
      <p:sp>
        <p:nvSpPr>
          <p:cNvPr id="9" name="Frame 8">
            <a:extLst>
              <a:ext uri="{FF2B5EF4-FFF2-40B4-BE49-F238E27FC236}">
                <a16:creationId xmlns:a16="http://schemas.microsoft.com/office/drawing/2014/main" id="{B6BFFEF6-A535-274E-AB12-FCF4E9A21952}"/>
              </a:ext>
            </a:extLst>
          </p:cNvPr>
          <p:cNvSpPr/>
          <p:nvPr/>
        </p:nvSpPr>
        <p:spPr>
          <a:xfrm>
            <a:off x="8053605" y="2203934"/>
            <a:ext cx="674759" cy="310665"/>
          </a:xfrm>
          <a:prstGeom prst="frame">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0" name="Footer Placeholder 9">
            <a:extLst>
              <a:ext uri="{FF2B5EF4-FFF2-40B4-BE49-F238E27FC236}">
                <a16:creationId xmlns:a16="http://schemas.microsoft.com/office/drawing/2014/main" id="{EAE52F75-58C9-FAC4-5E79-C02F7648F0FD}"/>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11" name="Speech Bubble: Rectangle 7">
            <a:extLst>
              <a:ext uri="{FF2B5EF4-FFF2-40B4-BE49-F238E27FC236}">
                <a16:creationId xmlns:a16="http://schemas.microsoft.com/office/drawing/2014/main" id="{3B918F50-896C-9A4A-A592-3B2040BFBC53}"/>
              </a:ext>
            </a:extLst>
          </p:cNvPr>
          <p:cNvSpPr/>
          <p:nvPr/>
        </p:nvSpPr>
        <p:spPr>
          <a:xfrm>
            <a:off x="518399" y="914236"/>
            <a:ext cx="3361299" cy="430840"/>
          </a:xfrm>
          <a:prstGeom prst="wedgeRectCallout">
            <a:avLst>
              <a:gd name="adj1" fmla="val -6564"/>
              <a:gd name="adj2" fmla="val 10833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cs typeface="Arial" panose="020B0604020202020204" pitchFamily="34" charset="0"/>
              </a:rPr>
              <a:t>Verify that the designated supports and accommodations are correct</a:t>
            </a:r>
            <a:r>
              <a:rPr lang="en-US" sz="1100" dirty="0">
                <a:solidFill>
                  <a:schemeClr val="tx1"/>
                </a:solidFill>
                <a:cs typeface="Arial" panose="020B0604020202020204" pitchFamily="34" charset="0"/>
              </a:rPr>
              <a:t>.</a:t>
            </a:r>
          </a:p>
        </p:txBody>
      </p:sp>
      <p:sp>
        <p:nvSpPr>
          <p:cNvPr id="12" name="Speech Bubble: Rectangle 7">
            <a:extLst>
              <a:ext uri="{FF2B5EF4-FFF2-40B4-BE49-F238E27FC236}">
                <a16:creationId xmlns:a16="http://schemas.microsoft.com/office/drawing/2014/main" id="{3B918F50-896C-9A4A-A592-3B2040BFBC53}"/>
              </a:ext>
            </a:extLst>
          </p:cNvPr>
          <p:cNvSpPr/>
          <p:nvPr/>
        </p:nvSpPr>
        <p:spPr>
          <a:xfrm>
            <a:off x="4635162" y="2997448"/>
            <a:ext cx="4011324" cy="898799"/>
          </a:xfrm>
          <a:prstGeom prst="wedgeRectCallout">
            <a:avLst>
              <a:gd name="adj1" fmla="val 42978"/>
              <a:gd name="adj2" fmla="val -9579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a:buFont typeface="Arial" panose="020B0604020202020204" pitchFamily="34" charset="0"/>
              <a:buChar char="•"/>
            </a:pPr>
            <a:r>
              <a:rPr lang="en-US" sz="1200" dirty="0">
                <a:solidFill>
                  <a:schemeClr val="tx1"/>
                </a:solidFill>
              </a:rPr>
              <a:t>If settings are correct, click the green checkmark to approve the student.</a:t>
            </a:r>
          </a:p>
          <a:p>
            <a:pPr marL="171450" indent="-171450">
              <a:buFont typeface="Arial" panose="020B0604020202020204" pitchFamily="34" charset="0"/>
              <a:buChar char="•"/>
            </a:pPr>
            <a:r>
              <a:rPr lang="en-US" sz="1200" dirty="0">
                <a:solidFill>
                  <a:schemeClr val="tx1"/>
                </a:solidFill>
              </a:rPr>
              <a:t>If test settings are not correct, do not allow the student to test (click the red X).</a:t>
            </a:r>
          </a:p>
        </p:txBody>
      </p:sp>
    </p:spTree>
    <p:extLst>
      <p:ext uri="{BB962C8B-B14F-4D97-AF65-F5344CB8AC3E}">
        <p14:creationId xmlns:p14="http://schemas.microsoft.com/office/powerpoint/2010/main" val="217824073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E1598D-78CD-6947-B8C2-27703CB6B748}"/>
              </a:ext>
            </a:extLst>
          </p:cNvPr>
          <p:cNvSpPr>
            <a:spLocks noGrp="1"/>
          </p:cNvSpPr>
          <p:nvPr>
            <p:ph type="title"/>
          </p:nvPr>
        </p:nvSpPr>
        <p:spPr/>
        <p:txBody>
          <a:bodyPr>
            <a:normAutofit/>
          </a:bodyPr>
          <a:lstStyle/>
          <a:p>
            <a:r>
              <a:rPr lang="en-US"/>
              <a:t>Logon to Test Session</a:t>
            </a:r>
          </a:p>
        </p:txBody>
      </p:sp>
      <p:sp>
        <p:nvSpPr>
          <p:cNvPr id="3" name="Text Placeholder 2"/>
          <p:cNvSpPr>
            <a:spLocks noGrp="1"/>
          </p:cNvSpPr>
          <p:nvPr>
            <p:ph type="body" idx="1"/>
          </p:nvPr>
        </p:nvSpPr>
        <p:spPr>
          <a:xfrm>
            <a:off x="311700" y="936402"/>
            <a:ext cx="3917638" cy="3792769"/>
          </a:xfrm>
        </p:spPr>
        <p:txBody>
          <a:bodyPr spcFirstLastPara="1" wrap="square" lIns="68580" tIns="34290" rIns="68580" bIns="34290" anchor="t" anchorCtr="0">
            <a:noAutofit/>
          </a:bodyPr>
          <a:lstStyle/>
          <a:p>
            <a:pPr marL="342900" indent="-342900"/>
            <a:r>
              <a:rPr lang="en-US" dirty="0"/>
              <a:t>Once the teacher gives approval, the Instructions and Help screen appears. </a:t>
            </a:r>
          </a:p>
          <a:p>
            <a:pPr marL="800100" lvl="1" indent="-342900"/>
            <a:r>
              <a:rPr lang="en-US" dirty="0"/>
              <a:t>Select the [Begin Test Now] button. </a:t>
            </a:r>
          </a:p>
          <a:p>
            <a:pPr marL="800100" lvl="1" indent="-342900"/>
            <a:r>
              <a:rPr lang="en-US" dirty="0"/>
              <a:t>TEs will monitor progress</a:t>
            </a:r>
          </a:p>
          <a:p>
            <a:pPr lvl="2"/>
            <a:r>
              <a:rPr lang="en-US" dirty="0"/>
              <a:t>TA Interface </a:t>
            </a:r>
          </a:p>
          <a:p>
            <a:pPr lvl="2"/>
            <a:r>
              <a:rPr lang="en-US" dirty="0"/>
              <a:t>Walking around the testing room</a:t>
            </a:r>
          </a:p>
          <a:p>
            <a:pPr marL="342900" indent="-342900"/>
            <a:endParaRPr lang="en-US" dirty="0"/>
          </a:p>
        </p:txBody>
      </p:sp>
      <p:pic>
        <p:nvPicPr>
          <p:cNvPr id="4" name="Picture 3" descr="Instructions and Help page in Student Testing Site"/>
          <p:cNvPicPr/>
          <p:nvPr/>
        </p:nvPicPr>
        <p:blipFill rotWithShape="1">
          <a:blip r:embed="rId2" cstate="screen">
            <a:extLst>
              <a:ext uri="{28A0092B-C50C-407E-A947-70E740481C1C}">
                <a14:useLocalDpi xmlns:a14="http://schemas.microsoft.com/office/drawing/2010/main"/>
              </a:ext>
            </a:extLst>
          </a:blip>
          <a:srcRect r="5748"/>
          <a:stretch/>
        </p:blipFill>
        <p:spPr>
          <a:xfrm>
            <a:off x="5028248" y="952500"/>
            <a:ext cx="3749040" cy="2674620"/>
          </a:xfrm>
          <a:prstGeom prst="rect">
            <a:avLst/>
          </a:prstGeom>
          <a:ln>
            <a:solidFill>
              <a:schemeClr val="tx1"/>
            </a:solidFill>
          </a:ln>
        </p:spPr>
      </p:pic>
      <p:sp>
        <p:nvSpPr>
          <p:cNvPr id="6" name="Frame 5">
            <a:extLst>
              <a:ext uri="{FF2B5EF4-FFF2-40B4-BE49-F238E27FC236}">
                <a16:creationId xmlns:a16="http://schemas.microsoft.com/office/drawing/2014/main" id="{35A4F512-586B-71CF-33E6-4F576CA2F868}"/>
              </a:ext>
            </a:extLst>
          </p:cNvPr>
          <p:cNvSpPr/>
          <p:nvPr/>
        </p:nvSpPr>
        <p:spPr>
          <a:xfrm>
            <a:off x="6486031" y="3349707"/>
            <a:ext cx="510022" cy="214544"/>
          </a:xfrm>
          <a:prstGeom prst="frame">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8" name="Footer Placeholder 7">
            <a:extLst>
              <a:ext uri="{FF2B5EF4-FFF2-40B4-BE49-F238E27FC236}">
                <a16:creationId xmlns:a16="http://schemas.microsoft.com/office/drawing/2014/main" id="{5E85AC6C-33C9-1AB6-9AE2-8EC90FA8180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26536163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1D921C-3FFF-4E3A-EA8E-CAB55AD7EFE1}"/>
              </a:ext>
            </a:extLst>
          </p:cNvPr>
          <p:cNvSpPr>
            <a:spLocks noGrp="1"/>
          </p:cNvSpPr>
          <p:nvPr>
            <p:ph type="title"/>
          </p:nvPr>
        </p:nvSpPr>
        <p:spPr/>
        <p:txBody>
          <a:bodyPr/>
          <a:lstStyle/>
          <a:p>
            <a:r>
              <a:rPr lang="en-US"/>
              <a:t>Logon to Test Session</a:t>
            </a:r>
          </a:p>
        </p:txBody>
      </p:sp>
      <p:pic>
        <p:nvPicPr>
          <p:cNvPr id="5" name="Picture 4">
            <a:extLst>
              <a:ext uri="{FF2B5EF4-FFF2-40B4-BE49-F238E27FC236}">
                <a16:creationId xmlns:a16="http://schemas.microsoft.com/office/drawing/2014/main" id="{83A45A76-554D-545A-07B7-06DBBDFC1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4321" y="2473384"/>
            <a:ext cx="2247979" cy="2103120"/>
          </a:xfrm>
          <a:prstGeom prst="rect">
            <a:avLst/>
          </a:prstGeom>
          <a:ln>
            <a:solidFill>
              <a:schemeClr val="tx1"/>
            </a:solidFill>
          </a:ln>
        </p:spPr>
      </p:pic>
      <p:pic>
        <p:nvPicPr>
          <p:cNvPr id="6" name="Picture 5">
            <a:extLst>
              <a:ext uri="{FF2B5EF4-FFF2-40B4-BE49-F238E27FC236}">
                <a16:creationId xmlns:a16="http://schemas.microsoft.com/office/drawing/2014/main" id="{DE887FD8-33BE-15F6-1679-5F9A155C2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00" y="2473384"/>
            <a:ext cx="2997707" cy="1920240"/>
          </a:xfrm>
          <a:prstGeom prst="rect">
            <a:avLst/>
          </a:prstGeom>
          <a:ln>
            <a:solidFill>
              <a:schemeClr val="tx1"/>
            </a:solidFill>
          </a:ln>
        </p:spPr>
      </p:pic>
      <p:pic>
        <p:nvPicPr>
          <p:cNvPr id="7" name="Picture 6">
            <a:extLst>
              <a:ext uri="{FF2B5EF4-FFF2-40B4-BE49-F238E27FC236}">
                <a16:creationId xmlns:a16="http://schemas.microsoft.com/office/drawing/2014/main" id="{E5109123-5671-1BCA-4226-528F10CD3E9C}"/>
              </a:ext>
            </a:extLst>
          </p:cNvPr>
          <p:cNvPicPr>
            <a:picLocks noChangeAspect="1"/>
          </p:cNvPicPr>
          <p:nvPr/>
        </p:nvPicPr>
        <p:blipFill>
          <a:blip r:embed="rId4"/>
          <a:stretch>
            <a:fillRect/>
          </a:stretch>
        </p:blipFill>
        <p:spPr>
          <a:xfrm>
            <a:off x="3658757" y="2473384"/>
            <a:ext cx="2539869" cy="2103120"/>
          </a:xfrm>
          <a:prstGeom prst="rect">
            <a:avLst/>
          </a:prstGeom>
          <a:ln>
            <a:solidFill>
              <a:schemeClr val="tx1"/>
            </a:solidFill>
          </a:ln>
        </p:spPr>
      </p:pic>
      <p:sp>
        <p:nvSpPr>
          <p:cNvPr id="8" name="TextBox 7">
            <a:extLst>
              <a:ext uri="{FF2B5EF4-FFF2-40B4-BE49-F238E27FC236}">
                <a16:creationId xmlns:a16="http://schemas.microsoft.com/office/drawing/2014/main" id="{AA84C87B-99AF-5D09-DD88-9E53E9F067A9}"/>
              </a:ext>
            </a:extLst>
          </p:cNvPr>
          <p:cNvSpPr txBox="1"/>
          <p:nvPr/>
        </p:nvSpPr>
        <p:spPr>
          <a:xfrm>
            <a:off x="188006" y="1049169"/>
            <a:ext cx="8644294" cy="1384995"/>
          </a:xfrm>
          <a:prstGeom prst="rect">
            <a:avLst/>
          </a:prstGeom>
          <a:noFill/>
        </p:spPr>
        <p:txBody>
          <a:bodyPr wrap="square" lIns="91440" tIns="45720" rIns="91440" bIns="45720" rtlCol="0" anchor="t">
            <a:spAutoFit/>
          </a:bodyPr>
          <a:lstStyle/>
          <a:p>
            <a:r>
              <a:rPr lang="en-US" sz="1800" dirty="0">
                <a:latin typeface="+mn-lt"/>
              </a:rPr>
              <a:t>Depending on the domain being administered and/or the student’s assigned accessibility resources, the following checks will be completed:</a:t>
            </a:r>
          </a:p>
          <a:p>
            <a:pPr marL="285750" indent="-285750">
              <a:buFont typeface="Arial" panose="020B0604020202020204" pitchFamily="34" charset="0"/>
              <a:buChar char="•"/>
            </a:pPr>
            <a:r>
              <a:rPr lang="en-US" sz="1600" dirty="0">
                <a:latin typeface="+mn-lt"/>
              </a:rPr>
              <a:t>Audio/Video Check</a:t>
            </a:r>
          </a:p>
          <a:p>
            <a:pPr marL="285750" indent="-285750">
              <a:buFont typeface="Arial" panose="020B0604020202020204" pitchFamily="34" charset="0"/>
              <a:buChar char="•"/>
            </a:pPr>
            <a:r>
              <a:rPr lang="en-US" sz="1600" dirty="0">
                <a:latin typeface="+mn-lt"/>
              </a:rPr>
              <a:t>Text-to-Speech Sound Check</a:t>
            </a:r>
          </a:p>
          <a:p>
            <a:pPr marL="285750" indent="-285750">
              <a:buFont typeface="Arial" panose="020B0604020202020204" pitchFamily="34" charset="0"/>
              <a:buChar char="•"/>
            </a:pPr>
            <a:r>
              <a:rPr lang="en-US" sz="1600" dirty="0">
                <a:latin typeface="+mn-lt"/>
              </a:rPr>
              <a:t>Audio Video and Recording Device Check</a:t>
            </a:r>
          </a:p>
        </p:txBody>
      </p:sp>
      <p:sp>
        <p:nvSpPr>
          <p:cNvPr id="11" name="Footer Placeholder 10">
            <a:extLst>
              <a:ext uri="{FF2B5EF4-FFF2-40B4-BE49-F238E27FC236}">
                <a16:creationId xmlns:a16="http://schemas.microsoft.com/office/drawing/2014/main" id="{6944D251-5925-671F-E682-D3AB93F9888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0579148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F28DE6-474F-6124-5456-831F90697923}"/>
              </a:ext>
            </a:extLst>
          </p:cNvPr>
          <p:cNvSpPr>
            <a:spLocks noGrp="1"/>
          </p:cNvSpPr>
          <p:nvPr>
            <p:ph type="title"/>
          </p:nvPr>
        </p:nvSpPr>
        <p:spPr/>
        <p:txBody>
          <a:bodyPr/>
          <a:lstStyle/>
          <a:p>
            <a:r>
              <a:rPr lang="en-US"/>
              <a:t>Action Items</a:t>
            </a:r>
          </a:p>
        </p:txBody>
      </p:sp>
      <p:sp>
        <p:nvSpPr>
          <p:cNvPr id="4" name="Text Placeholder 3">
            <a:extLst>
              <a:ext uri="{FF2B5EF4-FFF2-40B4-BE49-F238E27FC236}">
                <a16:creationId xmlns:a16="http://schemas.microsoft.com/office/drawing/2014/main" id="{6A116528-9919-F31E-A794-B2570FA8E463}"/>
              </a:ext>
            </a:extLst>
          </p:cNvPr>
          <p:cNvSpPr>
            <a:spLocks noGrp="1"/>
          </p:cNvSpPr>
          <p:nvPr>
            <p:ph type="body" idx="13"/>
          </p:nvPr>
        </p:nvSpPr>
        <p:spPr/>
        <p:txBody>
          <a:bodyPr/>
          <a:lstStyle/>
          <a:p>
            <a:r>
              <a:rPr lang="en-US" dirty="0"/>
              <a:t>Download the Security Forms and Remote Administration Status Report to confirm that TE(s) have signed the TOMS affidavit.</a:t>
            </a:r>
          </a:p>
          <a:p>
            <a:r>
              <a:rPr lang="en-US" dirty="0"/>
              <a:t>Verify that students have an ELAS of TBD in TOMS on their student profiles before beginning a test session.</a:t>
            </a:r>
          </a:p>
          <a:p>
            <a:r>
              <a:rPr lang="en-US" dirty="0"/>
              <a:t>Remind TEs to check the eyeball icon to verify accommodations and designated supports have been made available before approving students into the test session.</a:t>
            </a:r>
          </a:p>
          <a:p>
            <a:endParaRPr lang="en-US" dirty="0"/>
          </a:p>
        </p:txBody>
      </p:sp>
      <p:sp>
        <p:nvSpPr>
          <p:cNvPr id="6" name="Footer Placeholder 5">
            <a:extLst>
              <a:ext uri="{FF2B5EF4-FFF2-40B4-BE49-F238E27FC236}">
                <a16:creationId xmlns:a16="http://schemas.microsoft.com/office/drawing/2014/main" id="{914F37AC-0CCF-0237-5251-7976D48695B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9457879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Test Administration</a:t>
            </a:r>
          </a:p>
        </p:txBody>
      </p:sp>
      <p:sp>
        <p:nvSpPr>
          <p:cNvPr id="6" name="Footer Placeholder 5">
            <a:extLst>
              <a:ext uri="{FF2B5EF4-FFF2-40B4-BE49-F238E27FC236}">
                <a16:creationId xmlns:a16="http://schemas.microsoft.com/office/drawing/2014/main" id="{D2BE1D37-0235-7C88-F078-7DB7030BF35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54997583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Pause Rules - Listening and Reading Only</a:t>
            </a:r>
          </a:p>
        </p:txBody>
      </p:sp>
      <p:sp>
        <p:nvSpPr>
          <p:cNvPr id="3" name="Text Placeholder 2"/>
          <p:cNvSpPr>
            <a:spLocks noGrp="1"/>
          </p:cNvSpPr>
          <p:nvPr>
            <p:ph type="body" idx="1"/>
          </p:nvPr>
        </p:nvSpPr>
        <p:spPr>
          <a:xfrm>
            <a:off x="311700" y="952500"/>
            <a:ext cx="3666872" cy="3035507"/>
          </a:xfrm>
        </p:spPr>
        <p:txBody>
          <a:bodyPr spcFirstLastPara="1" wrap="square" lIns="68580" tIns="34290" rIns="68580" bIns="34290" anchor="t" anchorCtr="0">
            <a:normAutofit/>
          </a:bodyPr>
          <a:lstStyle/>
          <a:p>
            <a:pPr marL="0" indent="0">
              <a:spcAft>
                <a:spcPts val="300"/>
              </a:spcAft>
              <a:buNone/>
            </a:pPr>
            <a:r>
              <a:rPr lang="en-US" sz="1500" dirty="0">
                <a:ea typeface="Tahoma"/>
                <a:cs typeface="Arial" panose="020B0604020202020204" pitchFamily="34" charset="0"/>
              </a:rPr>
              <a:t>When can a test be paused?</a:t>
            </a:r>
          </a:p>
          <a:p>
            <a:pPr>
              <a:spcAft>
                <a:spcPts val="300"/>
              </a:spcAft>
            </a:pPr>
            <a:r>
              <a:rPr lang="en-US" sz="1500" dirty="0">
                <a:ea typeface="Tahoma"/>
                <a:cs typeface="Arial" panose="020B0604020202020204" pitchFamily="34" charset="0"/>
              </a:rPr>
              <a:t>If the student does not finish the assessment by the end of the testing session</a:t>
            </a:r>
          </a:p>
          <a:p>
            <a:pPr>
              <a:spcAft>
                <a:spcPts val="300"/>
              </a:spcAft>
            </a:pPr>
            <a:r>
              <a:rPr lang="en-US" sz="1500" dirty="0">
                <a:ea typeface="Tahoma"/>
                <a:cs typeface="Arial" panose="020B0604020202020204" pitchFamily="34" charset="0"/>
              </a:rPr>
              <a:t>If the student needs a break</a:t>
            </a:r>
          </a:p>
          <a:p>
            <a:pPr>
              <a:spcAft>
                <a:spcPts val="300"/>
              </a:spcAft>
            </a:pPr>
            <a:r>
              <a:rPr lang="en-US" sz="1500" dirty="0">
                <a:ea typeface="Tahoma"/>
                <a:cs typeface="Arial" panose="020B0604020202020204" pitchFamily="34" charset="0"/>
              </a:rPr>
              <a:t>Test inactivity</a:t>
            </a:r>
          </a:p>
          <a:p>
            <a:pPr>
              <a:spcAft>
                <a:spcPts val="300"/>
              </a:spcAft>
            </a:pPr>
            <a:r>
              <a:rPr lang="en-US" sz="1500" dirty="0">
                <a:ea typeface="Tahoma"/>
                <a:cs typeface="Arial" panose="020B0604020202020204" pitchFamily="34" charset="0"/>
              </a:rPr>
              <a:t>Technical issues such as a power outage </a:t>
            </a:r>
          </a:p>
          <a:p>
            <a:pPr>
              <a:spcAft>
                <a:spcPts val="300"/>
              </a:spcAft>
            </a:pPr>
            <a:r>
              <a:rPr lang="en-US" sz="1500" dirty="0">
                <a:ea typeface="Tahoma"/>
                <a:cs typeface="Arial" panose="020B0604020202020204" pitchFamily="34" charset="0"/>
              </a:rPr>
              <a:t>A student’s camera is not working (Remote Administration only)</a:t>
            </a:r>
            <a:endParaRPr lang="en-US" sz="1500" dirty="0"/>
          </a:p>
        </p:txBody>
      </p:sp>
      <p:pic>
        <p:nvPicPr>
          <p:cNvPr id="5" name="Picture 4" descr="Graphical user interface, text, application&#10;&#10;Description automatically generated">
            <a:extLst>
              <a:ext uri="{FF2B5EF4-FFF2-40B4-BE49-F238E27FC236}">
                <a16:creationId xmlns:a16="http://schemas.microsoft.com/office/drawing/2014/main" id="{D78D798D-77DA-4691-C706-BFEBB607D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792" y="954523"/>
            <a:ext cx="4366686" cy="2786966"/>
          </a:xfrm>
          <a:prstGeom prst="rect">
            <a:avLst/>
          </a:prstGeom>
          <a:ln>
            <a:solidFill>
              <a:schemeClr val="tx1"/>
            </a:solidFill>
          </a:ln>
        </p:spPr>
      </p:pic>
      <p:sp>
        <p:nvSpPr>
          <p:cNvPr id="4" name="Rectangle 3">
            <a:extLst>
              <a:ext uri="{FF2B5EF4-FFF2-40B4-BE49-F238E27FC236}">
                <a16:creationId xmlns:a16="http://schemas.microsoft.com/office/drawing/2014/main" id="{401ED6BC-DDEC-402B-B35A-8567ABE35A4B}"/>
              </a:ext>
            </a:extLst>
          </p:cNvPr>
          <p:cNvSpPr/>
          <p:nvPr/>
        </p:nvSpPr>
        <p:spPr>
          <a:xfrm>
            <a:off x="1998478" y="4478848"/>
            <a:ext cx="4937761" cy="261610"/>
          </a:xfrm>
          <a:prstGeom prst="rect">
            <a:avLst/>
          </a:prstGeom>
          <a:solidFill>
            <a:srgbClr val="FFFF00"/>
          </a:solidFill>
          <a:ln>
            <a:solidFill>
              <a:schemeClr val="tx1"/>
            </a:solidFill>
          </a:ln>
        </p:spPr>
        <p:txBody>
          <a:bodyPr wrap="square" lIns="91440" tIns="45720" rIns="91440" bIns="45720" anchor="t">
            <a:spAutoFit/>
          </a:bodyPr>
          <a:lstStyle/>
          <a:p>
            <a:pPr algn="ctr"/>
            <a:r>
              <a:rPr lang="en-US" sz="1100" dirty="0">
                <a:latin typeface="+mn-lt"/>
                <a:cs typeface="Arial" panose="020B0604020202020204" pitchFamily="34" charset="0"/>
                <a:hlinkClick r:id="rId4"/>
              </a:rPr>
              <a:t>https://www.caaspp.org/rsc/pdfs/CAASPP-ELPAC-Pause-Rules.pdf</a:t>
            </a:r>
            <a:endParaRPr lang="en-US" sz="1100" dirty="0">
              <a:latin typeface="+mn-lt"/>
              <a:cs typeface="Arial" panose="020B0604020202020204" pitchFamily="34" charset="0"/>
            </a:endParaRPr>
          </a:p>
        </p:txBody>
      </p:sp>
      <p:sp>
        <p:nvSpPr>
          <p:cNvPr id="8" name="Footer Placeholder 7">
            <a:extLst>
              <a:ext uri="{FF2B5EF4-FFF2-40B4-BE49-F238E27FC236}">
                <a16:creationId xmlns:a16="http://schemas.microsoft.com/office/drawing/2014/main" id="{D2621182-0BAD-BD31-5D43-530CE430DBF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5416747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Test Expiration</a:t>
            </a:r>
          </a:p>
        </p:txBody>
      </p:sp>
      <p:sp>
        <p:nvSpPr>
          <p:cNvPr id="3" name="Text Placeholder 2">
            <a:extLst>
              <a:ext uri="{FF2B5EF4-FFF2-40B4-BE49-F238E27FC236}">
                <a16:creationId xmlns:a16="http://schemas.microsoft.com/office/drawing/2014/main" id="{D8C5FD64-9D4C-0173-FA6E-F3A848F2BD7C}"/>
              </a:ext>
            </a:extLst>
          </p:cNvPr>
          <p:cNvSpPr>
            <a:spLocks noGrp="1"/>
          </p:cNvSpPr>
          <p:nvPr>
            <p:ph type="body" idx="13"/>
          </p:nvPr>
        </p:nvSpPr>
        <p:spPr/>
        <p:txBody>
          <a:bodyPr/>
          <a:lstStyle/>
          <a:p>
            <a:r>
              <a:rPr lang="en-US" dirty="0"/>
              <a:t>Once a test opportunity expires, the student cannot complete nor review the test unless a Re-open Appeal is submitted through STAIRS by the site ELPAC Coordinator.</a:t>
            </a:r>
          </a:p>
          <a:p>
            <a:r>
              <a:rPr lang="en-US" dirty="0"/>
              <a:t>The state will eventually score the Initial ELPAC, but the results may not be accurate if any domain(s) expired. </a:t>
            </a:r>
          </a:p>
          <a:p>
            <a:endParaRPr lang="en-US" dirty="0"/>
          </a:p>
        </p:txBody>
      </p:sp>
      <p:graphicFrame>
        <p:nvGraphicFramePr>
          <p:cNvPr id="5" name="Table 2">
            <a:extLst>
              <a:ext uri="{FF2B5EF4-FFF2-40B4-BE49-F238E27FC236}">
                <a16:creationId xmlns:a16="http://schemas.microsoft.com/office/drawing/2014/main" id="{1F30D54A-710A-5C11-0113-7D62C680ACAA}"/>
              </a:ext>
            </a:extLst>
          </p:cNvPr>
          <p:cNvGraphicFramePr>
            <a:graphicFrameLocks noGrp="1"/>
          </p:cNvGraphicFramePr>
          <p:nvPr>
            <p:extLst>
              <p:ext uri="{D42A27DB-BD31-4B8C-83A1-F6EECF244321}">
                <p14:modId xmlns:p14="http://schemas.microsoft.com/office/powerpoint/2010/main" val="3402213229"/>
              </p:ext>
            </p:extLst>
          </p:nvPr>
        </p:nvGraphicFramePr>
        <p:xfrm>
          <a:off x="886047" y="2836811"/>
          <a:ext cx="7792628" cy="1211679"/>
        </p:xfrm>
        <a:graphic>
          <a:graphicData uri="http://schemas.openxmlformats.org/drawingml/2006/table">
            <a:tbl>
              <a:tblPr firstRow="1" bandRow="1">
                <a:tableStyleId>{B301B821-A1FF-4177-AEE7-76D212191A09}</a:tableStyleId>
              </a:tblPr>
              <a:tblGrid>
                <a:gridCol w="3896314">
                  <a:extLst>
                    <a:ext uri="{9D8B030D-6E8A-4147-A177-3AD203B41FA5}">
                      <a16:colId xmlns:a16="http://schemas.microsoft.com/office/drawing/2014/main" val="1217415188"/>
                    </a:ext>
                  </a:extLst>
                </a:gridCol>
                <a:gridCol w="3896314">
                  <a:extLst>
                    <a:ext uri="{9D8B030D-6E8A-4147-A177-3AD203B41FA5}">
                      <a16:colId xmlns:a16="http://schemas.microsoft.com/office/drawing/2014/main" val="2708097597"/>
                    </a:ext>
                  </a:extLst>
                </a:gridCol>
              </a:tblGrid>
              <a:tr h="297180">
                <a:tc>
                  <a:txBody>
                    <a:bodyPr/>
                    <a:lstStyle/>
                    <a:p>
                      <a:pPr marL="0" marR="0" lvl="0" indent="0" algn="ctr" rtl="0" eaLnBrk="1" fontAlgn="auto" latinLnBrk="0" hangingPunct="1">
                        <a:lnSpc>
                          <a:spcPct val="100000"/>
                        </a:lnSpc>
                        <a:spcBef>
                          <a:spcPts val="0"/>
                        </a:spcBef>
                        <a:spcAft>
                          <a:spcPts val="0"/>
                        </a:spcAft>
                        <a:buClrTx/>
                        <a:buSzTx/>
                        <a:buFontTx/>
                        <a:buNone/>
                      </a:pPr>
                      <a:r>
                        <a:rPr lang="en-US" sz="1500" b="1" dirty="0">
                          <a:solidFill>
                            <a:schemeClr val="tx1"/>
                          </a:solidFill>
                          <a:latin typeface="Arial" panose="020B0604020202020204" pitchFamily="34" charset="0"/>
                          <a:ea typeface="Calibri"/>
                          <a:cs typeface="Arial" panose="020B0604020202020204" pitchFamily="34" charset="0"/>
                        </a:rPr>
                        <a:t>Initial ELPAC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latin typeface="Arial" panose="020B0604020202020204" pitchFamily="34" charset="0"/>
                          <a:ea typeface="Calibri"/>
                          <a:cs typeface="Arial" panose="020B0604020202020204" pitchFamily="34" charset="0"/>
                        </a:rPr>
                        <a:t>Initial Alternate ELPAC</a:t>
                      </a:r>
                      <a:endParaRPr lang="en-US" dirty="0">
                        <a:latin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895473940"/>
                  </a:ext>
                </a:extLst>
              </a:tr>
              <a:tr h="914499">
                <a:tc>
                  <a:txBody>
                    <a:bodyPr/>
                    <a:lstStyle/>
                    <a:p>
                      <a:pPr marL="342900" marR="0" indent="-342900" algn="l">
                        <a:lnSpc>
                          <a:spcPct val="100000"/>
                        </a:lnSpc>
                        <a:spcBef>
                          <a:spcPts val="700"/>
                        </a:spcBef>
                        <a:spcAft>
                          <a:spcPts val="600"/>
                        </a:spcAft>
                        <a:buClr>
                          <a:srgbClr val="000000"/>
                        </a:buClr>
                        <a:buFont typeface="Arial" panose="020B0604020202020204" pitchFamily="34" charset="0"/>
                        <a:buChar char="•"/>
                      </a:pPr>
                      <a:r>
                        <a:rPr lang="en-US" sz="1400" b="0" i="0" u="none" strike="noStrike" noProof="0" dirty="0">
                          <a:latin typeface="Arial" panose="020B0604020202020204" pitchFamily="34" charset="0"/>
                        </a:rPr>
                        <a:t>A domain will expire </a:t>
                      </a:r>
                      <a:r>
                        <a:rPr lang="en-US" sz="1400" b="1" i="0" u="none" strike="noStrike" noProof="0" dirty="0">
                          <a:latin typeface="Arial" panose="020B0604020202020204" pitchFamily="34" charset="0"/>
                        </a:rPr>
                        <a:t>30 calendar days </a:t>
                      </a:r>
                      <a:r>
                        <a:rPr lang="en-US" sz="1400" b="0" i="0" u="none" strike="noStrike" noProof="0" dirty="0">
                          <a:latin typeface="Arial" panose="020B0604020202020204" pitchFamily="34" charset="0"/>
                        </a:rPr>
                        <a:t>after the student first logs on to the domain.</a:t>
                      </a:r>
                      <a:endParaRPr lang="en-US" dirty="0">
                        <a:latin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eaLnBrk="1" fontAlgn="auto" latinLnBrk="0" hangingPunct="1">
                        <a:lnSpc>
                          <a:spcPct val="100000"/>
                        </a:lnSpc>
                        <a:spcBef>
                          <a:spcPts val="700"/>
                        </a:spcBef>
                        <a:spcAft>
                          <a:spcPts val="600"/>
                        </a:spcAft>
                        <a:buClr>
                          <a:srgbClr val="000000"/>
                        </a:buClr>
                        <a:buSzTx/>
                        <a:buFont typeface="Arial" panose="020B0604020202020204" pitchFamily="34" charset="0"/>
                        <a:buChar char="•"/>
                      </a:pPr>
                      <a:r>
                        <a:rPr lang="en-US" sz="1400" b="0" i="0" u="none" strike="noStrike" noProof="0" dirty="0">
                          <a:latin typeface="Arial" panose="020B0604020202020204" pitchFamily="34" charset="0"/>
                        </a:rPr>
                        <a:t>Will expire </a:t>
                      </a:r>
                      <a:r>
                        <a:rPr lang="en-US" sz="1400" b="1" i="0" u="none" strike="noStrike" noProof="0" dirty="0">
                          <a:latin typeface="Arial" panose="020B0604020202020204" pitchFamily="34" charset="0"/>
                        </a:rPr>
                        <a:t>30 calendar days </a:t>
                      </a:r>
                      <a:r>
                        <a:rPr lang="en-US" sz="1400" b="0" i="0" u="none" strike="noStrike" noProof="0" dirty="0">
                          <a:latin typeface="Arial" panose="020B0604020202020204" pitchFamily="34" charset="0"/>
                        </a:rPr>
                        <a:t>after the student first logs on to the test.</a:t>
                      </a:r>
                      <a:endParaRPr lang="en-US" dirty="0">
                        <a:latin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08831232"/>
                  </a:ext>
                </a:extLst>
              </a:tr>
            </a:tbl>
          </a:graphicData>
        </a:graphic>
      </p:graphicFrame>
      <p:sp>
        <p:nvSpPr>
          <p:cNvPr id="7" name="Footer Placeholder 6">
            <a:extLst>
              <a:ext uri="{FF2B5EF4-FFF2-40B4-BE49-F238E27FC236}">
                <a16:creationId xmlns:a16="http://schemas.microsoft.com/office/drawing/2014/main" id="{447C5AB0-EFD3-4D19-2437-B2739BE44FF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03558143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Student Score Sheets for K-2</a:t>
            </a:r>
          </a:p>
        </p:txBody>
      </p:sp>
      <p:sp>
        <p:nvSpPr>
          <p:cNvPr id="6" name="Text Placeholder 5">
            <a:extLst>
              <a:ext uri="{FF2B5EF4-FFF2-40B4-BE49-F238E27FC236}">
                <a16:creationId xmlns:a16="http://schemas.microsoft.com/office/drawing/2014/main" id="{EAEEF331-B9A0-1705-5F6D-14573454BF6D}"/>
              </a:ext>
            </a:extLst>
          </p:cNvPr>
          <p:cNvSpPr>
            <a:spLocks noGrp="1"/>
          </p:cNvSpPr>
          <p:nvPr>
            <p:ph type="body" idx="1"/>
          </p:nvPr>
        </p:nvSpPr>
        <p:spPr/>
        <p:txBody>
          <a:bodyPr spcFirstLastPara="1" wrap="square" lIns="68580" tIns="34290" rIns="68580" bIns="34290" anchor="t" anchorCtr="0">
            <a:normAutofit/>
          </a:bodyPr>
          <a:lstStyle/>
          <a:p>
            <a:r>
              <a:rPr lang="en-US" dirty="0">
                <a:ea typeface="Tahoma"/>
                <a:cs typeface="Arial" panose="020B0604020202020204" pitchFamily="34" charset="0"/>
              </a:rPr>
              <a:t>K-2 Writing and Speaking scores must be documented on the Student Score Sheet by ALL TEs.</a:t>
            </a:r>
          </a:p>
          <a:p>
            <a:pPr lvl="1"/>
            <a:r>
              <a:rPr lang="en-US" dirty="0">
                <a:solidFill>
                  <a:srgbClr val="FF0000"/>
                </a:solidFill>
                <a:ea typeface="Tahoma"/>
                <a:cs typeface="Arial" panose="020B0604020202020204" pitchFamily="34" charset="0"/>
              </a:rPr>
              <a:t>DO NOT </a:t>
            </a:r>
            <a:r>
              <a:rPr lang="en-US" dirty="0">
                <a:ea typeface="Tahoma"/>
                <a:cs typeface="Arial" panose="020B0604020202020204" pitchFamily="34" charset="0"/>
              </a:rPr>
              <a:t>simultaneously enter the scores into the DEI while testing students.</a:t>
            </a:r>
          </a:p>
          <a:p>
            <a:r>
              <a:rPr lang="en-US" dirty="0">
                <a:ea typeface="Tahoma"/>
                <a:cs typeface="Arial" panose="020B0604020202020204" pitchFamily="34" charset="0"/>
              </a:rPr>
              <a:t>The Student Information section must be completed.</a:t>
            </a:r>
          </a:p>
          <a:p>
            <a:endParaRPr lang="en-US" dirty="0"/>
          </a:p>
        </p:txBody>
      </p:sp>
      <p:pic>
        <p:nvPicPr>
          <p:cNvPr id="7" name="Picture 6">
            <a:extLst>
              <a:ext uri="{FF2B5EF4-FFF2-40B4-BE49-F238E27FC236}">
                <a16:creationId xmlns:a16="http://schemas.microsoft.com/office/drawing/2014/main" id="{B6CA73F8-4C78-9E4E-ABCB-5CFD2BF73E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8736" y="1256182"/>
            <a:ext cx="2716464" cy="3474720"/>
          </a:xfrm>
          <a:prstGeom prst="rect">
            <a:avLst/>
          </a:prstGeom>
        </p:spPr>
      </p:pic>
      <p:sp>
        <p:nvSpPr>
          <p:cNvPr id="8" name="Rectangle 7">
            <a:extLst>
              <a:ext uri="{FF2B5EF4-FFF2-40B4-BE49-F238E27FC236}">
                <a16:creationId xmlns:a16="http://schemas.microsoft.com/office/drawing/2014/main" id="{4678C43E-B421-8C43-A195-1D95C087169B}"/>
              </a:ext>
            </a:extLst>
          </p:cNvPr>
          <p:cNvSpPr/>
          <p:nvPr/>
        </p:nvSpPr>
        <p:spPr>
          <a:xfrm>
            <a:off x="5635634" y="909721"/>
            <a:ext cx="2810018" cy="30287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92710" lvl="2">
              <a:spcAft>
                <a:spcPts val="225"/>
              </a:spcAft>
              <a:buClr>
                <a:schemeClr val="accent1"/>
              </a:buClr>
              <a:buSzPct val="100000"/>
            </a:pPr>
            <a:r>
              <a:rPr lang="en-US" sz="1100" dirty="0">
                <a:solidFill>
                  <a:schemeClr val="tx1"/>
                </a:solidFill>
                <a:cs typeface="Arial" panose="020B0604020202020204" pitchFamily="34" charset="0"/>
              </a:rPr>
              <a:t>Located in the Writing Answer Book!</a:t>
            </a:r>
          </a:p>
        </p:txBody>
      </p:sp>
      <p:sp>
        <p:nvSpPr>
          <p:cNvPr id="5" name="Footer Placeholder 4">
            <a:extLst>
              <a:ext uri="{FF2B5EF4-FFF2-40B4-BE49-F238E27FC236}">
                <a16:creationId xmlns:a16="http://schemas.microsoft.com/office/drawing/2014/main" id="{8E8768FB-CF89-1EA5-F032-E2C10C26E25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669492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ctr" anchorCtr="0">
            <a:normAutofit/>
          </a:bodyPr>
          <a:lstStyle/>
          <a:p>
            <a:r>
              <a:rPr lang="en-US" dirty="0">
                <a:latin typeface="+mj-lt"/>
              </a:rPr>
              <a:t>Action Items</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pPr marL="482600" indent="-342900">
              <a:buClr>
                <a:srgbClr val="203864"/>
              </a:buClr>
              <a:buFont typeface="+mj-lt"/>
              <a:buAutoNum type="arabicPeriod"/>
            </a:pPr>
            <a:r>
              <a:rPr lang="en-US" dirty="0">
                <a:ea typeface="Tahoma"/>
              </a:rPr>
              <a:t>Bookmark the STB homepage, STB Portal, TOMS, and ELPAC websites.</a:t>
            </a:r>
            <a:endParaRPr lang="en-US" dirty="0"/>
          </a:p>
          <a:p>
            <a:pPr marL="482600" indent="-342900">
              <a:buClr>
                <a:srgbClr val="203864"/>
              </a:buClr>
              <a:buFont typeface="+mj-lt"/>
              <a:buAutoNum type="arabicPeriod"/>
            </a:pPr>
            <a:r>
              <a:rPr lang="en-US" dirty="0">
                <a:ea typeface="Tahoma"/>
              </a:rPr>
              <a:t>Download the Initial ELPAC Coordinator Checklist. </a:t>
            </a:r>
          </a:p>
          <a:p>
            <a:pPr marL="482600" indent="-342900">
              <a:buClr>
                <a:srgbClr val="203864"/>
              </a:buClr>
              <a:buFont typeface="+mj-lt"/>
              <a:buAutoNum type="arabicPeriod"/>
            </a:pPr>
            <a:r>
              <a:rPr lang="en-US" dirty="0">
                <a:ea typeface="Tahoma"/>
              </a:rPr>
              <a:t>Note the Planned System Downtime dates.</a:t>
            </a:r>
          </a:p>
          <a:p>
            <a:pPr marL="482600" indent="-342900">
              <a:buClr>
                <a:srgbClr val="203864"/>
              </a:buClr>
              <a:buFont typeface="+mj-lt"/>
              <a:buAutoNum type="arabicPeriod"/>
            </a:pPr>
            <a:r>
              <a:rPr lang="en-US" dirty="0">
                <a:ea typeface="Tahoma"/>
              </a:rPr>
              <a:t>Save the STB Help Desk phone number (213) 241-4104.</a:t>
            </a:r>
          </a:p>
          <a:p>
            <a:pPr marL="482600" indent="-342900">
              <a:buClr>
                <a:srgbClr val="203864"/>
              </a:buClr>
              <a:buFont typeface="+mj-lt"/>
              <a:buAutoNum type="arabicPeriod"/>
            </a:pPr>
            <a:r>
              <a:rPr lang="en-US" dirty="0">
                <a:ea typeface="Calibri"/>
              </a:rPr>
              <a:t>Reminder! Links to Office Hours for Coordinators are on the Coordinator Resources page.</a:t>
            </a:r>
            <a:endParaRPr lang="en-US" dirty="0"/>
          </a:p>
          <a:p>
            <a:pPr>
              <a:buClr>
                <a:srgbClr val="203864"/>
              </a:buClr>
            </a:pPr>
            <a:endParaRPr lang="en-US" sz="1350" dirty="0"/>
          </a:p>
        </p:txBody>
      </p:sp>
      <p:sp>
        <p:nvSpPr>
          <p:cNvPr id="5" name="Footer Placeholder 4">
            <a:extLst>
              <a:ext uri="{FF2B5EF4-FFF2-40B4-BE49-F238E27FC236}">
                <a16:creationId xmlns:a16="http://schemas.microsoft.com/office/drawing/2014/main" id="{C331501E-1CAA-DB15-8323-0A809F3AD74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50146648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Student Score Sheets for Grades 3-12</a:t>
            </a:r>
          </a:p>
        </p:txBody>
      </p:sp>
      <p:sp>
        <p:nvSpPr>
          <p:cNvPr id="6" name="Text Placeholder 5">
            <a:extLst>
              <a:ext uri="{FF2B5EF4-FFF2-40B4-BE49-F238E27FC236}">
                <a16:creationId xmlns:a16="http://schemas.microsoft.com/office/drawing/2014/main" id="{EAEEF331-B9A0-1705-5F6D-14573454BF6D}"/>
              </a:ext>
            </a:extLst>
          </p:cNvPr>
          <p:cNvSpPr>
            <a:spLocks noGrp="1"/>
          </p:cNvSpPr>
          <p:nvPr>
            <p:ph type="body" idx="1"/>
          </p:nvPr>
        </p:nvSpPr>
        <p:spPr/>
        <p:txBody>
          <a:bodyPr spcFirstLastPara="1" wrap="square" lIns="68580" tIns="34290" rIns="68580" bIns="34290" anchor="t" anchorCtr="0">
            <a:normAutofit/>
          </a:bodyPr>
          <a:lstStyle/>
          <a:p>
            <a:r>
              <a:rPr lang="en-US" sz="1800" dirty="0">
                <a:ea typeface="Tahoma"/>
              </a:rPr>
              <a:t>Grades 3-12 Speaking scores must be documented on the Student Score Sheet for EVERY STUDENT.</a:t>
            </a:r>
          </a:p>
          <a:p>
            <a:pPr lvl="1"/>
            <a:r>
              <a:rPr lang="en-US" sz="1600" dirty="0">
                <a:solidFill>
                  <a:srgbClr val="FF0000"/>
                </a:solidFill>
                <a:ea typeface="Tahoma"/>
              </a:rPr>
              <a:t>DO NOT </a:t>
            </a:r>
            <a:r>
              <a:rPr lang="en-US" sz="1600" dirty="0">
                <a:ea typeface="Tahoma"/>
              </a:rPr>
              <a:t>simultaneously enter the scores into the DEI while testing students.</a:t>
            </a:r>
          </a:p>
          <a:p>
            <a:r>
              <a:rPr lang="en-US" sz="1800" dirty="0">
                <a:ea typeface="Tahoma"/>
              </a:rPr>
              <a:t>All student information must be completed, including the date the scores were entered in the DEI.</a:t>
            </a:r>
          </a:p>
          <a:p>
            <a:r>
              <a:rPr lang="en-US" sz="1800" dirty="0"/>
              <a:t>The ELPAC Coordinator must securely store Student Score Sheets until the student receives Summative ELPAC scores.</a:t>
            </a:r>
          </a:p>
          <a:p>
            <a:endParaRPr lang="en-US" dirty="0">
              <a:ea typeface="Tahoma"/>
              <a:cs typeface="Arial" panose="020B0604020202020204" pitchFamily="34" charset="0"/>
            </a:endParaRPr>
          </a:p>
          <a:p>
            <a:endParaRPr lang="en-US" dirty="0"/>
          </a:p>
        </p:txBody>
      </p:sp>
      <p:sp>
        <p:nvSpPr>
          <p:cNvPr id="4" name="Rectangle 3">
            <a:extLst>
              <a:ext uri="{FF2B5EF4-FFF2-40B4-BE49-F238E27FC236}">
                <a16:creationId xmlns:a16="http://schemas.microsoft.com/office/drawing/2014/main" id="{95FE5B85-A180-DBC2-B113-72A40CB948BA}"/>
              </a:ext>
            </a:extLst>
          </p:cNvPr>
          <p:cNvSpPr/>
          <p:nvPr/>
        </p:nvSpPr>
        <p:spPr>
          <a:xfrm>
            <a:off x="5821409" y="877383"/>
            <a:ext cx="2546361" cy="27794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92710" lvl="2" algn="ctr">
              <a:spcAft>
                <a:spcPts val="225"/>
              </a:spcAft>
              <a:buClr>
                <a:schemeClr val="accent1"/>
              </a:buClr>
              <a:buSzPct val="100000"/>
            </a:pPr>
            <a:r>
              <a:rPr lang="en-US" sz="1100" dirty="0">
                <a:solidFill>
                  <a:schemeClr val="tx1"/>
                </a:solidFill>
                <a:cs typeface="Arial" panose="020B0604020202020204" pitchFamily="34" charset="0"/>
              </a:rPr>
              <a:t>3-12 Score Sheets are in the DFA!</a:t>
            </a:r>
          </a:p>
        </p:txBody>
      </p:sp>
      <p:pic>
        <p:nvPicPr>
          <p:cNvPr id="9" name="Picture 8" descr="Graphical user interface&#10;&#10;Description automatically generated with low confidence">
            <a:extLst>
              <a:ext uri="{FF2B5EF4-FFF2-40B4-BE49-F238E27FC236}">
                <a16:creationId xmlns:a16="http://schemas.microsoft.com/office/drawing/2014/main" id="{CF343085-7785-0281-3A80-B6DBBA733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926" y="1281378"/>
            <a:ext cx="2611224" cy="3383280"/>
          </a:xfrm>
          <a:prstGeom prst="rect">
            <a:avLst/>
          </a:prstGeom>
          <a:ln>
            <a:solidFill>
              <a:schemeClr val="tx1"/>
            </a:solidFill>
          </a:ln>
        </p:spPr>
      </p:pic>
      <p:sp>
        <p:nvSpPr>
          <p:cNvPr id="7" name="Footer Placeholder 6">
            <a:extLst>
              <a:ext uri="{FF2B5EF4-FFF2-40B4-BE49-F238E27FC236}">
                <a16:creationId xmlns:a16="http://schemas.microsoft.com/office/drawing/2014/main" id="{735C7C0C-6D27-A950-6A80-A18B61BDBC9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07152779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99988D-F576-F991-E271-E1C6E7331091}"/>
              </a:ext>
            </a:extLst>
          </p:cNvPr>
          <p:cNvSpPr>
            <a:spLocks noGrp="1"/>
          </p:cNvSpPr>
          <p:nvPr>
            <p:ph type="title"/>
          </p:nvPr>
        </p:nvSpPr>
        <p:spPr/>
        <p:txBody>
          <a:bodyPr/>
          <a:lstStyle/>
          <a:p>
            <a:r>
              <a:rPr lang="en-US"/>
              <a:t>Stopping Markers</a:t>
            </a:r>
          </a:p>
        </p:txBody>
      </p:sp>
      <p:sp>
        <p:nvSpPr>
          <p:cNvPr id="4" name="Text Placeholder 3">
            <a:extLst>
              <a:ext uri="{FF2B5EF4-FFF2-40B4-BE49-F238E27FC236}">
                <a16:creationId xmlns:a16="http://schemas.microsoft.com/office/drawing/2014/main" id="{2F2A7D88-28B7-DB71-CEF4-451B13EF981B}"/>
              </a:ext>
            </a:extLst>
          </p:cNvPr>
          <p:cNvSpPr>
            <a:spLocks noGrp="1"/>
          </p:cNvSpPr>
          <p:nvPr>
            <p:ph type="body" idx="13"/>
          </p:nvPr>
        </p:nvSpPr>
        <p:spPr/>
        <p:txBody>
          <a:bodyPr/>
          <a:lstStyle/>
          <a:p>
            <a:r>
              <a:rPr lang="en-US" dirty="0"/>
              <a:t>Follow instructions in the DFA!</a:t>
            </a:r>
          </a:p>
          <a:p>
            <a:r>
              <a:rPr lang="en-US" dirty="0"/>
              <a:t>Used in the following situations:</a:t>
            </a:r>
          </a:p>
          <a:p>
            <a:pPr lvl="1"/>
            <a:r>
              <a:rPr lang="en-US" dirty="0"/>
              <a:t>When the student has not provided any responses up to the stopping marker.</a:t>
            </a:r>
          </a:p>
          <a:p>
            <a:pPr lvl="1"/>
            <a:r>
              <a:rPr lang="en-US" dirty="0"/>
              <a:t>When the student has not provided any correct responses up to the stopping marker.</a:t>
            </a:r>
          </a:p>
          <a:p>
            <a:endParaRPr lang="en-US" dirty="0"/>
          </a:p>
        </p:txBody>
      </p:sp>
      <p:pic>
        <p:nvPicPr>
          <p:cNvPr id="5" name="Picture 4">
            <a:extLst>
              <a:ext uri="{FF2B5EF4-FFF2-40B4-BE49-F238E27FC236}">
                <a16:creationId xmlns:a16="http://schemas.microsoft.com/office/drawing/2014/main" id="{653F5132-6294-9FB5-838C-B5EDF4DCC4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8530" y="3149476"/>
            <a:ext cx="4166939" cy="1108898"/>
          </a:xfrm>
          <a:prstGeom prst="rect">
            <a:avLst/>
          </a:prstGeom>
          <a:ln w="50800">
            <a:solidFill>
              <a:srgbClr val="FF0000"/>
            </a:solidFill>
          </a:ln>
        </p:spPr>
      </p:pic>
      <p:sp>
        <p:nvSpPr>
          <p:cNvPr id="7" name="Footer Placeholder 6">
            <a:extLst>
              <a:ext uri="{FF2B5EF4-FFF2-40B4-BE49-F238E27FC236}">
                <a16:creationId xmlns:a16="http://schemas.microsoft.com/office/drawing/2014/main" id="{5111ECD2-EA62-86CB-73EF-EC43AB7BF54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12582283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C0EEE0-4267-C1B3-584D-34C100C3A86F}"/>
              </a:ext>
            </a:extLst>
          </p:cNvPr>
          <p:cNvSpPr>
            <a:spLocks noGrp="1"/>
          </p:cNvSpPr>
          <p:nvPr>
            <p:ph type="title"/>
          </p:nvPr>
        </p:nvSpPr>
        <p:spPr/>
        <p:txBody>
          <a:bodyPr/>
          <a:lstStyle/>
          <a:p>
            <a:r>
              <a:rPr lang="en-US"/>
              <a:t>Scratch Paper</a:t>
            </a:r>
          </a:p>
        </p:txBody>
      </p:sp>
      <p:sp>
        <p:nvSpPr>
          <p:cNvPr id="4" name="Text Placeholder 3">
            <a:extLst>
              <a:ext uri="{FF2B5EF4-FFF2-40B4-BE49-F238E27FC236}">
                <a16:creationId xmlns:a16="http://schemas.microsoft.com/office/drawing/2014/main" id="{43C0DCAE-7075-D905-49F3-70794AF577AE}"/>
              </a:ext>
            </a:extLst>
          </p:cNvPr>
          <p:cNvSpPr>
            <a:spLocks noGrp="1"/>
          </p:cNvSpPr>
          <p:nvPr>
            <p:ph type="body" idx="13"/>
          </p:nvPr>
        </p:nvSpPr>
        <p:spPr/>
        <p:txBody>
          <a:bodyPr/>
          <a:lstStyle/>
          <a:p>
            <a:r>
              <a:rPr lang="en-US" dirty="0">
                <a:ea typeface="Nirmala UI" panose="020B0502040204020203" pitchFamily="34" charset="0"/>
                <a:cs typeface="Nirmala UI" panose="020B0502040204020203" pitchFamily="34" charset="0"/>
              </a:rPr>
              <a:t>A student can use blank scratch paper to make notes, record responses, or create graphic organizers. </a:t>
            </a:r>
          </a:p>
          <a:p>
            <a:r>
              <a:rPr lang="en-US" dirty="0">
                <a:ea typeface="Nirmala UI" panose="020B0502040204020203" pitchFamily="34" charset="0"/>
                <a:cs typeface="Nirmala UI" panose="020B0502040204020203" pitchFamily="34" charset="0"/>
              </a:rPr>
              <a:t>Only plain paper or lined paper is appropriate for ELPAC. </a:t>
            </a:r>
          </a:p>
          <a:p>
            <a:r>
              <a:rPr lang="en-US" dirty="0">
                <a:ea typeface="Nirmala UI" panose="020B0502040204020203" pitchFamily="34" charset="0"/>
                <a:cs typeface="Nirmala UI" panose="020B0502040204020203" pitchFamily="34" charset="0"/>
              </a:rPr>
              <a:t>A student can use a whiteboard with marker. </a:t>
            </a:r>
          </a:p>
          <a:p>
            <a:r>
              <a:rPr lang="en-US" dirty="0">
                <a:ea typeface="Nirmala UI" panose="020B0502040204020203" pitchFamily="34" charset="0"/>
                <a:cs typeface="Nirmala UI" panose="020B0502040204020203" pitchFamily="34" charset="0"/>
              </a:rPr>
              <a:t>Scratch paper is to be immediately destroyed after each test session if the student's test will be paused more than 20 minutes.</a:t>
            </a:r>
          </a:p>
          <a:p>
            <a:endParaRPr lang="en-US" dirty="0">
              <a:ea typeface="Nirmala UI" panose="020B0502040204020203" pitchFamily="34" charset="0"/>
              <a:cs typeface="Nirmala UI" panose="020B0502040204020203" pitchFamily="34" charset="0"/>
            </a:endParaRPr>
          </a:p>
        </p:txBody>
      </p:sp>
      <p:sp>
        <p:nvSpPr>
          <p:cNvPr id="6" name="Footer Placeholder 5">
            <a:extLst>
              <a:ext uri="{FF2B5EF4-FFF2-40B4-BE49-F238E27FC236}">
                <a16:creationId xmlns:a16="http://schemas.microsoft.com/office/drawing/2014/main" id="{76C093EA-D444-CA19-E4DA-280C642B37D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77882786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042F7C5-C8E4-F4F1-6A59-D3CB704DF898}"/>
              </a:ext>
            </a:extLst>
          </p:cNvPr>
          <p:cNvSpPr>
            <a:spLocks noGrp="1"/>
          </p:cNvSpPr>
          <p:nvPr>
            <p:ph type="body" idx="13"/>
          </p:nvPr>
        </p:nvSpPr>
        <p:spPr/>
        <p:txBody>
          <a:bodyPr/>
          <a:lstStyle/>
          <a:p>
            <a:r>
              <a:rPr lang="en-US" dirty="0"/>
              <a:t>Test Examiners use 2 Devices for the following administrations:</a:t>
            </a:r>
          </a:p>
          <a:p>
            <a:pPr lvl="1"/>
            <a:r>
              <a:rPr lang="en-US" dirty="0"/>
              <a:t>K-2: Reading/Listening/Speaking</a:t>
            </a:r>
          </a:p>
          <a:p>
            <a:pPr lvl="1"/>
            <a:r>
              <a:rPr lang="en-US" dirty="0"/>
              <a:t>3-12: Speaking</a:t>
            </a:r>
          </a:p>
        </p:txBody>
      </p:sp>
      <p:sp>
        <p:nvSpPr>
          <p:cNvPr id="5" name="Content Placeholder 5">
            <a:extLst>
              <a:ext uri="{FF2B5EF4-FFF2-40B4-BE49-F238E27FC236}">
                <a16:creationId xmlns:a16="http://schemas.microsoft.com/office/drawing/2014/main" id="{BD0D1EB6-BC8E-0445-AFFC-729C328BEBDA}"/>
              </a:ext>
            </a:extLst>
          </p:cNvPr>
          <p:cNvSpPr txBox="1">
            <a:spLocks/>
          </p:cNvSpPr>
          <p:nvPr/>
        </p:nvSpPr>
        <p:spPr>
          <a:xfrm>
            <a:off x="1367136" y="1053705"/>
            <a:ext cx="6409730" cy="3721894"/>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spcBef>
                <a:spcPts val="675"/>
              </a:spcBef>
              <a:buSzPct val="100000"/>
              <a:buNone/>
            </a:pPr>
            <a:endParaRPr lang="en-US" sz="2175" b="1" dirty="0"/>
          </a:p>
          <a:p>
            <a:endParaRPr lang="en-US" sz="2175" b="1" dirty="0"/>
          </a:p>
        </p:txBody>
      </p:sp>
      <p:pic>
        <p:nvPicPr>
          <p:cNvPr id="2" name="Picture 2">
            <a:extLst>
              <a:ext uri="{FF2B5EF4-FFF2-40B4-BE49-F238E27FC236}">
                <a16:creationId xmlns:a16="http://schemas.microsoft.com/office/drawing/2014/main" id="{06070D79-EBAD-DEA0-F54C-6FCA9CBABD46}"/>
              </a:ext>
            </a:extLst>
          </p:cNvPr>
          <p:cNvPicPr>
            <a:picLocks noChangeAspect="1"/>
          </p:cNvPicPr>
          <p:nvPr/>
        </p:nvPicPr>
        <p:blipFill rotWithShape="1">
          <a:blip r:embed="rId3"/>
          <a:srcRect l="10017" r="2232"/>
          <a:stretch/>
        </p:blipFill>
        <p:spPr>
          <a:xfrm>
            <a:off x="4743154" y="2098599"/>
            <a:ext cx="2198666" cy="1463040"/>
          </a:xfrm>
          <a:prstGeom prst="rect">
            <a:avLst/>
          </a:prstGeom>
        </p:spPr>
      </p:pic>
      <p:pic>
        <p:nvPicPr>
          <p:cNvPr id="3" name="Picture 3">
            <a:extLst>
              <a:ext uri="{FF2B5EF4-FFF2-40B4-BE49-F238E27FC236}">
                <a16:creationId xmlns:a16="http://schemas.microsoft.com/office/drawing/2014/main" id="{BBA23971-7717-12F3-0FA6-48419B6617E3}"/>
              </a:ext>
            </a:extLst>
          </p:cNvPr>
          <p:cNvPicPr>
            <a:picLocks noChangeAspect="1"/>
          </p:cNvPicPr>
          <p:nvPr/>
        </p:nvPicPr>
        <p:blipFill>
          <a:blip r:embed="rId4"/>
          <a:stretch>
            <a:fillRect/>
          </a:stretch>
        </p:blipFill>
        <p:spPr>
          <a:xfrm>
            <a:off x="2017395" y="2095917"/>
            <a:ext cx="2198666" cy="1463040"/>
          </a:xfrm>
          <a:prstGeom prst="rect">
            <a:avLst/>
          </a:prstGeom>
        </p:spPr>
      </p:pic>
      <p:sp>
        <p:nvSpPr>
          <p:cNvPr id="7" name="Rectangle 6">
            <a:extLst>
              <a:ext uri="{FF2B5EF4-FFF2-40B4-BE49-F238E27FC236}">
                <a16:creationId xmlns:a16="http://schemas.microsoft.com/office/drawing/2014/main" id="{D15F7BD8-C257-5C88-9BA2-D938F83A633B}"/>
              </a:ext>
            </a:extLst>
          </p:cNvPr>
          <p:cNvSpPr/>
          <p:nvPr/>
        </p:nvSpPr>
        <p:spPr>
          <a:xfrm>
            <a:off x="2017395" y="3615715"/>
            <a:ext cx="2198666" cy="109728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68580" algn="ctr">
              <a:lnSpc>
                <a:spcPct val="120000"/>
              </a:lnSpc>
            </a:pPr>
            <a:r>
              <a:rPr lang="en-US" sz="1200" b="1" dirty="0">
                <a:solidFill>
                  <a:schemeClr val="tx1"/>
                </a:solidFill>
                <a:cs typeface="Arial" panose="020B0604020202020204" pitchFamily="34" charset="0"/>
              </a:rPr>
              <a:t>Device 1</a:t>
            </a:r>
          </a:p>
          <a:p>
            <a:pPr marL="68580" algn="ctr">
              <a:lnSpc>
                <a:spcPct val="120000"/>
              </a:lnSpc>
            </a:pPr>
            <a:endParaRPr lang="en-US" sz="1200" b="1" dirty="0">
              <a:solidFill>
                <a:schemeClr val="tx1"/>
              </a:solidFill>
              <a:cs typeface="Arial" panose="020B0604020202020204" pitchFamily="34" charset="0"/>
            </a:endParaRPr>
          </a:p>
          <a:p>
            <a:pPr marL="68580" algn="ctr">
              <a:lnSpc>
                <a:spcPct val="120000"/>
              </a:lnSpc>
            </a:pPr>
            <a:r>
              <a:rPr lang="en-US" sz="1200" dirty="0">
                <a:solidFill>
                  <a:schemeClr val="tx1"/>
                </a:solidFill>
                <a:cs typeface="Arial" panose="020B0604020202020204" pitchFamily="34" charset="0"/>
              </a:rPr>
              <a:t>TE logs into TA Interface to create test session.</a:t>
            </a:r>
            <a:endParaRPr lang="en-US" sz="1200" dirty="0">
              <a:solidFill>
                <a:schemeClr val="tx1"/>
              </a:solidFill>
              <a:cs typeface="Arial"/>
            </a:endParaRPr>
          </a:p>
          <a:p>
            <a:pPr marL="68580" algn="ctr">
              <a:lnSpc>
                <a:spcPct val="120000"/>
              </a:lnSpc>
            </a:pPr>
            <a:endParaRPr lang="en-US" sz="1200" dirty="0">
              <a:solidFill>
                <a:schemeClr val="tx1"/>
              </a:solidFill>
              <a:ea typeface="+mn-lt"/>
              <a:cs typeface="Arial" panose="020B0604020202020204" pitchFamily="34" charset="0"/>
            </a:endParaRPr>
          </a:p>
        </p:txBody>
      </p:sp>
      <p:sp>
        <p:nvSpPr>
          <p:cNvPr id="11" name="Title 10">
            <a:extLst>
              <a:ext uri="{FF2B5EF4-FFF2-40B4-BE49-F238E27FC236}">
                <a16:creationId xmlns:a16="http://schemas.microsoft.com/office/drawing/2014/main" id="{D5580E05-199B-6E0F-7863-0AD91B857964}"/>
              </a:ext>
            </a:extLst>
          </p:cNvPr>
          <p:cNvSpPr>
            <a:spLocks noGrp="1"/>
          </p:cNvSpPr>
          <p:nvPr>
            <p:ph type="title"/>
          </p:nvPr>
        </p:nvSpPr>
        <p:spPr/>
        <p:txBody>
          <a:bodyPr/>
          <a:lstStyle/>
          <a:p>
            <a:r>
              <a:rPr lang="en-US"/>
              <a:t>Test Administration Reminder</a:t>
            </a:r>
          </a:p>
        </p:txBody>
      </p:sp>
      <p:sp>
        <p:nvSpPr>
          <p:cNvPr id="4" name="Rectangle 3">
            <a:extLst>
              <a:ext uri="{FF2B5EF4-FFF2-40B4-BE49-F238E27FC236}">
                <a16:creationId xmlns:a16="http://schemas.microsoft.com/office/drawing/2014/main" id="{3A7E6FAC-38B4-90F3-F5D4-89DFD82FA197}"/>
              </a:ext>
            </a:extLst>
          </p:cNvPr>
          <p:cNvSpPr/>
          <p:nvPr/>
        </p:nvSpPr>
        <p:spPr>
          <a:xfrm>
            <a:off x="4770254" y="3615715"/>
            <a:ext cx="2198666" cy="109728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68580" algn="ctr">
              <a:lnSpc>
                <a:spcPct val="120000"/>
              </a:lnSpc>
            </a:pPr>
            <a:r>
              <a:rPr lang="en-US" sz="1200" b="1" dirty="0">
                <a:solidFill>
                  <a:schemeClr val="tx1"/>
                </a:solidFill>
                <a:cs typeface="Arial" panose="020B0604020202020204" pitchFamily="34" charset="0"/>
              </a:rPr>
              <a:t>Device 2</a:t>
            </a:r>
          </a:p>
          <a:p>
            <a:pPr marL="68580" algn="ctr">
              <a:lnSpc>
                <a:spcPct val="120000"/>
              </a:lnSpc>
            </a:pPr>
            <a:endParaRPr lang="en-US" sz="1200" dirty="0">
              <a:solidFill>
                <a:schemeClr val="tx1"/>
              </a:solidFill>
              <a:cs typeface="Arial" panose="020B0604020202020204" pitchFamily="34" charset="0"/>
            </a:endParaRPr>
          </a:p>
          <a:p>
            <a:pPr marL="68580" algn="ctr">
              <a:lnSpc>
                <a:spcPct val="120000"/>
              </a:lnSpc>
            </a:pPr>
            <a:r>
              <a:rPr lang="en-US" sz="1200" dirty="0">
                <a:solidFill>
                  <a:schemeClr val="tx1"/>
                </a:solidFill>
                <a:cs typeface="Arial" panose="020B0604020202020204" pitchFamily="34" charset="0"/>
              </a:rPr>
              <a:t>TE logs into the Secure Browser to navigate the test for the student.</a:t>
            </a:r>
            <a:endParaRPr lang="en-US" sz="1200" b="1" dirty="0">
              <a:solidFill>
                <a:schemeClr val="tx1"/>
              </a:solidFill>
              <a:ea typeface="+mn-lt"/>
              <a:cs typeface="+mn-lt"/>
            </a:endParaRPr>
          </a:p>
        </p:txBody>
      </p:sp>
      <p:sp>
        <p:nvSpPr>
          <p:cNvPr id="9" name="Footer Placeholder 8">
            <a:extLst>
              <a:ext uri="{FF2B5EF4-FFF2-40B4-BE49-F238E27FC236}">
                <a16:creationId xmlns:a16="http://schemas.microsoft.com/office/drawing/2014/main" id="{5AA74B3F-621A-570D-A072-4D7970D70E2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69388645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8517F-977E-5B3C-34F7-40F8624C90A8}"/>
              </a:ext>
            </a:extLst>
          </p:cNvPr>
          <p:cNvSpPr>
            <a:spLocks noGrp="1"/>
          </p:cNvSpPr>
          <p:nvPr>
            <p:ph type="title"/>
          </p:nvPr>
        </p:nvSpPr>
        <p:spPr/>
        <p:txBody>
          <a:bodyPr/>
          <a:lstStyle/>
          <a:p>
            <a:r>
              <a:rPr lang="en-US"/>
              <a:t>Action Items</a:t>
            </a:r>
          </a:p>
        </p:txBody>
      </p:sp>
      <p:sp>
        <p:nvSpPr>
          <p:cNvPr id="4" name="Text Placeholder 3">
            <a:extLst>
              <a:ext uri="{FF2B5EF4-FFF2-40B4-BE49-F238E27FC236}">
                <a16:creationId xmlns:a16="http://schemas.microsoft.com/office/drawing/2014/main" id="{6F7F4DB8-46F4-71D1-D54E-3868AF4D36CE}"/>
              </a:ext>
            </a:extLst>
          </p:cNvPr>
          <p:cNvSpPr>
            <a:spLocks noGrp="1"/>
          </p:cNvSpPr>
          <p:nvPr>
            <p:ph type="body" idx="13"/>
          </p:nvPr>
        </p:nvSpPr>
        <p:spPr/>
        <p:txBody>
          <a:bodyPr/>
          <a:lstStyle/>
          <a:p>
            <a:pPr marL="596900" indent="-457200">
              <a:buFont typeface="+mj-lt"/>
              <a:buAutoNum type="arabicPeriod"/>
            </a:pPr>
            <a:r>
              <a:rPr lang="en-US" dirty="0"/>
              <a:t>Print out Pause Rules for TE(s).</a:t>
            </a:r>
          </a:p>
          <a:p>
            <a:pPr marL="596900" indent="-457200">
              <a:buFont typeface="+mj-lt"/>
              <a:buAutoNum type="arabicPeriod"/>
            </a:pPr>
            <a:r>
              <a:rPr lang="en-US" dirty="0"/>
              <a:t>Make sure TEs use DFAs for every administration.</a:t>
            </a:r>
          </a:p>
          <a:p>
            <a:pPr marL="1054100" lvl="1" indent="-457200">
              <a:buFont typeface="+mj-lt"/>
              <a:buAutoNum type="alphaLcPeriod"/>
            </a:pPr>
            <a:r>
              <a:rPr lang="en-US" dirty="0"/>
              <a:t>Provide hard copies if needed (must be checked out/in each day of testing)</a:t>
            </a:r>
          </a:p>
          <a:p>
            <a:pPr marL="596900" indent="-457200">
              <a:buFont typeface="+mj-lt"/>
              <a:buAutoNum type="arabicPeriod"/>
            </a:pPr>
            <a:r>
              <a:rPr lang="en-US" dirty="0"/>
              <a:t>Remind TEs to adhere to the Stopping Marker Guidance in the DFA when applicable.</a:t>
            </a:r>
          </a:p>
          <a:p>
            <a:pPr marL="596900" indent="-457200">
              <a:buFont typeface="+mj-lt"/>
              <a:buAutoNum type="arabicPeriod"/>
            </a:pPr>
            <a:r>
              <a:rPr lang="en-US" dirty="0"/>
              <a:t>Provide Student Score Sheets to TEs for Grades 3-12 Speaking.</a:t>
            </a:r>
          </a:p>
          <a:p>
            <a:pPr marL="596900" indent="-457200">
              <a:buFont typeface="+mj-lt"/>
              <a:buAutoNum type="arabicPeriod"/>
            </a:pPr>
            <a:endParaRPr lang="en-US" dirty="0"/>
          </a:p>
        </p:txBody>
      </p:sp>
      <p:sp>
        <p:nvSpPr>
          <p:cNvPr id="6" name="Footer Placeholder 5">
            <a:extLst>
              <a:ext uri="{FF2B5EF4-FFF2-40B4-BE49-F238E27FC236}">
                <a16:creationId xmlns:a16="http://schemas.microsoft.com/office/drawing/2014/main" id="{4E1E71B8-DD26-4589-23AE-578B1A8A9A1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16630643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K-2 Reading and Listening</a:t>
            </a:r>
          </a:p>
        </p:txBody>
      </p:sp>
      <p:sp>
        <p:nvSpPr>
          <p:cNvPr id="6" name="Footer Placeholder 5">
            <a:extLst>
              <a:ext uri="{FF2B5EF4-FFF2-40B4-BE49-F238E27FC236}">
                <a16:creationId xmlns:a16="http://schemas.microsoft.com/office/drawing/2014/main" id="{FA66B570-D4D5-5CB3-501B-7866B1EEC9C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24643938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K-2 Reading and Listening</a:t>
            </a:r>
          </a:p>
        </p:txBody>
      </p:sp>
      <p:sp>
        <p:nvSpPr>
          <p:cNvPr id="3" name="Text Placeholder 2">
            <a:extLst>
              <a:ext uri="{FF2B5EF4-FFF2-40B4-BE49-F238E27FC236}">
                <a16:creationId xmlns:a16="http://schemas.microsoft.com/office/drawing/2014/main" id="{478EB013-EE52-4F04-5D70-8BE083C57008}"/>
              </a:ext>
            </a:extLst>
          </p:cNvPr>
          <p:cNvSpPr>
            <a:spLocks noGrp="1"/>
          </p:cNvSpPr>
          <p:nvPr>
            <p:ph type="body" idx="13"/>
          </p:nvPr>
        </p:nvSpPr>
        <p:spPr/>
        <p:txBody>
          <a:bodyPr/>
          <a:lstStyle/>
          <a:p>
            <a:endParaRPr lang="en-US"/>
          </a:p>
        </p:txBody>
      </p:sp>
      <p:graphicFrame>
        <p:nvGraphicFramePr>
          <p:cNvPr id="4" name="Table 3">
            <a:extLst>
              <a:ext uri="{FF2B5EF4-FFF2-40B4-BE49-F238E27FC236}">
                <a16:creationId xmlns:a16="http://schemas.microsoft.com/office/drawing/2014/main" id="{C0CBCA2E-41AE-6349-9AD1-AD4808CC9C8E}"/>
              </a:ext>
            </a:extLst>
          </p:cNvPr>
          <p:cNvGraphicFramePr>
            <a:graphicFrameLocks noGrp="1"/>
          </p:cNvGraphicFramePr>
          <p:nvPr>
            <p:extLst>
              <p:ext uri="{D42A27DB-BD31-4B8C-83A1-F6EECF244321}">
                <p14:modId xmlns:p14="http://schemas.microsoft.com/office/powerpoint/2010/main" val="1391318807"/>
              </p:ext>
            </p:extLst>
          </p:nvPr>
        </p:nvGraphicFramePr>
        <p:xfrm>
          <a:off x="311700" y="952500"/>
          <a:ext cx="8520600" cy="3768622"/>
        </p:xfrm>
        <a:graphic>
          <a:graphicData uri="http://schemas.openxmlformats.org/drawingml/2006/table">
            <a:tbl>
              <a:tblPr firstRow="1" firstCol="1" bandRow="1"/>
              <a:tblGrid>
                <a:gridCol w="850480">
                  <a:extLst>
                    <a:ext uri="{9D8B030D-6E8A-4147-A177-3AD203B41FA5}">
                      <a16:colId xmlns:a16="http://schemas.microsoft.com/office/drawing/2014/main" val="2268554783"/>
                    </a:ext>
                  </a:extLst>
                </a:gridCol>
                <a:gridCol w="1023421">
                  <a:extLst>
                    <a:ext uri="{9D8B030D-6E8A-4147-A177-3AD203B41FA5}">
                      <a16:colId xmlns:a16="http://schemas.microsoft.com/office/drawing/2014/main" val="176128004"/>
                    </a:ext>
                  </a:extLst>
                </a:gridCol>
                <a:gridCol w="3594603">
                  <a:extLst>
                    <a:ext uri="{9D8B030D-6E8A-4147-A177-3AD203B41FA5}">
                      <a16:colId xmlns:a16="http://schemas.microsoft.com/office/drawing/2014/main" val="557605197"/>
                    </a:ext>
                  </a:extLst>
                </a:gridCol>
                <a:gridCol w="3052096">
                  <a:extLst>
                    <a:ext uri="{9D8B030D-6E8A-4147-A177-3AD203B41FA5}">
                      <a16:colId xmlns:a16="http://schemas.microsoft.com/office/drawing/2014/main" val="112006576"/>
                    </a:ext>
                  </a:extLst>
                </a:gridCol>
              </a:tblGrid>
              <a:tr h="642204">
                <a:tc gridSpan="4">
                  <a:txBody>
                    <a:bodyPr/>
                    <a:lstStyle/>
                    <a:p>
                      <a:pPr marL="0" marR="0" algn="ctr">
                        <a:spcBef>
                          <a:spcPts val="0"/>
                        </a:spcBef>
                        <a:spcAft>
                          <a:spcPts val="0"/>
                        </a:spcAft>
                      </a:pPr>
                      <a:r>
                        <a:rPr lang="en-US" sz="1800" b="1" dirty="0">
                          <a:effectLst/>
                          <a:latin typeface="+mn-lt"/>
                          <a:ea typeface="Calibri"/>
                          <a:cs typeface="Times New Roman"/>
                        </a:rPr>
                        <a:t>K-2 </a:t>
                      </a:r>
                      <a:r>
                        <a:rPr lang="en-US" sz="1800" b="1" i="0" u="none" strike="noStrike" noProof="0" dirty="0">
                          <a:solidFill>
                            <a:srgbClr val="000000"/>
                          </a:solidFill>
                          <a:effectLst/>
                          <a:latin typeface="+mn-lt"/>
                        </a:rPr>
                        <a:t>Administration</a:t>
                      </a:r>
                      <a:endParaRPr lang="en-US" b="1" dirty="0">
                        <a:latin typeface="+mn-lt"/>
                      </a:endParaRPr>
                    </a:p>
                    <a:p>
                      <a:pPr marL="0" marR="0" algn="ctr">
                        <a:spcBef>
                          <a:spcPts val="0"/>
                        </a:spcBef>
                        <a:spcAft>
                          <a:spcPts val="0"/>
                        </a:spcAft>
                      </a:pPr>
                      <a:r>
                        <a:rPr lang="en-US" sz="1700" b="1" dirty="0">
                          <a:solidFill>
                            <a:srgbClr val="000000"/>
                          </a:solidFill>
                          <a:effectLst/>
                          <a:latin typeface="+mn-lt"/>
                          <a:ea typeface="Calibri"/>
                          <a:cs typeface="Times New Roman"/>
                        </a:rPr>
                        <a:t>(Individual Administration)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0674699"/>
                  </a:ext>
                </a:extLst>
              </a:tr>
              <a:tr h="479512">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Grade</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Domain</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Test Examiner</a:t>
                      </a:r>
                      <a:endParaRPr lang="en-US" b="1" dirty="0">
                        <a:latin typeface="+mn-lt"/>
                      </a:endParaRPr>
                    </a:p>
                    <a:p>
                      <a:pPr marL="0" marR="0" algn="ctr">
                        <a:spcBef>
                          <a:spcPts val="0"/>
                        </a:spcBef>
                        <a:spcAft>
                          <a:spcPts val="0"/>
                        </a:spcAft>
                      </a:pPr>
                      <a:r>
                        <a:rPr lang="en-US" sz="1400" b="1" dirty="0">
                          <a:solidFill>
                            <a:srgbClr val="000000"/>
                          </a:solidFill>
                          <a:effectLst/>
                          <a:latin typeface="+mn-lt"/>
                          <a:ea typeface="Calibri"/>
                          <a:cs typeface="Times New Roman"/>
                        </a:rPr>
                        <a:t>Use In-Person DFA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Student</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210887899"/>
                  </a:ext>
                </a:extLst>
              </a:tr>
              <a:tr h="2646906">
                <a:tc>
                  <a:txBody>
                    <a:bodyPr/>
                    <a:lstStyle/>
                    <a:p>
                      <a:pPr marL="0" marR="0">
                        <a:spcBef>
                          <a:spcPts val="0"/>
                        </a:spcBef>
                        <a:spcAft>
                          <a:spcPts val="0"/>
                        </a:spcAft>
                      </a:pPr>
                      <a:r>
                        <a:rPr lang="en-US" sz="1400" b="0" dirty="0">
                          <a:effectLst/>
                          <a:latin typeface="+mn-lt"/>
                          <a:ea typeface="Calibri"/>
                          <a:cs typeface="Times New Roman"/>
                        </a:rPr>
                        <a:t>K-2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0" dirty="0">
                          <a:effectLst/>
                          <a:latin typeface="+mn-lt"/>
                          <a:ea typeface="Calibri"/>
                          <a:cs typeface="Times New Roman"/>
                        </a:rPr>
                        <a:t>Reading</a:t>
                      </a:r>
                    </a:p>
                    <a:p>
                      <a:pPr marL="0" marR="0">
                        <a:spcBef>
                          <a:spcPts val="0"/>
                        </a:spcBef>
                        <a:spcAft>
                          <a:spcPts val="0"/>
                        </a:spcAft>
                      </a:pPr>
                      <a:r>
                        <a:rPr lang="en-US" sz="1400" b="0" dirty="0">
                          <a:effectLst/>
                          <a:latin typeface="+mn-lt"/>
                          <a:ea typeface="Calibri"/>
                          <a:cs typeface="Times New Roman"/>
                        </a:rPr>
                        <a:t>Listening</a:t>
                      </a:r>
                      <a:endParaRPr lang="en-US" b="0"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creates an In-Person session in the TA Interface on one device.</a:t>
                      </a: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logs into the SECURE BROWSER for the student on another device.</a:t>
                      </a:r>
                      <a:endParaRPr lang="en-US" b="0" dirty="0">
                        <a:latin typeface="+mn-lt"/>
                      </a:endParaRP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administers the test using the DFA.</a:t>
                      </a:r>
                      <a:endParaRPr lang="en-US" b="0" dirty="0">
                        <a:latin typeface="+mn-lt"/>
                      </a:endParaRP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navigates the test for the student and enters responses.</a:t>
                      </a:r>
                      <a:endParaRPr lang="en-US" b="0"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Student views Test Examiner’s screen. </a:t>
                      </a:r>
                      <a:endParaRPr lang="en-US" b="0" dirty="0">
                        <a:latin typeface="+mn-lt"/>
                      </a:endParaRP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Student provides responses.</a:t>
                      </a:r>
                      <a:endParaRPr lang="en-US" b="0"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297374"/>
                  </a:ext>
                </a:extLst>
              </a:tr>
            </a:tbl>
          </a:graphicData>
        </a:graphic>
      </p:graphicFrame>
      <p:sp>
        <p:nvSpPr>
          <p:cNvPr id="7" name="Footer Placeholder 6">
            <a:extLst>
              <a:ext uri="{FF2B5EF4-FFF2-40B4-BE49-F238E27FC236}">
                <a16:creationId xmlns:a16="http://schemas.microsoft.com/office/drawing/2014/main" id="{BD61FF87-BA3F-8FB2-649E-D370167239A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55858784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464" y="1485900"/>
            <a:ext cx="7318420" cy="3074153"/>
          </a:xfrm>
          <a:prstGeom prst="rect">
            <a:avLst/>
          </a:prstGeom>
          <a:ln>
            <a:solidFill>
              <a:schemeClr val="tx1"/>
            </a:solidFill>
          </a:ln>
        </p:spPr>
      </p:pic>
      <p:sp>
        <p:nvSpPr>
          <p:cNvPr id="2" name="Title 1"/>
          <p:cNvSpPr>
            <a:spLocks noGrp="1"/>
          </p:cNvSpPr>
          <p:nvPr>
            <p:ph type="title"/>
          </p:nvPr>
        </p:nvSpPr>
        <p:spPr/>
        <p:txBody>
          <a:bodyPr>
            <a:normAutofit/>
          </a:bodyPr>
          <a:lstStyle/>
          <a:p>
            <a:r>
              <a:rPr lang="en-US"/>
              <a:t>K-2 Listening</a:t>
            </a:r>
          </a:p>
        </p:txBody>
      </p:sp>
      <p:sp>
        <p:nvSpPr>
          <p:cNvPr id="3" name="Text Placeholder 2"/>
          <p:cNvSpPr>
            <a:spLocks noGrp="1"/>
          </p:cNvSpPr>
          <p:nvPr>
            <p:ph type="body" idx="13"/>
          </p:nvPr>
        </p:nvSpPr>
        <p:spPr/>
        <p:txBody>
          <a:bodyPr/>
          <a:lstStyle/>
          <a:p>
            <a:pPr marL="0" indent="0">
              <a:buNone/>
            </a:pPr>
            <a:r>
              <a:rPr lang="en-US" sz="1800" dirty="0"/>
              <a:t>Follow the DFA instructions when administering</a:t>
            </a:r>
          </a:p>
          <a:p>
            <a:endParaRPr lang="en-US" dirty="0"/>
          </a:p>
        </p:txBody>
      </p:sp>
      <p:sp>
        <p:nvSpPr>
          <p:cNvPr id="5" name="Left Arrow 4"/>
          <p:cNvSpPr/>
          <p:nvPr/>
        </p:nvSpPr>
        <p:spPr>
          <a:xfrm>
            <a:off x="3284918" y="2382661"/>
            <a:ext cx="1172981" cy="608399"/>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800" b="1" dirty="0">
                <a:solidFill>
                  <a:schemeClr val="tx1"/>
                </a:solidFill>
                <a:cs typeface="Arial" panose="020B0604020202020204" pitchFamily="34" charset="0"/>
              </a:rPr>
              <a:t>1. Play Stimulus</a:t>
            </a:r>
          </a:p>
        </p:txBody>
      </p:sp>
      <p:sp>
        <p:nvSpPr>
          <p:cNvPr id="6" name="Left Arrow 5"/>
          <p:cNvSpPr/>
          <p:nvPr/>
        </p:nvSpPr>
        <p:spPr>
          <a:xfrm>
            <a:off x="6951379" y="2132440"/>
            <a:ext cx="1172981" cy="500569"/>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dirty="0">
                <a:solidFill>
                  <a:schemeClr val="tx1"/>
                </a:solidFill>
                <a:cs typeface="Arial" panose="020B0604020202020204" pitchFamily="34" charset="0"/>
              </a:rPr>
              <a:t>2. Play Question</a:t>
            </a:r>
          </a:p>
        </p:txBody>
      </p:sp>
      <p:sp>
        <p:nvSpPr>
          <p:cNvPr id="7" name="Left Arrow 6"/>
          <p:cNvSpPr/>
          <p:nvPr/>
        </p:nvSpPr>
        <p:spPr>
          <a:xfrm>
            <a:off x="6954183" y="2990795"/>
            <a:ext cx="1652489" cy="719442"/>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800" b="1" dirty="0">
                <a:solidFill>
                  <a:schemeClr val="tx1"/>
                </a:solidFill>
                <a:cs typeface="Arial" panose="020B0604020202020204" pitchFamily="34" charset="0"/>
              </a:rPr>
              <a:t>3. Select the  student’s response</a:t>
            </a:r>
          </a:p>
        </p:txBody>
      </p:sp>
      <p:sp>
        <p:nvSpPr>
          <p:cNvPr id="8" name="Left Arrow 7"/>
          <p:cNvSpPr/>
          <p:nvPr/>
        </p:nvSpPr>
        <p:spPr>
          <a:xfrm rot="5400000">
            <a:off x="909953" y="1786724"/>
            <a:ext cx="570061" cy="662326"/>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800" b="1" dirty="0">
                <a:solidFill>
                  <a:schemeClr val="tx1"/>
                </a:solidFill>
                <a:cs typeface="Arial" panose="020B0604020202020204" pitchFamily="34" charset="0"/>
              </a:rPr>
              <a:t>4. Next</a:t>
            </a:r>
          </a:p>
        </p:txBody>
      </p:sp>
      <p:sp>
        <p:nvSpPr>
          <p:cNvPr id="11" name="Footer Placeholder 10">
            <a:extLst>
              <a:ext uri="{FF2B5EF4-FFF2-40B4-BE49-F238E27FC236}">
                <a16:creationId xmlns:a16="http://schemas.microsoft.com/office/drawing/2014/main" id="{DF81579D-25E4-9E83-7CEC-6183AFB84D1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2172088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K-2 Reading</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119" r="88"/>
          <a:stretch/>
        </p:blipFill>
        <p:spPr>
          <a:xfrm>
            <a:off x="1039706" y="1068250"/>
            <a:ext cx="7210559" cy="3461712"/>
          </a:xfrm>
          <a:prstGeom prst="rect">
            <a:avLst/>
          </a:prstGeom>
          <a:ln>
            <a:solidFill>
              <a:schemeClr val="tx1"/>
            </a:solidFill>
          </a:ln>
        </p:spPr>
      </p:pic>
      <p:sp>
        <p:nvSpPr>
          <p:cNvPr id="7" name="Left Arrow 6">
            <a:extLst>
              <a:ext uri="{FF2B5EF4-FFF2-40B4-BE49-F238E27FC236}">
                <a16:creationId xmlns:a16="http://schemas.microsoft.com/office/drawing/2014/main" id="{009D2DA5-EE6F-2043-9B37-B3C097125356}"/>
              </a:ext>
            </a:extLst>
          </p:cNvPr>
          <p:cNvSpPr/>
          <p:nvPr/>
        </p:nvSpPr>
        <p:spPr>
          <a:xfrm rot="5400000">
            <a:off x="1014463" y="1355461"/>
            <a:ext cx="570061" cy="662326"/>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800" b="1" dirty="0">
                <a:solidFill>
                  <a:schemeClr val="tx1"/>
                </a:solidFill>
                <a:cs typeface="Arial" panose="020B0604020202020204" pitchFamily="34" charset="0"/>
              </a:rPr>
              <a:t>2. Next</a:t>
            </a:r>
          </a:p>
        </p:txBody>
      </p:sp>
      <p:sp>
        <p:nvSpPr>
          <p:cNvPr id="8" name="Left Arrow 7">
            <a:extLst>
              <a:ext uri="{FF2B5EF4-FFF2-40B4-BE49-F238E27FC236}">
                <a16:creationId xmlns:a16="http://schemas.microsoft.com/office/drawing/2014/main" id="{B6AF0F50-7AAA-2F4A-80FA-C1C513622240}"/>
              </a:ext>
            </a:extLst>
          </p:cNvPr>
          <p:cNvSpPr/>
          <p:nvPr/>
        </p:nvSpPr>
        <p:spPr>
          <a:xfrm>
            <a:off x="3829404" y="3471429"/>
            <a:ext cx="1353182" cy="708659"/>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800" b="1" dirty="0">
                <a:solidFill>
                  <a:schemeClr val="tx1"/>
                </a:solidFill>
                <a:cs typeface="Arial" panose="020B0604020202020204" pitchFamily="34" charset="0"/>
              </a:rPr>
              <a:t>1. Enter student’s response</a:t>
            </a:r>
          </a:p>
        </p:txBody>
      </p:sp>
      <p:sp>
        <p:nvSpPr>
          <p:cNvPr id="6" name="Footer Placeholder 5">
            <a:extLst>
              <a:ext uri="{FF2B5EF4-FFF2-40B4-BE49-F238E27FC236}">
                <a16:creationId xmlns:a16="http://schemas.microsoft.com/office/drawing/2014/main" id="{F6B1C819-1B7F-4E48-BE5A-301AEE10CD8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4876824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b="0" dirty="0">
                <a:latin typeface="+mn-lt"/>
              </a:rPr>
              <a:t>K-2 Writing</a:t>
            </a:r>
          </a:p>
        </p:txBody>
      </p:sp>
      <p:sp>
        <p:nvSpPr>
          <p:cNvPr id="6" name="Footer Placeholder 5">
            <a:extLst>
              <a:ext uri="{FF2B5EF4-FFF2-40B4-BE49-F238E27FC236}">
                <a16:creationId xmlns:a16="http://schemas.microsoft.com/office/drawing/2014/main" id="{FDC4DD7A-B9BC-6E96-40B8-E714480219B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87578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B41692A-F999-5F10-6458-1F693603B02A}"/>
              </a:ext>
            </a:extLst>
          </p:cNvPr>
          <p:cNvSpPr>
            <a:spLocks noGrp="1"/>
          </p:cNvSpPr>
          <p:nvPr>
            <p:ph type="body" sz="quarter" idx="13"/>
          </p:nvPr>
        </p:nvSpPr>
        <p:spPr/>
        <p:txBody>
          <a:bodyPr/>
          <a:lstStyle/>
          <a:p>
            <a:r>
              <a:rPr lang="en-US" dirty="0"/>
              <a:t>Before Testing</a:t>
            </a:r>
          </a:p>
        </p:txBody>
      </p:sp>
      <p:sp>
        <p:nvSpPr>
          <p:cNvPr id="7" name="Text Placeholder 6">
            <a:extLst>
              <a:ext uri="{FF2B5EF4-FFF2-40B4-BE49-F238E27FC236}">
                <a16:creationId xmlns:a16="http://schemas.microsoft.com/office/drawing/2014/main" id="{DE082F99-20C8-D8B8-A6E6-86CF6870F81C}"/>
              </a:ext>
            </a:extLst>
          </p:cNvPr>
          <p:cNvSpPr>
            <a:spLocks noGrp="1"/>
          </p:cNvSpPr>
          <p:nvPr>
            <p:ph type="body" sz="quarter" idx="14"/>
          </p:nvPr>
        </p:nvSpPr>
        <p:spPr/>
        <p:txBody>
          <a:bodyPr lIns="91440" tIns="45720" rIns="91440" bIns="45720" anchor="t"/>
          <a:lstStyle/>
          <a:p>
            <a:r>
              <a:rPr lang="en-US" dirty="0"/>
              <a:t>Data Readiness</a:t>
            </a:r>
          </a:p>
          <a:p>
            <a:endParaRPr lang="en-US" dirty="0"/>
          </a:p>
        </p:txBody>
      </p:sp>
      <p:sp>
        <p:nvSpPr>
          <p:cNvPr id="4" name="Footer Placeholder 3">
            <a:extLst>
              <a:ext uri="{FF2B5EF4-FFF2-40B4-BE49-F238E27FC236}">
                <a16:creationId xmlns:a16="http://schemas.microsoft.com/office/drawing/2014/main" id="{FC57CC1D-9D56-05DB-767D-C8135C89EEB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21085082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K-2 Writing Domain</a:t>
            </a:r>
          </a:p>
        </p:txBody>
      </p:sp>
      <p:sp>
        <p:nvSpPr>
          <p:cNvPr id="3" name="Text Placeholder 2">
            <a:extLst>
              <a:ext uri="{FF2B5EF4-FFF2-40B4-BE49-F238E27FC236}">
                <a16:creationId xmlns:a16="http://schemas.microsoft.com/office/drawing/2014/main" id="{F21E76B5-20F0-9938-913C-3519C58EACD3}"/>
              </a:ext>
            </a:extLst>
          </p:cNvPr>
          <p:cNvSpPr>
            <a:spLocks noGrp="1"/>
          </p:cNvSpPr>
          <p:nvPr>
            <p:ph type="body" idx="13"/>
          </p:nvPr>
        </p:nvSpPr>
        <p:spPr/>
        <p:txBody>
          <a:bodyPr/>
          <a:lstStyle/>
          <a:p>
            <a:endParaRPr lang="en-US"/>
          </a:p>
        </p:txBody>
      </p:sp>
      <p:graphicFrame>
        <p:nvGraphicFramePr>
          <p:cNvPr id="4" name="Table 3">
            <a:extLst>
              <a:ext uri="{FF2B5EF4-FFF2-40B4-BE49-F238E27FC236}">
                <a16:creationId xmlns:a16="http://schemas.microsoft.com/office/drawing/2014/main" id="{A980EA98-3776-C644-9AB1-20D2C1A75B2C}"/>
              </a:ext>
            </a:extLst>
          </p:cNvPr>
          <p:cNvGraphicFramePr>
            <a:graphicFrameLocks noGrp="1"/>
          </p:cNvGraphicFramePr>
          <p:nvPr>
            <p:extLst>
              <p:ext uri="{D42A27DB-BD31-4B8C-83A1-F6EECF244321}">
                <p14:modId xmlns:p14="http://schemas.microsoft.com/office/powerpoint/2010/main" val="3893641138"/>
              </p:ext>
            </p:extLst>
          </p:nvPr>
        </p:nvGraphicFramePr>
        <p:xfrm>
          <a:off x="311700" y="952500"/>
          <a:ext cx="8520600" cy="3768622"/>
        </p:xfrm>
        <a:graphic>
          <a:graphicData uri="http://schemas.openxmlformats.org/drawingml/2006/table">
            <a:tbl>
              <a:tblPr firstRow="1" firstCol="1" bandRow="1"/>
              <a:tblGrid>
                <a:gridCol w="850480">
                  <a:extLst>
                    <a:ext uri="{9D8B030D-6E8A-4147-A177-3AD203B41FA5}">
                      <a16:colId xmlns:a16="http://schemas.microsoft.com/office/drawing/2014/main" val="792692450"/>
                    </a:ext>
                  </a:extLst>
                </a:gridCol>
                <a:gridCol w="1023421">
                  <a:extLst>
                    <a:ext uri="{9D8B030D-6E8A-4147-A177-3AD203B41FA5}">
                      <a16:colId xmlns:a16="http://schemas.microsoft.com/office/drawing/2014/main" val="2102486654"/>
                    </a:ext>
                  </a:extLst>
                </a:gridCol>
                <a:gridCol w="3944563">
                  <a:extLst>
                    <a:ext uri="{9D8B030D-6E8A-4147-A177-3AD203B41FA5}">
                      <a16:colId xmlns:a16="http://schemas.microsoft.com/office/drawing/2014/main" val="3021660691"/>
                    </a:ext>
                  </a:extLst>
                </a:gridCol>
                <a:gridCol w="2702136">
                  <a:extLst>
                    <a:ext uri="{9D8B030D-6E8A-4147-A177-3AD203B41FA5}">
                      <a16:colId xmlns:a16="http://schemas.microsoft.com/office/drawing/2014/main" val="345074125"/>
                    </a:ext>
                  </a:extLst>
                </a:gridCol>
              </a:tblGrid>
              <a:tr h="666171">
                <a:tc gridSpan="4">
                  <a:txBody>
                    <a:bodyPr/>
                    <a:lstStyle/>
                    <a:p>
                      <a:pPr marL="0" marR="0" algn="ctr">
                        <a:spcBef>
                          <a:spcPts val="0"/>
                        </a:spcBef>
                        <a:spcAft>
                          <a:spcPts val="0"/>
                        </a:spcAft>
                      </a:pPr>
                      <a:r>
                        <a:rPr lang="en-US" sz="1800" b="1" dirty="0">
                          <a:effectLst/>
                          <a:latin typeface="+mn-lt"/>
                          <a:ea typeface="Calibri"/>
                          <a:cs typeface="Times New Roman"/>
                        </a:rPr>
                        <a:t>K-2</a:t>
                      </a:r>
                      <a:r>
                        <a:rPr lang="en-US" sz="1800" b="1" dirty="0">
                          <a:solidFill>
                            <a:srgbClr val="000000"/>
                          </a:solidFill>
                          <a:effectLst/>
                          <a:latin typeface="+mn-lt"/>
                          <a:ea typeface="Calibri"/>
                          <a:cs typeface="Times New Roman"/>
                        </a:rPr>
                        <a:t> </a:t>
                      </a:r>
                      <a:r>
                        <a:rPr lang="en-US" sz="1800" b="1" i="0" u="none" strike="noStrike" noProof="0" dirty="0">
                          <a:solidFill>
                            <a:srgbClr val="000000"/>
                          </a:solidFill>
                          <a:effectLst/>
                          <a:latin typeface="+mn-lt"/>
                        </a:rPr>
                        <a:t>Administration</a:t>
                      </a:r>
                      <a:endParaRPr lang="en-US" b="1" dirty="0">
                        <a:latin typeface="+mn-lt"/>
                      </a:endParaRPr>
                    </a:p>
                    <a:p>
                      <a:pPr marL="0" marR="0" algn="ctr">
                        <a:spcBef>
                          <a:spcPts val="0"/>
                        </a:spcBef>
                        <a:spcAft>
                          <a:spcPts val="0"/>
                        </a:spcAft>
                      </a:pPr>
                      <a:r>
                        <a:rPr lang="en-US" sz="1700" b="1" dirty="0">
                          <a:solidFill>
                            <a:srgbClr val="000000"/>
                          </a:solidFill>
                          <a:effectLst/>
                          <a:latin typeface="+mn-lt"/>
                          <a:ea typeface="Calibri"/>
                          <a:cs typeface="Times New Roman"/>
                        </a:rPr>
                        <a:t>(Individual Administration)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6321788"/>
                  </a:ext>
                </a:extLst>
              </a:tr>
              <a:tr h="532936">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Grade</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Domain</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Test Examiner</a:t>
                      </a:r>
                      <a:endParaRPr lang="en-US" b="1" dirty="0">
                        <a:latin typeface="+mn-lt"/>
                      </a:endParaRPr>
                    </a:p>
                    <a:p>
                      <a:pPr marL="0" marR="0" algn="ctr">
                        <a:spcBef>
                          <a:spcPts val="0"/>
                        </a:spcBef>
                        <a:spcAft>
                          <a:spcPts val="0"/>
                        </a:spcAft>
                      </a:pPr>
                      <a:r>
                        <a:rPr lang="en-US" sz="1400" b="1" dirty="0">
                          <a:solidFill>
                            <a:srgbClr val="000000"/>
                          </a:solidFill>
                          <a:effectLst/>
                          <a:latin typeface="+mn-lt"/>
                          <a:ea typeface="Calibri"/>
                          <a:cs typeface="Times New Roman"/>
                        </a:rPr>
                        <a:t>Use In-Person DFA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Student</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3938081955"/>
                  </a:ext>
                </a:extLst>
              </a:tr>
              <a:tr h="2569515">
                <a:tc>
                  <a:txBody>
                    <a:bodyPr/>
                    <a:lstStyle/>
                    <a:p>
                      <a:pPr marL="0" marR="0">
                        <a:spcBef>
                          <a:spcPts val="0"/>
                        </a:spcBef>
                        <a:spcAft>
                          <a:spcPts val="0"/>
                        </a:spcAft>
                      </a:pPr>
                      <a:r>
                        <a:rPr lang="en-US" sz="1400" b="0" dirty="0">
                          <a:effectLst/>
                          <a:latin typeface="+mn-lt"/>
                          <a:ea typeface="Calibri"/>
                          <a:cs typeface="Times New Roman"/>
                        </a:rPr>
                        <a:t>K-2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0" dirty="0">
                          <a:effectLst/>
                          <a:latin typeface="+mn-lt"/>
                          <a:ea typeface="Calibri"/>
                          <a:cs typeface="Times New Roman"/>
                        </a:rPr>
                        <a:t>Writing</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must ensure they distribute the correct Writing Answer Book to the student.</a:t>
                      </a: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administers the test using the DFA and monitors student.</a:t>
                      </a:r>
                      <a:endParaRPr lang="en-US" b="0" dirty="0">
                        <a:latin typeface="+mn-lt"/>
                      </a:endParaRP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scores responses and documents on Student Score Sheet (in Writing Answer Book).</a:t>
                      </a:r>
                      <a:endParaRPr lang="en-US" b="0" dirty="0">
                        <a:latin typeface="+mn-lt"/>
                      </a:endParaRPr>
                    </a:p>
                    <a:p>
                      <a:pPr marL="342900" marR="0" lvl="0" indent="-342900">
                        <a:spcBef>
                          <a:spcPts val="0"/>
                        </a:spcBef>
                        <a:spcAft>
                          <a:spcPts val="0"/>
                        </a:spcAft>
                        <a:buFont typeface="Symbol" pitchFamily="2" charset="2"/>
                        <a:buChar char=""/>
                      </a:pPr>
                      <a:r>
                        <a:rPr lang="en-US" sz="1400" b="0" dirty="0">
                          <a:solidFill>
                            <a:srgbClr val="FF0000"/>
                          </a:solidFill>
                          <a:effectLst/>
                          <a:latin typeface="+mn-lt"/>
                          <a:ea typeface="Calibri"/>
                          <a:cs typeface="Times New Roman"/>
                        </a:rPr>
                        <a:t>TE enters Writing scores in the DEI immediately after testing.</a:t>
                      </a:r>
                      <a:endParaRPr lang="en-US" b="0" dirty="0">
                        <a:solidFill>
                          <a:srgbClr val="FF0000"/>
                        </a:solidFill>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Student writes responses directly in Writing Answer Book.</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832337"/>
                  </a:ext>
                </a:extLst>
              </a:tr>
            </a:tbl>
          </a:graphicData>
        </a:graphic>
      </p:graphicFrame>
      <p:sp>
        <p:nvSpPr>
          <p:cNvPr id="7" name="Footer Placeholder 6">
            <a:extLst>
              <a:ext uri="{FF2B5EF4-FFF2-40B4-BE49-F238E27FC236}">
                <a16:creationId xmlns:a16="http://schemas.microsoft.com/office/drawing/2014/main" id="{A60929A4-C710-95DB-2759-B09D7E2FBA5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28125618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3"/>
          </p:nvPr>
        </p:nvSpPr>
        <p:spPr/>
        <p:txBody>
          <a:bodyPr spcFirstLastPara="1" wrap="square" lIns="68580" tIns="34290" rIns="68580" bIns="34290" anchor="t" anchorCtr="0">
            <a:normAutofit/>
          </a:bodyPr>
          <a:lstStyle/>
          <a:p>
            <a:pPr>
              <a:buSzPct val="100000"/>
            </a:pPr>
            <a:r>
              <a:rPr lang="en-US" dirty="0">
                <a:ea typeface="Tahoma"/>
                <a:cs typeface="Arial" panose="020B0604020202020204" pitchFamily="34" charset="0"/>
              </a:rPr>
              <a:t>Scores must be transferred from the Student Score Sheet and entered in the DEI immediately after testing each student.</a:t>
            </a:r>
          </a:p>
          <a:p>
            <a:pPr lvl="1">
              <a:buSzPct val="100000"/>
            </a:pPr>
            <a:r>
              <a:rPr lang="en-US" dirty="0">
                <a:ea typeface="Tahoma"/>
                <a:cs typeface="Arial" panose="020B0604020202020204" pitchFamily="34" charset="0"/>
              </a:rPr>
              <a:t>Coordinators must verify in the Completion Status Portal that K-2 Writing scores were entered in the DEI.</a:t>
            </a:r>
          </a:p>
          <a:p>
            <a:pPr>
              <a:buSzPct val="100000"/>
            </a:pPr>
            <a:r>
              <a:rPr lang="en-US" dirty="0">
                <a:ea typeface="Tahoma"/>
                <a:cs typeface="Arial" panose="020B0604020202020204" pitchFamily="34" charset="0"/>
              </a:rPr>
              <a:t>Use one browser for administering the test and a different browser for entering scores in the DEI.</a:t>
            </a:r>
          </a:p>
          <a:p>
            <a:endParaRPr lang="en-US" dirty="0"/>
          </a:p>
          <a:p>
            <a:endParaRPr lang="en-US" dirty="0"/>
          </a:p>
          <a:p>
            <a:pPr lvl="1"/>
            <a:endParaRPr lang="en-US" dirty="0"/>
          </a:p>
          <a:p>
            <a:pPr lvl="1"/>
            <a:endParaRPr lang="en-US" dirty="0"/>
          </a:p>
        </p:txBody>
      </p:sp>
      <p:sp>
        <p:nvSpPr>
          <p:cNvPr id="2" name="Title 1"/>
          <p:cNvSpPr>
            <a:spLocks noGrp="1"/>
          </p:cNvSpPr>
          <p:nvPr>
            <p:ph type="title"/>
          </p:nvPr>
        </p:nvSpPr>
        <p:spPr/>
        <p:txBody>
          <a:bodyPr>
            <a:normAutofit/>
          </a:bodyPr>
          <a:lstStyle/>
          <a:p>
            <a:r>
              <a:rPr lang="en-US"/>
              <a:t>K-2 Writing</a:t>
            </a:r>
          </a:p>
        </p:txBody>
      </p:sp>
      <p:sp>
        <p:nvSpPr>
          <p:cNvPr id="5" name="Rectangle 4">
            <a:extLst>
              <a:ext uri="{FF2B5EF4-FFF2-40B4-BE49-F238E27FC236}">
                <a16:creationId xmlns:a16="http://schemas.microsoft.com/office/drawing/2014/main" id="{510341D1-A1DE-BAF7-F97D-DAEF3D1F6863}"/>
              </a:ext>
            </a:extLst>
          </p:cNvPr>
          <p:cNvSpPr/>
          <p:nvPr/>
        </p:nvSpPr>
        <p:spPr>
          <a:xfrm>
            <a:off x="1040775" y="3861690"/>
            <a:ext cx="7122499" cy="6845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RSVP Schools!</a:t>
            </a:r>
          </a:p>
          <a:p>
            <a:pPr algn="ctr"/>
            <a:r>
              <a:rPr lang="en-US" sz="1100" dirty="0">
                <a:solidFill>
                  <a:schemeClr val="tx1"/>
                </a:solidFill>
                <a:cs typeface="Arial" panose="020B0604020202020204" pitchFamily="34" charset="0"/>
              </a:rPr>
              <a:t> ELPAC Coordinator MUST ensure that Initial ELPAC K-2 scores are entered/submitted in the DEI before returning materials to the Testing Center.</a:t>
            </a:r>
          </a:p>
        </p:txBody>
      </p:sp>
      <p:sp>
        <p:nvSpPr>
          <p:cNvPr id="7" name="Footer Placeholder 6">
            <a:extLst>
              <a:ext uri="{FF2B5EF4-FFF2-40B4-BE49-F238E27FC236}">
                <a16:creationId xmlns:a16="http://schemas.microsoft.com/office/drawing/2014/main" id="{C05B7389-5596-1E84-73C5-7B77EADA65A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08981961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K-12 Speaking</a:t>
            </a:r>
          </a:p>
        </p:txBody>
      </p:sp>
      <p:sp>
        <p:nvSpPr>
          <p:cNvPr id="6" name="Footer Placeholder 5">
            <a:extLst>
              <a:ext uri="{FF2B5EF4-FFF2-40B4-BE49-F238E27FC236}">
                <a16:creationId xmlns:a16="http://schemas.microsoft.com/office/drawing/2014/main" id="{54A1C15A-DB5D-914D-3DE4-A744014E876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88718848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K-12 Speaking</a:t>
            </a:r>
          </a:p>
        </p:txBody>
      </p:sp>
      <p:sp>
        <p:nvSpPr>
          <p:cNvPr id="3" name="Text Placeholder 2">
            <a:extLst>
              <a:ext uri="{FF2B5EF4-FFF2-40B4-BE49-F238E27FC236}">
                <a16:creationId xmlns:a16="http://schemas.microsoft.com/office/drawing/2014/main" id="{5F7294D3-25C8-51C0-8521-9B7FB3036536}"/>
              </a:ext>
            </a:extLst>
          </p:cNvPr>
          <p:cNvSpPr>
            <a:spLocks noGrp="1"/>
          </p:cNvSpPr>
          <p:nvPr>
            <p:ph type="body" idx="13"/>
          </p:nvPr>
        </p:nvSpPr>
        <p:spPr/>
        <p:txBody>
          <a:bodyPr/>
          <a:lstStyle/>
          <a:p>
            <a:endParaRPr lang="en-US"/>
          </a:p>
        </p:txBody>
      </p:sp>
      <p:graphicFrame>
        <p:nvGraphicFramePr>
          <p:cNvPr id="6" name="Table 5">
            <a:extLst>
              <a:ext uri="{FF2B5EF4-FFF2-40B4-BE49-F238E27FC236}">
                <a16:creationId xmlns:a16="http://schemas.microsoft.com/office/drawing/2014/main" id="{F2CD22A8-C82C-1E4D-9452-1C73E02BE406}"/>
              </a:ext>
            </a:extLst>
          </p:cNvPr>
          <p:cNvGraphicFramePr>
            <a:graphicFrameLocks noGrp="1"/>
          </p:cNvGraphicFramePr>
          <p:nvPr>
            <p:extLst>
              <p:ext uri="{D42A27DB-BD31-4B8C-83A1-F6EECF244321}">
                <p14:modId xmlns:p14="http://schemas.microsoft.com/office/powerpoint/2010/main" val="1056317186"/>
              </p:ext>
            </p:extLst>
          </p:nvPr>
        </p:nvGraphicFramePr>
        <p:xfrm>
          <a:off x="311700" y="952499"/>
          <a:ext cx="8520599" cy="3768620"/>
        </p:xfrm>
        <a:graphic>
          <a:graphicData uri="http://schemas.openxmlformats.org/drawingml/2006/table">
            <a:tbl>
              <a:tblPr firstRow="1" firstCol="1" bandRow="1"/>
              <a:tblGrid>
                <a:gridCol w="850479">
                  <a:extLst>
                    <a:ext uri="{9D8B030D-6E8A-4147-A177-3AD203B41FA5}">
                      <a16:colId xmlns:a16="http://schemas.microsoft.com/office/drawing/2014/main" val="4280601075"/>
                    </a:ext>
                  </a:extLst>
                </a:gridCol>
                <a:gridCol w="1023420">
                  <a:extLst>
                    <a:ext uri="{9D8B030D-6E8A-4147-A177-3AD203B41FA5}">
                      <a16:colId xmlns:a16="http://schemas.microsoft.com/office/drawing/2014/main" val="3614641887"/>
                    </a:ext>
                  </a:extLst>
                </a:gridCol>
                <a:gridCol w="4149967">
                  <a:extLst>
                    <a:ext uri="{9D8B030D-6E8A-4147-A177-3AD203B41FA5}">
                      <a16:colId xmlns:a16="http://schemas.microsoft.com/office/drawing/2014/main" val="2481425788"/>
                    </a:ext>
                  </a:extLst>
                </a:gridCol>
                <a:gridCol w="2496733">
                  <a:extLst>
                    <a:ext uri="{9D8B030D-6E8A-4147-A177-3AD203B41FA5}">
                      <a16:colId xmlns:a16="http://schemas.microsoft.com/office/drawing/2014/main" val="1788503605"/>
                    </a:ext>
                  </a:extLst>
                </a:gridCol>
              </a:tblGrid>
              <a:tr h="586230">
                <a:tc gridSpan="4">
                  <a:txBody>
                    <a:bodyPr/>
                    <a:lstStyle/>
                    <a:p>
                      <a:pPr marL="0" marR="0" algn="ctr">
                        <a:spcBef>
                          <a:spcPts val="0"/>
                        </a:spcBef>
                        <a:spcAft>
                          <a:spcPts val="0"/>
                        </a:spcAft>
                      </a:pPr>
                      <a:r>
                        <a:rPr lang="en-US" sz="1800" b="1" dirty="0">
                          <a:effectLst/>
                          <a:latin typeface="+mn-lt"/>
                          <a:ea typeface="Calibri"/>
                          <a:cs typeface="Times New Roman"/>
                        </a:rPr>
                        <a:t>K-12 </a:t>
                      </a:r>
                      <a:r>
                        <a:rPr lang="en-US" sz="1800" b="1" i="0" u="none" strike="noStrike" noProof="0" dirty="0">
                          <a:solidFill>
                            <a:srgbClr val="000000"/>
                          </a:solidFill>
                          <a:effectLst/>
                          <a:latin typeface="+mn-lt"/>
                        </a:rPr>
                        <a:t>Administration</a:t>
                      </a:r>
                      <a:endParaRPr lang="en-US" b="1" dirty="0">
                        <a:latin typeface="+mn-lt"/>
                      </a:endParaRPr>
                    </a:p>
                    <a:p>
                      <a:pPr marL="0" marR="0" algn="ctr">
                        <a:spcBef>
                          <a:spcPts val="0"/>
                        </a:spcBef>
                        <a:spcAft>
                          <a:spcPts val="0"/>
                        </a:spcAft>
                      </a:pPr>
                      <a:r>
                        <a:rPr lang="en-US" sz="1700" b="1" dirty="0">
                          <a:solidFill>
                            <a:srgbClr val="000000"/>
                          </a:solidFill>
                          <a:effectLst/>
                          <a:latin typeface="+mn-lt"/>
                          <a:ea typeface="Calibri"/>
                          <a:cs typeface="Times New Roman"/>
                        </a:rPr>
                        <a:t>(Individual Administration)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3030488"/>
                  </a:ext>
                </a:extLst>
              </a:tr>
              <a:tr h="468983">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Grade</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Domain</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Test Examiner</a:t>
                      </a:r>
                      <a:endParaRPr lang="en-US" b="1" dirty="0">
                        <a:latin typeface="+mn-lt"/>
                      </a:endParaRPr>
                    </a:p>
                    <a:p>
                      <a:pPr marL="0" marR="0" algn="ctr">
                        <a:spcBef>
                          <a:spcPts val="0"/>
                        </a:spcBef>
                        <a:spcAft>
                          <a:spcPts val="0"/>
                        </a:spcAft>
                      </a:pPr>
                      <a:r>
                        <a:rPr lang="en-US" sz="1400" b="1" dirty="0">
                          <a:solidFill>
                            <a:srgbClr val="000000"/>
                          </a:solidFill>
                          <a:effectLst/>
                          <a:latin typeface="+mn-lt"/>
                          <a:ea typeface="Calibri"/>
                          <a:cs typeface="Times New Roman"/>
                        </a:rPr>
                        <a:t>Use In-Person DFA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Student</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482338131"/>
                  </a:ext>
                </a:extLst>
              </a:tr>
              <a:tr h="2713407">
                <a:tc>
                  <a:txBody>
                    <a:bodyPr/>
                    <a:lstStyle/>
                    <a:p>
                      <a:pPr marL="0" marR="0">
                        <a:spcBef>
                          <a:spcPts val="0"/>
                        </a:spcBef>
                        <a:spcAft>
                          <a:spcPts val="0"/>
                        </a:spcAft>
                      </a:pPr>
                      <a:r>
                        <a:rPr lang="en-US" sz="1400" b="0" dirty="0">
                          <a:effectLst/>
                          <a:latin typeface="+mn-lt"/>
                          <a:ea typeface="Calibri"/>
                          <a:cs typeface="Times New Roman"/>
                        </a:rPr>
                        <a:t>K-12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0" dirty="0">
                          <a:effectLst/>
                          <a:latin typeface="+mn-lt"/>
                          <a:ea typeface="Calibri"/>
                          <a:cs typeface="Times New Roman"/>
                        </a:rPr>
                        <a:t>Speaking</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creates an In-Person test session in the TA Interface.</a:t>
                      </a: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logs into the SECURE BROWSER for the student on another device.</a:t>
                      </a:r>
                      <a:endParaRPr lang="en-US" b="0" dirty="0">
                        <a:latin typeface="+mn-lt"/>
                      </a:endParaRP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400" b="0" dirty="0">
                          <a:effectLst/>
                          <a:latin typeface="+mn-lt"/>
                          <a:ea typeface="Calibri"/>
                          <a:cs typeface="Times New Roman"/>
                        </a:rPr>
                        <a:t>TE administers the test using the DFA</a:t>
                      </a:r>
                      <a:endParaRPr lang="en-US" b="0" dirty="0">
                        <a:latin typeface="+mn-lt"/>
                      </a:endParaRPr>
                    </a:p>
                    <a:p>
                      <a:pPr marL="342900" marR="0" lvl="0" indent="-342900" algn="l" rtl="0" eaLnBrk="1" fontAlgn="auto" latinLnBrk="0" hangingPunct="1">
                        <a:lnSpc>
                          <a:spcPct val="100000"/>
                        </a:lnSpc>
                        <a:spcBef>
                          <a:spcPts val="0"/>
                        </a:spcBef>
                        <a:spcAft>
                          <a:spcPts val="0"/>
                        </a:spcAft>
                        <a:buClrTx/>
                        <a:buSzTx/>
                        <a:buFont typeface="Symbol" pitchFamily="2" charset="2"/>
                        <a:buChar char=""/>
                      </a:pPr>
                      <a:r>
                        <a:rPr lang="en-US" sz="1400" b="0" dirty="0">
                          <a:effectLst/>
                          <a:latin typeface="+mn-lt"/>
                          <a:ea typeface="Calibri"/>
                          <a:cs typeface="Times New Roman"/>
                        </a:rPr>
                        <a:t>TE records prompt and the student’s responses. </a:t>
                      </a:r>
                      <a:endParaRPr lang="en-US" b="0" dirty="0">
                        <a:latin typeface="+mn-lt"/>
                      </a:endParaRPr>
                    </a:p>
                    <a:p>
                      <a:pPr marL="342900" marR="0" lvl="0" indent="-342900">
                        <a:spcBef>
                          <a:spcPts val="0"/>
                        </a:spcBef>
                        <a:spcAft>
                          <a:spcPts val="0"/>
                        </a:spcAft>
                        <a:buFont typeface="Symbol" pitchFamily="2" charset="2"/>
                        <a:buChar char=""/>
                      </a:pPr>
                      <a:r>
                        <a:rPr lang="en-US" sz="1400" b="0" dirty="0">
                          <a:solidFill>
                            <a:srgbClr val="FF0000"/>
                          </a:solidFill>
                          <a:effectLst/>
                          <a:latin typeface="+mn-lt"/>
                          <a:ea typeface="Calibri"/>
                          <a:cs typeface="Times New Roman"/>
                        </a:rPr>
                        <a:t>TE scores in the moment and documents scores on Student Score Sheet.</a:t>
                      </a:r>
                      <a:endParaRPr lang="en-US" b="0" dirty="0">
                        <a:latin typeface="+mn-lt"/>
                      </a:endParaRPr>
                    </a:p>
                    <a:p>
                      <a:pPr marL="342900" marR="0" lvl="0" indent="-342900">
                        <a:spcBef>
                          <a:spcPts val="0"/>
                        </a:spcBef>
                        <a:spcAft>
                          <a:spcPts val="0"/>
                        </a:spcAft>
                        <a:buFont typeface="Symbol" pitchFamily="2" charset="2"/>
                        <a:buChar char=""/>
                      </a:pPr>
                      <a:r>
                        <a:rPr lang="en-US" sz="1400" b="0" dirty="0">
                          <a:solidFill>
                            <a:srgbClr val="FF0000"/>
                          </a:solidFill>
                          <a:effectLst/>
                          <a:latin typeface="+mn-lt"/>
                          <a:ea typeface="Calibri"/>
                          <a:cs typeface="Times New Roman"/>
                        </a:rPr>
                        <a:t>TE enters Speaking scores in the DEI immediately after testing.</a:t>
                      </a:r>
                      <a:endParaRPr lang="en-US" b="0"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Student views TE’s screen.</a:t>
                      </a: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Student provides responses.</a:t>
                      </a:r>
                      <a:endParaRPr lang="en-US" b="0"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8732843"/>
                  </a:ext>
                </a:extLst>
              </a:tr>
            </a:tbl>
          </a:graphicData>
        </a:graphic>
      </p:graphicFrame>
      <p:sp>
        <p:nvSpPr>
          <p:cNvPr id="5" name="Rectangle 4">
            <a:extLst>
              <a:ext uri="{FF2B5EF4-FFF2-40B4-BE49-F238E27FC236}">
                <a16:creationId xmlns:a16="http://schemas.microsoft.com/office/drawing/2014/main" id="{B6E437AE-5990-6A45-9AC6-EFEA8F0E1917}"/>
              </a:ext>
            </a:extLst>
          </p:cNvPr>
          <p:cNvSpPr/>
          <p:nvPr/>
        </p:nvSpPr>
        <p:spPr>
          <a:xfrm>
            <a:off x="6500896" y="3594680"/>
            <a:ext cx="2201760" cy="7251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The student </a:t>
            </a:r>
            <a:r>
              <a:rPr lang="en-US" sz="1100" dirty="0">
                <a:solidFill>
                  <a:srgbClr val="FF0000"/>
                </a:solidFill>
                <a:cs typeface="Arial" panose="020B0604020202020204" pitchFamily="34" charset="0"/>
              </a:rPr>
              <a:t>DOES NOT </a:t>
            </a:r>
            <a:r>
              <a:rPr lang="en-US" sz="1100" dirty="0">
                <a:solidFill>
                  <a:schemeClr val="tx1"/>
                </a:solidFill>
                <a:cs typeface="Arial" panose="020B0604020202020204" pitchFamily="34" charset="0"/>
              </a:rPr>
              <a:t>log in or navigate through the test for the SPEAKING Domain!</a:t>
            </a:r>
          </a:p>
        </p:txBody>
      </p:sp>
      <p:sp>
        <p:nvSpPr>
          <p:cNvPr id="8" name="Footer Placeholder 7">
            <a:extLst>
              <a:ext uri="{FF2B5EF4-FFF2-40B4-BE49-F238E27FC236}">
                <a16:creationId xmlns:a16="http://schemas.microsoft.com/office/drawing/2014/main" id="{D71996AB-E713-EC74-DCDB-D74E9957C6C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21371500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BCE80C-C3D0-3E4D-8C75-FDFB5E1AED5E}"/>
              </a:ext>
            </a:extLst>
          </p:cNvPr>
          <p:cNvSpPr>
            <a:spLocks noGrp="1"/>
          </p:cNvSpPr>
          <p:nvPr>
            <p:ph type="title"/>
          </p:nvPr>
        </p:nvSpPr>
        <p:spPr/>
        <p:txBody>
          <a:bodyPr>
            <a:normAutofit/>
          </a:bodyPr>
          <a:lstStyle/>
          <a:p>
            <a:r>
              <a:rPr lang="en-US"/>
              <a:t>Voice Capture (Recording) Requirements</a:t>
            </a:r>
          </a:p>
        </p:txBody>
      </p:sp>
      <p:sp>
        <p:nvSpPr>
          <p:cNvPr id="3" name="Text Placeholder 2">
            <a:extLst>
              <a:ext uri="{FF2B5EF4-FFF2-40B4-BE49-F238E27FC236}">
                <a16:creationId xmlns:a16="http://schemas.microsoft.com/office/drawing/2014/main" id="{CA44C5A4-ECDC-4B8A-FE53-5B4827A6B97B}"/>
              </a:ext>
            </a:extLst>
          </p:cNvPr>
          <p:cNvSpPr>
            <a:spLocks noGrp="1"/>
          </p:cNvSpPr>
          <p:nvPr>
            <p:ph type="body" idx="13"/>
          </p:nvPr>
        </p:nvSpPr>
        <p:spPr/>
        <p:txBody>
          <a:bodyPr/>
          <a:lstStyle/>
          <a:p>
            <a:r>
              <a:rPr lang="en-US" dirty="0"/>
              <a:t>TE will activate the record button before reading each prompt when administering the Speaking domain.</a:t>
            </a:r>
          </a:p>
          <a:p>
            <a:pPr lvl="1"/>
            <a:r>
              <a:rPr lang="en-US" dirty="0"/>
              <a:t>10% of responses will be scored by Educational Testing Service for federal accountability purposes.</a:t>
            </a:r>
          </a:p>
          <a:p>
            <a:pPr lvl="1"/>
            <a:r>
              <a:rPr lang="en-US" dirty="0"/>
              <a:t>The score provided by the TE remains as the final score for the student.</a:t>
            </a:r>
          </a:p>
          <a:p>
            <a:r>
              <a:rPr lang="en-US" dirty="0"/>
              <a:t>Administer Speaking domain in quiet environment where outside sounds are minimized.  </a:t>
            </a:r>
          </a:p>
          <a:p>
            <a:endParaRPr lang="en-US" dirty="0"/>
          </a:p>
        </p:txBody>
      </p:sp>
      <p:sp>
        <p:nvSpPr>
          <p:cNvPr id="5" name="Footer Placeholder 4">
            <a:extLst>
              <a:ext uri="{FF2B5EF4-FFF2-40B4-BE49-F238E27FC236}">
                <a16:creationId xmlns:a16="http://schemas.microsoft.com/office/drawing/2014/main" id="{F480DBC7-71C7-ED89-B149-DCBE005A963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64436507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EFD226-0F1A-5C46-9149-EFF5D939A5F5}"/>
              </a:ext>
            </a:extLst>
          </p:cNvPr>
          <p:cNvSpPr>
            <a:spLocks noGrp="1"/>
          </p:cNvSpPr>
          <p:nvPr>
            <p:ph type="title"/>
          </p:nvPr>
        </p:nvSpPr>
        <p:spPr/>
        <p:txBody>
          <a:bodyPr>
            <a:normAutofit/>
          </a:bodyPr>
          <a:lstStyle/>
          <a:p>
            <a:r>
              <a:rPr lang="en-US"/>
              <a:t>Voice Capture Requirements</a:t>
            </a:r>
          </a:p>
        </p:txBody>
      </p:sp>
      <p:sp>
        <p:nvSpPr>
          <p:cNvPr id="3" name="Text Placeholder 2">
            <a:extLst>
              <a:ext uri="{FF2B5EF4-FFF2-40B4-BE49-F238E27FC236}">
                <a16:creationId xmlns:a16="http://schemas.microsoft.com/office/drawing/2014/main" id="{0A2408EC-5FC4-9D9A-F350-125C093DDAF4}"/>
              </a:ext>
            </a:extLst>
          </p:cNvPr>
          <p:cNvSpPr>
            <a:spLocks noGrp="1"/>
          </p:cNvSpPr>
          <p:nvPr>
            <p:ph type="body" idx="13"/>
          </p:nvPr>
        </p:nvSpPr>
        <p:spPr/>
        <p:txBody>
          <a:bodyPr spcFirstLastPara="1" wrap="square" lIns="68580" tIns="34290" rIns="68580" bIns="34290" anchor="t" anchorCtr="0">
            <a:noAutofit/>
          </a:bodyPr>
          <a:lstStyle/>
          <a:p>
            <a:r>
              <a:rPr lang="en-US" dirty="0">
                <a:ea typeface="Tahoma"/>
                <a:cs typeface="Arial" panose="020B0604020202020204" pitchFamily="34" charset="0"/>
              </a:rPr>
              <a:t>If the Test Examiner has difficulty recording due to technology, they may proceed with testing the student without recording. </a:t>
            </a:r>
          </a:p>
          <a:p>
            <a:pPr lvl="1"/>
            <a:r>
              <a:rPr lang="en-US" dirty="0">
                <a:ea typeface="Tahoma"/>
                <a:cs typeface="Arial" panose="020B0604020202020204" pitchFamily="34" charset="0"/>
              </a:rPr>
              <a:t>Contact ITS for support before testing another student.</a:t>
            </a:r>
          </a:p>
          <a:p>
            <a:r>
              <a:rPr lang="en-US" dirty="0">
                <a:ea typeface="Tahoma"/>
                <a:cs typeface="Arial" panose="020B0604020202020204" pitchFamily="34" charset="0"/>
              </a:rPr>
              <a:t>Listen and score the student’s entire response in the moment.</a:t>
            </a:r>
          </a:p>
          <a:p>
            <a:r>
              <a:rPr lang="en-US" dirty="0">
                <a:solidFill>
                  <a:srgbClr val="FF0000"/>
                </a:solidFill>
                <a:ea typeface="Tahoma"/>
                <a:cs typeface="Arial" panose="020B0604020202020204" pitchFamily="34" charset="0"/>
              </a:rPr>
              <a:t>Test Examiner does not play the recorded responses</a:t>
            </a:r>
            <a:r>
              <a:rPr lang="en-US" dirty="0">
                <a:ea typeface="Tahoma"/>
                <a:cs typeface="Arial" panose="020B0604020202020204" pitchFamily="34" charset="0"/>
              </a:rPr>
              <a:t>.</a:t>
            </a:r>
          </a:p>
          <a:p>
            <a:r>
              <a:rPr lang="en-US" dirty="0">
                <a:ea typeface="Tahoma"/>
                <a:cs typeface="Arial" panose="020B0604020202020204" pitchFamily="34" charset="0"/>
              </a:rPr>
              <a:t>A student’s response should not be re-recorded.</a:t>
            </a:r>
          </a:p>
        </p:txBody>
      </p:sp>
      <p:sp>
        <p:nvSpPr>
          <p:cNvPr id="5" name="Footer Placeholder 4">
            <a:extLst>
              <a:ext uri="{FF2B5EF4-FFF2-40B4-BE49-F238E27FC236}">
                <a16:creationId xmlns:a16="http://schemas.microsoft.com/office/drawing/2014/main" id="{39579C54-4E2C-6F38-1F91-D5CABFF9FE8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74027704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K-12 Speaking</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8983" y="955452"/>
            <a:ext cx="7405513" cy="3580283"/>
          </a:xfrm>
          <a:prstGeom prst="rect">
            <a:avLst/>
          </a:prstGeom>
          <a:ln>
            <a:solidFill>
              <a:schemeClr val="tx1"/>
            </a:solidFill>
          </a:ln>
        </p:spPr>
      </p:pic>
      <p:sp>
        <p:nvSpPr>
          <p:cNvPr id="6" name="TextBox 5"/>
          <p:cNvSpPr txBox="1"/>
          <p:nvPr/>
        </p:nvSpPr>
        <p:spPr>
          <a:xfrm>
            <a:off x="871528" y="4125891"/>
            <a:ext cx="7406053" cy="407804"/>
          </a:xfrm>
          <a:prstGeom prst="rect">
            <a:avLst/>
          </a:prstGeom>
          <a:solidFill>
            <a:srgbClr val="FFFF00"/>
          </a:solidFill>
          <a:ln>
            <a:solidFill>
              <a:schemeClr val="tx1"/>
            </a:solidFill>
          </a:ln>
        </p:spPr>
        <p:txBody>
          <a:bodyPr wrap="square" lIns="68580" tIns="34290" rIns="68580" bIns="34290" rtlCol="0" anchor="t">
            <a:spAutoFit/>
          </a:bodyPr>
          <a:lstStyle/>
          <a:p>
            <a:pPr marL="257175" indent="-257175">
              <a:buFont typeface="+mj-lt"/>
              <a:buAutoNum type="arabicPeriod"/>
            </a:pPr>
            <a:r>
              <a:rPr lang="en-US" sz="1100">
                <a:latin typeface="+mn-lt"/>
              </a:rPr>
              <a:t>TE will record each question as well as the student’s response.</a:t>
            </a:r>
          </a:p>
          <a:p>
            <a:pPr marL="257175" indent="-257175">
              <a:buFont typeface="+mj-lt"/>
              <a:buAutoNum type="arabicPeriod"/>
            </a:pPr>
            <a:r>
              <a:rPr lang="en-US" sz="1100">
                <a:latin typeface="+mn-lt"/>
              </a:rPr>
              <a:t>TE uses the rubric to score the student’s response and bubbles the score on Student Score Sheet.</a:t>
            </a:r>
          </a:p>
        </p:txBody>
      </p:sp>
      <p:sp>
        <p:nvSpPr>
          <p:cNvPr id="8" name="Up Arrow 7"/>
          <p:cNvSpPr/>
          <p:nvPr/>
        </p:nvSpPr>
        <p:spPr>
          <a:xfrm>
            <a:off x="935328" y="1289497"/>
            <a:ext cx="457200" cy="579549"/>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1050" dirty="0">
                <a:solidFill>
                  <a:schemeClr val="tx1"/>
                </a:solidFill>
                <a:cs typeface="Arial" panose="020B0604020202020204" pitchFamily="34" charset="0"/>
              </a:rPr>
              <a:t>Next</a:t>
            </a:r>
          </a:p>
        </p:txBody>
      </p:sp>
      <p:sp>
        <p:nvSpPr>
          <p:cNvPr id="7" name="Arrow: Down 11">
            <a:extLst>
              <a:ext uri="{FF2B5EF4-FFF2-40B4-BE49-F238E27FC236}">
                <a16:creationId xmlns:a16="http://schemas.microsoft.com/office/drawing/2014/main" id="{29FDE887-5A6E-DE42-87C3-681871C3E719}"/>
              </a:ext>
            </a:extLst>
          </p:cNvPr>
          <p:cNvSpPr/>
          <p:nvPr/>
        </p:nvSpPr>
        <p:spPr>
          <a:xfrm rot="16200000">
            <a:off x="5378076" y="1838759"/>
            <a:ext cx="480060" cy="757237"/>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dirty="0">
                <a:solidFill>
                  <a:schemeClr val="tx1"/>
                </a:solidFill>
                <a:cs typeface="Arial" panose="020B0604020202020204" pitchFamily="34" charset="0"/>
              </a:rPr>
              <a:t>Record</a:t>
            </a:r>
          </a:p>
        </p:txBody>
      </p:sp>
      <p:sp>
        <p:nvSpPr>
          <p:cNvPr id="9" name="Footer Placeholder 8">
            <a:extLst>
              <a:ext uri="{FF2B5EF4-FFF2-40B4-BE49-F238E27FC236}">
                <a16:creationId xmlns:a16="http://schemas.microsoft.com/office/drawing/2014/main" id="{2D74CFF8-AE8D-C622-66D7-CABC1AB53BD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00141036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K-12 Speaking</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a:buSzPct val="100000"/>
            </a:pPr>
            <a:r>
              <a:rPr lang="en-US" dirty="0">
                <a:ea typeface="Tahoma"/>
                <a:cs typeface="Arial" panose="020B0604020202020204" pitchFamily="34" charset="0"/>
              </a:rPr>
              <a:t>Scores must be transferred from Student Score Sheet and entered in the DEI immediately after testing the student.</a:t>
            </a:r>
          </a:p>
          <a:p>
            <a:pPr lvl="1">
              <a:buSzPct val="100000"/>
            </a:pPr>
            <a:r>
              <a:rPr lang="en-US" dirty="0">
                <a:ea typeface="Tahoma"/>
                <a:cs typeface="Arial" panose="020B0604020202020204" pitchFamily="34" charset="0"/>
              </a:rPr>
              <a:t>Coordinators must verify in the Completion Status platform that K-12 Speaking scores were entered in the DEI.</a:t>
            </a:r>
          </a:p>
          <a:p>
            <a:pPr>
              <a:buSzPct val="100000"/>
            </a:pPr>
            <a:r>
              <a:rPr lang="en-US" dirty="0">
                <a:ea typeface="Tahoma"/>
                <a:cs typeface="Arial" panose="020B0604020202020204" pitchFamily="34" charset="0"/>
              </a:rPr>
              <a:t>Use one browser for administering the test and a different browser for entering scores in the DEI.</a:t>
            </a:r>
          </a:p>
          <a:p>
            <a:endParaRPr lang="en-US" dirty="0"/>
          </a:p>
          <a:p>
            <a:endParaRPr lang="en-US" dirty="0"/>
          </a:p>
          <a:p>
            <a:pPr lvl="1"/>
            <a:endParaRPr lang="en-US" dirty="0"/>
          </a:p>
          <a:p>
            <a:pPr lvl="1"/>
            <a:endParaRPr lang="en-US" dirty="0"/>
          </a:p>
        </p:txBody>
      </p:sp>
      <p:sp>
        <p:nvSpPr>
          <p:cNvPr id="6" name="Rectangle 5">
            <a:extLst>
              <a:ext uri="{FF2B5EF4-FFF2-40B4-BE49-F238E27FC236}">
                <a16:creationId xmlns:a16="http://schemas.microsoft.com/office/drawing/2014/main" id="{37DC7356-6EA3-7245-B3CB-8C7A03C8EF7D}"/>
              </a:ext>
            </a:extLst>
          </p:cNvPr>
          <p:cNvSpPr/>
          <p:nvPr/>
        </p:nvSpPr>
        <p:spPr>
          <a:xfrm>
            <a:off x="1040775" y="3861690"/>
            <a:ext cx="7122499" cy="6845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chemeClr val="tx1"/>
                </a:solidFill>
                <a:cs typeface="Arial" panose="020B0604020202020204" pitchFamily="34" charset="0"/>
              </a:rPr>
              <a:t>RSVP Schools!</a:t>
            </a:r>
          </a:p>
          <a:p>
            <a:pPr algn="ctr"/>
            <a:r>
              <a:rPr lang="en-US" sz="1100" dirty="0">
                <a:solidFill>
                  <a:schemeClr val="tx1"/>
                </a:solidFill>
                <a:cs typeface="Arial" panose="020B0604020202020204" pitchFamily="34" charset="0"/>
              </a:rPr>
              <a:t> ELPAC Coordinator MUST ensure that Initial ELPAC K-2 scores are entered/submitted in the DEI before returning materials to the Testing Center.</a:t>
            </a:r>
          </a:p>
        </p:txBody>
      </p:sp>
      <p:sp>
        <p:nvSpPr>
          <p:cNvPr id="7" name="Footer Placeholder 6">
            <a:extLst>
              <a:ext uri="{FF2B5EF4-FFF2-40B4-BE49-F238E27FC236}">
                <a16:creationId xmlns:a16="http://schemas.microsoft.com/office/drawing/2014/main" id="{BD1863F5-F8E8-D6A4-34C6-3080B067C31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1233167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Grades 3-12 Reading, Listening, and Writing</a:t>
            </a:r>
          </a:p>
        </p:txBody>
      </p:sp>
      <p:sp>
        <p:nvSpPr>
          <p:cNvPr id="6" name="Footer Placeholder 5">
            <a:extLst>
              <a:ext uri="{FF2B5EF4-FFF2-40B4-BE49-F238E27FC236}">
                <a16:creationId xmlns:a16="http://schemas.microsoft.com/office/drawing/2014/main" id="{0EDCA553-1C58-2CC6-7D9B-139A796D064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56058484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3-12 Reading, Listening, and Writing</a:t>
            </a:r>
          </a:p>
        </p:txBody>
      </p:sp>
      <p:sp>
        <p:nvSpPr>
          <p:cNvPr id="3" name="Text Placeholder 2">
            <a:extLst>
              <a:ext uri="{FF2B5EF4-FFF2-40B4-BE49-F238E27FC236}">
                <a16:creationId xmlns:a16="http://schemas.microsoft.com/office/drawing/2014/main" id="{A960F348-31CF-B0F5-142A-5806EDAE031E}"/>
              </a:ext>
            </a:extLst>
          </p:cNvPr>
          <p:cNvSpPr>
            <a:spLocks noGrp="1"/>
          </p:cNvSpPr>
          <p:nvPr>
            <p:ph type="body" idx="13"/>
          </p:nvPr>
        </p:nvSpPr>
        <p:spPr/>
        <p:txBody>
          <a:bodyPr/>
          <a:lstStyle/>
          <a:p>
            <a:endParaRPr lang="en-US"/>
          </a:p>
        </p:txBody>
      </p:sp>
      <p:graphicFrame>
        <p:nvGraphicFramePr>
          <p:cNvPr id="6" name="Table 5">
            <a:extLst>
              <a:ext uri="{FF2B5EF4-FFF2-40B4-BE49-F238E27FC236}">
                <a16:creationId xmlns:a16="http://schemas.microsoft.com/office/drawing/2014/main" id="{72445184-3ABA-DA4C-B068-51C4042E330B}"/>
              </a:ext>
            </a:extLst>
          </p:cNvPr>
          <p:cNvGraphicFramePr>
            <a:graphicFrameLocks noGrp="1"/>
          </p:cNvGraphicFramePr>
          <p:nvPr>
            <p:extLst>
              <p:ext uri="{D42A27DB-BD31-4B8C-83A1-F6EECF244321}">
                <p14:modId xmlns:p14="http://schemas.microsoft.com/office/powerpoint/2010/main" val="1010985620"/>
              </p:ext>
            </p:extLst>
          </p:nvPr>
        </p:nvGraphicFramePr>
        <p:xfrm>
          <a:off x="311700" y="952499"/>
          <a:ext cx="8520599" cy="3768621"/>
        </p:xfrm>
        <a:graphic>
          <a:graphicData uri="http://schemas.openxmlformats.org/drawingml/2006/table">
            <a:tbl>
              <a:tblPr firstRow="1" firstCol="1" bandRow="1"/>
              <a:tblGrid>
                <a:gridCol w="850481">
                  <a:extLst>
                    <a:ext uri="{9D8B030D-6E8A-4147-A177-3AD203B41FA5}">
                      <a16:colId xmlns:a16="http://schemas.microsoft.com/office/drawing/2014/main" val="1924443487"/>
                    </a:ext>
                  </a:extLst>
                </a:gridCol>
                <a:gridCol w="1023420">
                  <a:extLst>
                    <a:ext uri="{9D8B030D-6E8A-4147-A177-3AD203B41FA5}">
                      <a16:colId xmlns:a16="http://schemas.microsoft.com/office/drawing/2014/main" val="178340925"/>
                    </a:ext>
                  </a:extLst>
                </a:gridCol>
                <a:gridCol w="3452461">
                  <a:extLst>
                    <a:ext uri="{9D8B030D-6E8A-4147-A177-3AD203B41FA5}">
                      <a16:colId xmlns:a16="http://schemas.microsoft.com/office/drawing/2014/main" val="856771544"/>
                    </a:ext>
                  </a:extLst>
                </a:gridCol>
                <a:gridCol w="3194237">
                  <a:extLst>
                    <a:ext uri="{9D8B030D-6E8A-4147-A177-3AD203B41FA5}">
                      <a16:colId xmlns:a16="http://schemas.microsoft.com/office/drawing/2014/main" val="670442096"/>
                    </a:ext>
                  </a:extLst>
                </a:gridCol>
              </a:tblGrid>
              <a:tr h="596077">
                <a:tc gridSpan="4">
                  <a:txBody>
                    <a:bodyPr/>
                    <a:lstStyle/>
                    <a:p>
                      <a:pPr marL="0" marR="0" algn="ctr">
                        <a:spcBef>
                          <a:spcPts val="0"/>
                        </a:spcBef>
                        <a:spcAft>
                          <a:spcPts val="0"/>
                        </a:spcAft>
                      </a:pPr>
                      <a:r>
                        <a:rPr lang="en-US" sz="1800" b="1" dirty="0">
                          <a:effectLst/>
                          <a:latin typeface="+mn-lt"/>
                          <a:ea typeface="Calibri"/>
                          <a:cs typeface="Times New Roman"/>
                        </a:rPr>
                        <a:t>3-12 </a:t>
                      </a:r>
                      <a:r>
                        <a:rPr lang="en-US" sz="1800" b="1" i="0" u="none" strike="noStrike" noProof="0" dirty="0">
                          <a:solidFill>
                            <a:srgbClr val="000000"/>
                          </a:solidFill>
                          <a:effectLst/>
                          <a:latin typeface="+mn-lt"/>
                        </a:rPr>
                        <a:t>Administration</a:t>
                      </a:r>
                      <a:endParaRPr lang="en-US" b="1" dirty="0">
                        <a:latin typeface="+mn-lt"/>
                      </a:endParaRPr>
                    </a:p>
                    <a:p>
                      <a:pPr marL="0" marR="0" algn="ctr">
                        <a:spcBef>
                          <a:spcPts val="0"/>
                        </a:spcBef>
                        <a:spcAft>
                          <a:spcPts val="0"/>
                        </a:spcAft>
                      </a:pPr>
                      <a:r>
                        <a:rPr lang="en-US" sz="1700" b="1" dirty="0">
                          <a:solidFill>
                            <a:srgbClr val="000000"/>
                          </a:solidFill>
                          <a:effectLst/>
                          <a:latin typeface="+mn-lt"/>
                          <a:ea typeface="Calibri"/>
                          <a:cs typeface="Times New Roman"/>
                        </a:rPr>
                        <a:t>(Individual Administration or up to 20 Students)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30651216"/>
                  </a:ext>
                </a:extLst>
              </a:tr>
              <a:tr h="476861">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Grade</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Domain</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Test Examiner</a:t>
                      </a:r>
                      <a:endParaRPr lang="en-US" b="1" dirty="0">
                        <a:latin typeface="+mn-lt"/>
                      </a:endParaRPr>
                    </a:p>
                    <a:p>
                      <a:pPr marL="0" marR="0" algn="ctr">
                        <a:spcBef>
                          <a:spcPts val="0"/>
                        </a:spcBef>
                        <a:spcAft>
                          <a:spcPts val="0"/>
                        </a:spcAft>
                      </a:pPr>
                      <a:r>
                        <a:rPr lang="en-US" sz="1400" b="1" dirty="0">
                          <a:solidFill>
                            <a:srgbClr val="000000"/>
                          </a:solidFill>
                          <a:effectLst/>
                          <a:latin typeface="+mn-lt"/>
                          <a:ea typeface="Calibri"/>
                          <a:cs typeface="Times New Roman"/>
                        </a:rPr>
                        <a:t>Use DFA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Student</a:t>
                      </a:r>
                      <a:endParaRPr lang="en-US" b="1"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3961534524"/>
                  </a:ext>
                </a:extLst>
              </a:tr>
              <a:tr h="2695683">
                <a:tc>
                  <a:txBody>
                    <a:bodyPr/>
                    <a:lstStyle/>
                    <a:p>
                      <a:pPr marL="0" marR="0">
                        <a:spcBef>
                          <a:spcPts val="0"/>
                        </a:spcBef>
                        <a:spcAft>
                          <a:spcPts val="0"/>
                        </a:spcAft>
                      </a:pPr>
                      <a:r>
                        <a:rPr lang="en-US" sz="1400" b="0" dirty="0">
                          <a:effectLst/>
                          <a:latin typeface="+mn-lt"/>
                          <a:ea typeface="Calibri"/>
                          <a:cs typeface="Times New Roman"/>
                        </a:rPr>
                        <a:t>3-12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0" dirty="0">
                          <a:effectLst/>
                          <a:latin typeface="+mn-lt"/>
                          <a:ea typeface="Calibri"/>
                          <a:cs typeface="Times New Roman"/>
                        </a:rPr>
                        <a:t>Reading</a:t>
                      </a:r>
                    </a:p>
                    <a:p>
                      <a:pPr marL="0" marR="0">
                        <a:spcBef>
                          <a:spcPts val="0"/>
                        </a:spcBef>
                        <a:spcAft>
                          <a:spcPts val="0"/>
                        </a:spcAft>
                      </a:pPr>
                      <a:r>
                        <a:rPr lang="en-US" sz="1400" b="0" dirty="0">
                          <a:effectLst/>
                          <a:latin typeface="+mn-lt"/>
                          <a:ea typeface="Calibri"/>
                          <a:cs typeface="Times New Roman"/>
                        </a:rPr>
                        <a:t>Listening</a:t>
                      </a:r>
                      <a:endParaRPr lang="en-US" b="0" dirty="0">
                        <a:latin typeface="+mn-lt"/>
                      </a:endParaRPr>
                    </a:p>
                    <a:p>
                      <a:pPr marL="0" marR="0">
                        <a:spcBef>
                          <a:spcPts val="0"/>
                        </a:spcBef>
                        <a:spcAft>
                          <a:spcPts val="0"/>
                        </a:spcAft>
                      </a:pPr>
                      <a:r>
                        <a:rPr lang="en-US" sz="1400" b="0" dirty="0">
                          <a:effectLst/>
                          <a:latin typeface="+mn-lt"/>
                          <a:ea typeface="Calibri"/>
                          <a:cs typeface="Times New Roman"/>
                        </a:rPr>
                        <a:t>Writing</a:t>
                      </a:r>
                      <a:endParaRPr lang="en-US" b="0" dirty="0">
                        <a:latin typeface="+mn-lt"/>
                      </a:endParaRPr>
                    </a:p>
                    <a:p>
                      <a:pPr marL="0" marR="0">
                        <a:spcBef>
                          <a:spcPts val="0"/>
                        </a:spcBef>
                        <a:spcAft>
                          <a:spcPts val="0"/>
                        </a:spcAft>
                      </a:pPr>
                      <a:endParaRPr lang="en-US" b="0"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creates an In-Person test session in the TA Interface using the DFA.</a:t>
                      </a: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TE monitors using TA Interface. </a:t>
                      </a:r>
                      <a:endParaRPr lang="en-US" b="0" dirty="0">
                        <a:latin typeface="+mn-lt"/>
                      </a:endParaRP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Writing Only</a:t>
                      </a:r>
                      <a:endParaRPr lang="en-US" b="0" dirty="0">
                        <a:latin typeface="+mn-lt"/>
                      </a:endParaRPr>
                    </a:p>
                    <a:p>
                      <a:pPr marL="800100" marR="0" lvl="1" indent="-342900">
                        <a:spcBef>
                          <a:spcPts val="0"/>
                        </a:spcBef>
                        <a:spcAft>
                          <a:spcPts val="0"/>
                        </a:spcAft>
                        <a:buFont typeface="Symbol" pitchFamily="2" charset="2"/>
                        <a:buChar char=""/>
                      </a:pPr>
                      <a:r>
                        <a:rPr lang="en-US" sz="1300" b="0" dirty="0">
                          <a:effectLst/>
                          <a:latin typeface="+mn-lt"/>
                          <a:ea typeface="Calibri"/>
                          <a:cs typeface="Times New Roman"/>
                        </a:rPr>
                        <a:t>TE scores student’s WRITING responses in the Teacher Hand Scoring System (THSS).</a:t>
                      </a:r>
                      <a:r>
                        <a:rPr lang="en-US" sz="1400" b="0" dirty="0">
                          <a:effectLst/>
                          <a:latin typeface="+mn-lt"/>
                          <a:ea typeface="Calibri"/>
                          <a:cs typeface="Times New Roman"/>
                        </a:rPr>
                        <a:t> </a:t>
                      </a:r>
                      <a:endParaRPr lang="en-US" b="0"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Student logs into SECURE BROWSER </a:t>
                      </a:r>
                      <a:endParaRPr lang="en-US" b="0" dirty="0">
                        <a:latin typeface="+mn-lt"/>
                      </a:endParaRPr>
                    </a:p>
                    <a:p>
                      <a:pPr marL="800100" marR="0" lvl="1" indent="-342900">
                        <a:spcBef>
                          <a:spcPts val="0"/>
                        </a:spcBef>
                        <a:spcAft>
                          <a:spcPts val="0"/>
                        </a:spcAft>
                        <a:buFont typeface="Symbol" pitchFamily="2" charset="2"/>
                        <a:buChar char=""/>
                      </a:pPr>
                      <a:r>
                        <a:rPr lang="en-US" sz="1400" b="0" dirty="0">
                          <a:effectLst/>
                          <a:latin typeface="+mn-lt"/>
                          <a:ea typeface="Calibri"/>
                          <a:cs typeface="Times New Roman"/>
                        </a:rPr>
                        <a:t>Need SSID</a:t>
                      </a:r>
                      <a:endParaRPr lang="en-US" b="0" dirty="0">
                        <a:latin typeface="+mn-lt"/>
                      </a:endParaRPr>
                    </a:p>
                    <a:p>
                      <a:pPr marL="800100" marR="0" lvl="1" indent="-342900">
                        <a:spcBef>
                          <a:spcPts val="0"/>
                        </a:spcBef>
                        <a:spcAft>
                          <a:spcPts val="0"/>
                        </a:spcAft>
                        <a:buFont typeface="Symbol" pitchFamily="2" charset="2"/>
                        <a:buChar char=""/>
                      </a:pPr>
                      <a:r>
                        <a:rPr lang="en-US" sz="1400" b="0" dirty="0">
                          <a:effectLst/>
                          <a:latin typeface="+mn-lt"/>
                          <a:ea typeface="Calibri"/>
                          <a:cs typeface="Times New Roman"/>
                        </a:rPr>
                        <a:t>Need Session ID</a:t>
                      </a:r>
                      <a:endParaRPr lang="en-US" b="0" dirty="0">
                        <a:latin typeface="+mn-lt"/>
                      </a:endParaRPr>
                    </a:p>
                    <a:p>
                      <a:pPr marL="342900" marR="0" lvl="0" indent="-342900">
                        <a:spcBef>
                          <a:spcPts val="0"/>
                        </a:spcBef>
                        <a:spcAft>
                          <a:spcPts val="0"/>
                        </a:spcAft>
                        <a:buFont typeface="Symbol" pitchFamily="2" charset="2"/>
                        <a:buChar char=""/>
                      </a:pPr>
                      <a:r>
                        <a:rPr lang="en-US" sz="1400" b="0" dirty="0">
                          <a:effectLst/>
                          <a:latin typeface="+mn-lt"/>
                          <a:ea typeface="Calibri"/>
                          <a:cs typeface="Times New Roman"/>
                        </a:rPr>
                        <a:t>Students enter responses independently unless they have the designated support of Designated Interface Assistant (DIA).</a:t>
                      </a:r>
                      <a:endParaRPr lang="en-US" b="0" dirty="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2718043"/>
                  </a:ext>
                </a:extLst>
              </a:tr>
            </a:tbl>
          </a:graphicData>
        </a:graphic>
      </p:graphicFrame>
      <p:sp>
        <p:nvSpPr>
          <p:cNvPr id="7" name="Footer Placeholder 6">
            <a:extLst>
              <a:ext uri="{FF2B5EF4-FFF2-40B4-BE49-F238E27FC236}">
                <a16:creationId xmlns:a16="http://schemas.microsoft.com/office/drawing/2014/main" id="{5290FF0A-8F9F-B7D6-4CF4-26B7062F92F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951861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chemeClr val="bg1"/>
                </a:solidFill>
                <a:latin typeface="+mj-lt"/>
              </a:rPr>
              <a:t>Reminders…</a:t>
            </a:r>
            <a:endParaRPr sz="2800" dirty="0">
              <a:solidFill>
                <a:schemeClr val="bg1"/>
              </a:solidFill>
              <a:latin typeface="+mj-lt"/>
            </a:endParaRPr>
          </a:p>
        </p:txBody>
      </p:sp>
      <p:sp>
        <p:nvSpPr>
          <p:cNvPr id="6" name="Footer Placeholder 5">
            <a:extLst>
              <a:ext uri="{FF2B5EF4-FFF2-40B4-BE49-F238E27FC236}">
                <a16:creationId xmlns:a16="http://schemas.microsoft.com/office/drawing/2014/main" id="{B36ED1ED-9971-1931-7E60-AE3020D052DA}"/>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254" name="Google Shape;254;p44"/>
          <p:cNvSpPr/>
          <p:nvPr/>
        </p:nvSpPr>
        <p:spPr>
          <a:xfrm>
            <a:off x="629013" y="3221483"/>
            <a:ext cx="7934700" cy="640080"/>
          </a:xfrm>
          <a:prstGeom prst="round1Rect">
            <a:avLst>
              <a:gd name="adj" fmla="val 38622"/>
            </a:avLst>
          </a:prstGeom>
          <a:solidFill>
            <a:srgbClr val="37A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dirty="0">
                <a:solidFill>
                  <a:srgbClr val="FFFFFF"/>
                </a:solidFill>
                <a:latin typeface="+mn-lt"/>
                <a:ea typeface="Poppins"/>
                <a:cs typeface="Arial" panose="020B0604020202020204" pitchFamily="34" charset="0"/>
                <a:sym typeface="Poppins"/>
              </a:rPr>
              <a:t>Attendance will be tracked based on your total time in the Zoom session.</a:t>
            </a:r>
          </a:p>
        </p:txBody>
      </p:sp>
      <p:sp>
        <p:nvSpPr>
          <p:cNvPr id="255" name="Google Shape;255;p44"/>
          <p:cNvSpPr/>
          <p:nvPr/>
        </p:nvSpPr>
        <p:spPr>
          <a:xfrm>
            <a:off x="629013" y="909863"/>
            <a:ext cx="7934700" cy="640080"/>
          </a:xfrm>
          <a:prstGeom prst="round1Rect">
            <a:avLst>
              <a:gd name="adj" fmla="val 38622"/>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dirty="0">
                <a:solidFill>
                  <a:srgbClr val="FFFFFF"/>
                </a:solidFill>
                <a:latin typeface="+mn-lt"/>
                <a:ea typeface="Poppins"/>
                <a:cs typeface="Arial" panose="020B0604020202020204" pitchFamily="34" charset="0"/>
                <a:sym typeface="Poppins"/>
              </a:rPr>
              <a:t>Information provided in this presentation is subject to change.</a:t>
            </a:r>
          </a:p>
        </p:txBody>
      </p:sp>
      <p:sp>
        <p:nvSpPr>
          <p:cNvPr id="256" name="Google Shape;256;p44"/>
          <p:cNvSpPr/>
          <p:nvPr/>
        </p:nvSpPr>
        <p:spPr>
          <a:xfrm>
            <a:off x="629013" y="2445083"/>
            <a:ext cx="7934700" cy="640080"/>
          </a:xfrm>
          <a:prstGeom prst="round1Rect">
            <a:avLst>
              <a:gd name="adj" fmla="val 38622"/>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dirty="0">
                <a:solidFill>
                  <a:srgbClr val="FFFFFF"/>
                </a:solidFill>
                <a:latin typeface="+mn-lt"/>
                <a:ea typeface="Poppins"/>
                <a:cs typeface="Arial" panose="020B0604020202020204" pitchFamily="34" charset="0"/>
                <a:sym typeface="Poppins"/>
              </a:rPr>
              <a:t>You must be in attendance for the entire presentation to receive credit.</a:t>
            </a:r>
          </a:p>
        </p:txBody>
      </p:sp>
      <p:sp>
        <p:nvSpPr>
          <p:cNvPr id="257" name="Google Shape;257;p44"/>
          <p:cNvSpPr/>
          <p:nvPr/>
        </p:nvSpPr>
        <p:spPr>
          <a:xfrm>
            <a:off x="629013" y="1685093"/>
            <a:ext cx="7934700" cy="640080"/>
          </a:xfrm>
          <a:prstGeom prst="round1Rect">
            <a:avLst>
              <a:gd name="adj" fmla="val 38622"/>
            </a:avLst>
          </a:prstGeom>
          <a:solidFill>
            <a:srgbClr val="286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dirty="0">
                <a:solidFill>
                  <a:srgbClr val="FFFFFF"/>
                </a:solidFill>
                <a:latin typeface="+mn-lt"/>
                <a:ea typeface="Poppins"/>
                <a:cs typeface="Arial" panose="020B0604020202020204" pitchFamily="34" charset="0"/>
                <a:sym typeface="Poppins"/>
              </a:rPr>
              <a:t>This presentation must be completed in a single sitting.</a:t>
            </a:r>
            <a:endParaRPr sz="1800" b="1" dirty="0">
              <a:solidFill>
                <a:srgbClr val="FFFFFF"/>
              </a:solidFill>
              <a:latin typeface="+mn-lt"/>
              <a:ea typeface="Poppins"/>
              <a:cs typeface="Arial" panose="020B0604020202020204" pitchFamily="34" charset="0"/>
              <a:sym typeface="Poppins"/>
            </a:endParaRPr>
          </a:p>
        </p:txBody>
      </p:sp>
      <p:sp>
        <p:nvSpPr>
          <p:cNvPr id="2" name="Google Shape;254;p44">
            <a:extLst>
              <a:ext uri="{FF2B5EF4-FFF2-40B4-BE49-F238E27FC236}">
                <a16:creationId xmlns:a16="http://schemas.microsoft.com/office/drawing/2014/main" id="{FD827091-14FA-8080-10CA-3E300A55D04B}"/>
              </a:ext>
            </a:extLst>
          </p:cNvPr>
          <p:cNvSpPr/>
          <p:nvPr/>
        </p:nvSpPr>
        <p:spPr>
          <a:xfrm>
            <a:off x="644253" y="4021583"/>
            <a:ext cx="7934700" cy="640080"/>
          </a:xfrm>
          <a:prstGeom prst="round1Rect">
            <a:avLst>
              <a:gd name="adj" fmla="val 38622"/>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dirty="0">
                <a:solidFill>
                  <a:srgbClr val="FFFFFF"/>
                </a:solidFill>
                <a:latin typeface="+mn-lt"/>
                <a:ea typeface="Poppins"/>
                <a:cs typeface="Arial" panose="020B0604020202020204" pitchFamily="34" charset="0"/>
                <a:sym typeface="Poppins"/>
              </a:rPr>
              <a:t>Completion will be recorded on </a:t>
            </a:r>
            <a:r>
              <a:rPr lang="en-US" sz="1800" b="1" dirty="0" err="1">
                <a:solidFill>
                  <a:srgbClr val="FFFFFF"/>
                </a:solidFill>
                <a:latin typeface="+mn-lt"/>
                <a:ea typeface="Poppins"/>
                <a:cs typeface="Arial" panose="020B0604020202020204" pitchFamily="34" charset="0"/>
                <a:sym typeface="Poppins"/>
              </a:rPr>
              <a:t>MyPLN</a:t>
            </a:r>
            <a:r>
              <a:rPr lang="en-US" sz="1800" b="1" dirty="0">
                <a:solidFill>
                  <a:srgbClr val="FFFFFF"/>
                </a:solidFill>
                <a:latin typeface="+mn-lt"/>
                <a:ea typeface="Poppins"/>
                <a:cs typeface="Arial" panose="020B0604020202020204" pitchFamily="34" charset="0"/>
                <a:sym typeface="Poppins"/>
              </a:rPr>
              <a:t> and reflected in the Principal's Portal.</a:t>
            </a:r>
          </a:p>
        </p:txBody>
      </p:sp>
      <p:sp>
        <p:nvSpPr>
          <p:cNvPr id="4" name="TextBox 3">
            <a:extLst>
              <a:ext uri="{FF2B5EF4-FFF2-40B4-BE49-F238E27FC236}">
                <a16:creationId xmlns:a16="http://schemas.microsoft.com/office/drawing/2014/main" id="{567A2B94-F4D7-0BE5-6191-D04ECB3DBFBB}"/>
              </a:ext>
            </a:extLst>
          </p:cNvPr>
          <p:cNvSpPr txBox="1"/>
          <p:nvPr/>
        </p:nvSpPr>
        <p:spPr>
          <a:xfrm>
            <a:off x="3200400" y="234315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63869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j-lt"/>
              </a:rPr>
              <a:t>What is the Initial ELPAC?</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r>
              <a:rPr lang="en-US" sz="2200" dirty="0">
                <a:ea typeface="Tahoma"/>
              </a:rPr>
              <a:t>The Initial ELPAC is a computer-based language test used to determine the English proficiency of students </a:t>
            </a:r>
            <a:r>
              <a:rPr lang="en-US" sz="2200" b="1" dirty="0">
                <a:ea typeface="Tahoma"/>
              </a:rPr>
              <a:t>entering a California school for the first time</a:t>
            </a:r>
            <a:r>
              <a:rPr lang="en-US" sz="2200" dirty="0">
                <a:ea typeface="Tahoma"/>
              </a:rPr>
              <a:t>. </a:t>
            </a:r>
          </a:p>
          <a:p>
            <a:r>
              <a:rPr lang="en-US" sz="2200" dirty="0">
                <a:ea typeface="Tahoma"/>
              </a:rPr>
              <a:t>All students in UTK–12 whose primary language is a language other than English, as indicated on their HLS, must take the Initial ELPAC to determine whether they are EL or IFEP students. </a:t>
            </a:r>
            <a:endParaRPr lang="en-US" sz="2200" dirty="0"/>
          </a:p>
          <a:p>
            <a:pPr lvl="1"/>
            <a:r>
              <a:rPr lang="en-US" sz="2000" dirty="0">
                <a:ea typeface="Tahoma"/>
              </a:rPr>
              <a:t>Eligible students take an Initial ELPAC only once in their school career.</a:t>
            </a:r>
          </a:p>
        </p:txBody>
      </p:sp>
      <p:sp>
        <p:nvSpPr>
          <p:cNvPr id="5" name="Footer Placeholder 4">
            <a:extLst>
              <a:ext uri="{FF2B5EF4-FFF2-40B4-BE49-F238E27FC236}">
                <a16:creationId xmlns:a16="http://schemas.microsoft.com/office/drawing/2014/main" id="{DF0E2001-119A-2680-3D1D-60FB18DC13F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14326202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t>DEI and THSS- Entering Scores for Initial ELPAC*</a:t>
            </a:r>
          </a:p>
          <a:p>
            <a:endParaRPr lang="en-US" sz="1400" dirty="0"/>
          </a:p>
          <a:p>
            <a:r>
              <a:rPr lang="en-US" sz="1400" dirty="0"/>
              <a:t>*Not Applicable for Initial Alternate ELPAC</a:t>
            </a:r>
          </a:p>
        </p:txBody>
      </p:sp>
      <p:sp>
        <p:nvSpPr>
          <p:cNvPr id="6" name="Footer Placeholder 5">
            <a:extLst>
              <a:ext uri="{FF2B5EF4-FFF2-40B4-BE49-F238E27FC236}">
                <a16:creationId xmlns:a16="http://schemas.microsoft.com/office/drawing/2014/main" id="{72B4A022-CA13-71E8-2019-8FC293D2A3F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0578938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How Are Initial ELPAC Domains Scored?</a:t>
            </a:r>
          </a:p>
        </p:txBody>
      </p:sp>
      <p:graphicFrame>
        <p:nvGraphicFramePr>
          <p:cNvPr id="4" name="Table 3">
            <a:extLst>
              <a:ext uri="{FF2B5EF4-FFF2-40B4-BE49-F238E27FC236}">
                <a16:creationId xmlns:a16="http://schemas.microsoft.com/office/drawing/2014/main" id="{77E7AD27-6C09-2A44-8B3F-93DCA4D1F4F1}"/>
              </a:ext>
            </a:extLst>
          </p:cNvPr>
          <p:cNvGraphicFramePr>
            <a:graphicFrameLocks noGrp="1"/>
          </p:cNvGraphicFramePr>
          <p:nvPr>
            <p:extLst>
              <p:ext uri="{D42A27DB-BD31-4B8C-83A1-F6EECF244321}">
                <p14:modId xmlns:p14="http://schemas.microsoft.com/office/powerpoint/2010/main" val="1605016766"/>
              </p:ext>
            </p:extLst>
          </p:nvPr>
        </p:nvGraphicFramePr>
        <p:xfrm>
          <a:off x="311700" y="1018036"/>
          <a:ext cx="8520600" cy="3348339"/>
        </p:xfrm>
        <a:graphic>
          <a:graphicData uri="http://schemas.openxmlformats.org/drawingml/2006/table">
            <a:tbl>
              <a:tblPr firstRow="1" firstCol="1" bandRow="1"/>
              <a:tblGrid>
                <a:gridCol w="788943">
                  <a:extLst>
                    <a:ext uri="{9D8B030D-6E8A-4147-A177-3AD203B41FA5}">
                      <a16:colId xmlns:a16="http://schemas.microsoft.com/office/drawing/2014/main" val="3762093764"/>
                    </a:ext>
                  </a:extLst>
                </a:gridCol>
                <a:gridCol w="946734">
                  <a:extLst>
                    <a:ext uri="{9D8B030D-6E8A-4147-A177-3AD203B41FA5}">
                      <a16:colId xmlns:a16="http://schemas.microsoft.com/office/drawing/2014/main" val="138074252"/>
                    </a:ext>
                  </a:extLst>
                </a:gridCol>
                <a:gridCol w="2654564">
                  <a:extLst>
                    <a:ext uri="{9D8B030D-6E8A-4147-A177-3AD203B41FA5}">
                      <a16:colId xmlns:a16="http://schemas.microsoft.com/office/drawing/2014/main" val="3710580463"/>
                    </a:ext>
                  </a:extLst>
                </a:gridCol>
                <a:gridCol w="4130359">
                  <a:extLst>
                    <a:ext uri="{9D8B030D-6E8A-4147-A177-3AD203B41FA5}">
                      <a16:colId xmlns:a16="http://schemas.microsoft.com/office/drawing/2014/main" val="116302563"/>
                    </a:ext>
                  </a:extLst>
                </a:gridCol>
              </a:tblGrid>
              <a:tr h="226346">
                <a:tc>
                  <a:txBody>
                    <a:bodyPr/>
                    <a:lstStyle/>
                    <a:p>
                      <a:pPr marL="0" marR="0" algn="ctr">
                        <a:spcBef>
                          <a:spcPts val="0"/>
                        </a:spcBef>
                        <a:spcAft>
                          <a:spcPts val="0"/>
                        </a:spcAft>
                      </a:pPr>
                      <a:r>
                        <a:rPr lang="en-US" sz="1400" b="1" dirty="0">
                          <a:effectLst/>
                          <a:latin typeface="+mn-lt"/>
                          <a:ea typeface="Calibri"/>
                          <a:cs typeface="Times New Roman"/>
                        </a:rPr>
                        <a:t>Grade</a:t>
                      </a:r>
                      <a:endParaRPr lang="en-US" dirty="0">
                        <a:latin typeface="+mn-lt"/>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Domain</a:t>
                      </a:r>
                      <a:endParaRPr lang="en-US" dirty="0">
                        <a:latin typeface="+mn-lt"/>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Who Enters Responses?</a:t>
                      </a:r>
                      <a:endParaRPr lang="en-US" dirty="0">
                        <a:latin typeface="+mn-lt"/>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rgbClr val="000000"/>
                          </a:solidFill>
                          <a:effectLst/>
                          <a:latin typeface="+mn-lt"/>
                          <a:ea typeface="Calibri"/>
                          <a:cs typeface="Times New Roman"/>
                        </a:rPr>
                        <a:t>How is Domain Scored?</a:t>
                      </a:r>
                      <a:endParaRPr lang="en-US" dirty="0">
                        <a:latin typeface="+mn-lt"/>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2278508"/>
                  </a:ext>
                </a:extLst>
              </a:tr>
              <a:tr h="935984">
                <a:tc>
                  <a:txBody>
                    <a:bodyPr/>
                    <a:lstStyle/>
                    <a:p>
                      <a:pPr marL="0" marR="0">
                        <a:spcBef>
                          <a:spcPts val="0"/>
                        </a:spcBef>
                        <a:spcAft>
                          <a:spcPts val="0"/>
                        </a:spcAft>
                      </a:pPr>
                      <a:r>
                        <a:rPr lang="en-US" sz="1200" b="0" dirty="0">
                          <a:solidFill>
                            <a:srgbClr val="7030A0"/>
                          </a:solidFill>
                          <a:effectLst/>
                          <a:latin typeface="+mn-lt"/>
                          <a:ea typeface="Calibri"/>
                          <a:cs typeface="Times New Roman"/>
                        </a:rPr>
                        <a:t>K-12</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BF7"/>
                    </a:solidFill>
                  </a:tcPr>
                </a:tc>
                <a:tc>
                  <a:txBody>
                    <a:bodyPr/>
                    <a:lstStyle/>
                    <a:p>
                      <a:pPr marL="0" marR="0">
                        <a:spcBef>
                          <a:spcPts val="0"/>
                        </a:spcBef>
                        <a:spcAft>
                          <a:spcPts val="0"/>
                        </a:spcAft>
                      </a:pPr>
                      <a:r>
                        <a:rPr lang="en-US" sz="1200" b="0" dirty="0">
                          <a:solidFill>
                            <a:srgbClr val="7030A0"/>
                          </a:solidFill>
                          <a:effectLst/>
                          <a:latin typeface="+mn-lt"/>
                          <a:ea typeface="Calibri"/>
                          <a:cs typeface="Times New Roman"/>
                        </a:rPr>
                        <a:t>Speaking</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BF7"/>
                    </a:solidFill>
                  </a:tcPr>
                </a:tc>
                <a:tc>
                  <a:txBody>
                    <a:bodyPr/>
                    <a:lstStyle/>
                    <a:p>
                      <a:pPr marL="0" marR="0">
                        <a:spcBef>
                          <a:spcPts val="0"/>
                        </a:spcBef>
                        <a:spcAft>
                          <a:spcPts val="0"/>
                        </a:spcAft>
                      </a:pPr>
                      <a:r>
                        <a:rPr lang="en-US" sz="1200" b="0" dirty="0">
                          <a:solidFill>
                            <a:srgbClr val="7030A0"/>
                          </a:solidFill>
                          <a:effectLst/>
                          <a:latin typeface="+mn-lt"/>
                          <a:ea typeface="Calibri"/>
                          <a:cs typeface="Times New Roman"/>
                        </a:rPr>
                        <a:t>TE enters responses for the student.</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BF7"/>
                    </a:solidFill>
                  </a:tcPr>
                </a:tc>
                <a:tc>
                  <a:txBody>
                    <a:bodyPr/>
                    <a:lstStyle/>
                    <a:p>
                      <a:pPr marL="342900" marR="0" indent="-342900">
                        <a:spcBef>
                          <a:spcPts val="0"/>
                        </a:spcBef>
                        <a:spcAft>
                          <a:spcPts val="0"/>
                        </a:spcAft>
                        <a:buFont typeface="+mj-lt"/>
                        <a:buAutoNum type="arabicPeriod"/>
                      </a:pPr>
                      <a:r>
                        <a:rPr lang="en-US" sz="1200" b="0" dirty="0">
                          <a:solidFill>
                            <a:srgbClr val="7030A0"/>
                          </a:solidFill>
                          <a:effectLst/>
                          <a:latin typeface="+mn-lt"/>
                          <a:ea typeface="Calibri"/>
                          <a:cs typeface="Times New Roman"/>
                        </a:rPr>
                        <a:t>TE scores in the moment</a:t>
                      </a:r>
                    </a:p>
                    <a:p>
                      <a:pPr marL="342900" marR="0" indent="-342900">
                        <a:spcBef>
                          <a:spcPts val="0"/>
                        </a:spcBef>
                        <a:spcAft>
                          <a:spcPts val="0"/>
                        </a:spcAft>
                        <a:buFont typeface="+mj-lt"/>
                        <a:buAutoNum type="arabicPeriod"/>
                      </a:pPr>
                      <a:r>
                        <a:rPr lang="en-US" sz="1200" b="0" dirty="0">
                          <a:solidFill>
                            <a:srgbClr val="7030A0"/>
                          </a:solidFill>
                          <a:effectLst/>
                          <a:latin typeface="+mn-lt"/>
                          <a:ea typeface="Calibri"/>
                          <a:cs typeface="Times New Roman"/>
                        </a:rPr>
                        <a:t>TE documents scores on Student Score Sheet in Writing Book</a:t>
                      </a:r>
                      <a:endParaRPr lang="en-US" b="0" dirty="0">
                        <a:latin typeface="+mn-lt"/>
                      </a:endParaRPr>
                    </a:p>
                    <a:p>
                      <a:pPr marL="342900" marR="0" indent="-342900">
                        <a:spcBef>
                          <a:spcPts val="0"/>
                        </a:spcBef>
                        <a:spcAft>
                          <a:spcPts val="0"/>
                        </a:spcAft>
                        <a:buFont typeface="+mj-lt"/>
                        <a:buAutoNum type="arabicPeriod"/>
                      </a:pPr>
                      <a:r>
                        <a:rPr lang="en-US" sz="1200" b="0" dirty="0">
                          <a:solidFill>
                            <a:srgbClr val="7030A0"/>
                          </a:solidFill>
                          <a:effectLst/>
                          <a:latin typeface="+mn-lt"/>
                          <a:ea typeface="Calibri"/>
                          <a:cs typeface="Times New Roman"/>
                        </a:rPr>
                        <a:t>TE enters scores into the </a:t>
                      </a:r>
                      <a:r>
                        <a:rPr lang="en-US" sz="1200" b="1" dirty="0">
                          <a:solidFill>
                            <a:srgbClr val="7030A0"/>
                          </a:solidFill>
                          <a:effectLst/>
                          <a:latin typeface="+mn-lt"/>
                          <a:ea typeface="Calibri"/>
                          <a:cs typeface="Times New Roman"/>
                        </a:rPr>
                        <a:t>Data Entry Interface (DEI)</a:t>
                      </a:r>
                      <a:endParaRPr lang="en-US" b="1" dirty="0">
                        <a:latin typeface="+mn-lt"/>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BF7"/>
                    </a:solidFill>
                  </a:tcPr>
                </a:tc>
                <a:extLst>
                  <a:ext uri="{0D108BD9-81ED-4DB2-BD59-A6C34878D82A}">
                    <a16:rowId xmlns:a16="http://schemas.microsoft.com/office/drawing/2014/main" val="3676760388"/>
                  </a:ext>
                </a:extLst>
              </a:tr>
              <a:tr h="748786">
                <a:tc>
                  <a:txBody>
                    <a:bodyPr/>
                    <a:lstStyle/>
                    <a:p>
                      <a:pPr marL="0" lvl="0">
                        <a:spcBef>
                          <a:spcPts val="0"/>
                        </a:spcBef>
                        <a:spcAft>
                          <a:spcPts val="0"/>
                        </a:spcAft>
                        <a:buNone/>
                      </a:pPr>
                      <a:r>
                        <a:rPr lang="en-US" sz="1200" b="0">
                          <a:solidFill>
                            <a:schemeClr val="tx1"/>
                          </a:solidFill>
                          <a:effectLst/>
                          <a:latin typeface="+mn-lt"/>
                          <a:cs typeface="Times New Roman"/>
                        </a:rPr>
                        <a:t>K-2</a:t>
                      </a: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rowSpan="2">
                  <a:txBody>
                    <a:bodyPr/>
                    <a:lstStyle/>
                    <a:p>
                      <a:pPr marL="0" lvl="0">
                        <a:spcBef>
                          <a:spcPts val="0"/>
                        </a:spcBef>
                        <a:spcAft>
                          <a:spcPts val="0"/>
                        </a:spcAft>
                        <a:buNone/>
                      </a:pPr>
                      <a:r>
                        <a:rPr lang="en-US" sz="1200" b="0">
                          <a:solidFill>
                            <a:schemeClr val="tx1"/>
                          </a:solidFill>
                          <a:effectLst/>
                          <a:latin typeface="+mn-lt"/>
                          <a:cs typeface="Times New Roman"/>
                        </a:rPr>
                        <a:t>Writing</a:t>
                      </a: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spcBef>
                          <a:spcPts val="0"/>
                        </a:spcBef>
                        <a:spcAft>
                          <a:spcPts val="0"/>
                        </a:spcAft>
                        <a:buNone/>
                      </a:pPr>
                      <a:r>
                        <a:rPr lang="en-US" sz="1200" b="0" i="0" u="none" strike="noStrike" noProof="0" dirty="0">
                          <a:solidFill>
                            <a:schemeClr val="tx1"/>
                          </a:solidFill>
                          <a:effectLst/>
                          <a:latin typeface="+mn-lt"/>
                        </a:rPr>
                        <a:t>Students write responses in Writing Answer Book.</a:t>
                      </a:r>
                      <a:endParaRPr lang="en-US" b="0" dirty="0">
                        <a:latin typeface="+mn-lt"/>
                      </a:endParaRP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342900" marR="0" lvl="0" indent="-342900">
                        <a:spcBef>
                          <a:spcPts val="0"/>
                        </a:spcBef>
                        <a:spcAft>
                          <a:spcPts val="0"/>
                        </a:spcAft>
                        <a:buAutoNum type="arabicPeriod"/>
                      </a:pPr>
                      <a:r>
                        <a:rPr lang="en-US" sz="1200" b="0" dirty="0">
                          <a:solidFill>
                            <a:schemeClr val="tx1"/>
                          </a:solidFill>
                          <a:effectLst/>
                          <a:latin typeface="+mn-lt"/>
                          <a:cs typeface="Times New Roman"/>
                        </a:rPr>
                        <a:t>TE scores the responses and documents scores on the Student Score Sheet in Writing Book.</a:t>
                      </a:r>
                      <a:endParaRPr lang="en-US" b="0" dirty="0">
                        <a:latin typeface="+mn-lt"/>
                      </a:endParaRPr>
                    </a:p>
                    <a:p>
                      <a:pPr marL="342900" marR="0" lvl="0" indent="-342900">
                        <a:spcBef>
                          <a:spcPts val="0"/>
                        </a:spcBef>
                        <a:spcAft>
                          <a:spcPts val="0"/>
                        </a:spcAft>
                        <a:buAutoNum type="arabicPeriod"/>
                      </a:pPr>
                      <a:r>
                        <a:rPr lang="en-US" sz="1200" b="0" dirty="0">
                          <a:solidFill>
                            <a:schemeClr val="tx1"/>
                          </a:solidFill>
                          <a:effectLst/>
                          <a:latin typeface="+mn-lt"/>
                          <a:cs typeface="Times New Roman"/>
                        </a:rPr>
                        <a:t>TE enters scores into the </a:t>
                      </a:r>
                      <a:r>
                        <a:rPr lang="en-US" sz="1200" b="1" dirty="0">
                          <a:solidFill>
                            <a:schemeClr val="tx1"/>
                          </a:solidFill>
                          <a:effectLst/>
                          <a:latin typeface="+mn-lt"/>
                          <a:cs typeface="Times New Roman"/>
                        </a:rPr>
                        <a:t>DEI</a:t>
                      </a: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335638311"/>
                  </a:ext>
                </a:extLst>
              </a:tr>
              <a:tr h="679960">
                <a:tc>
                  <a:txBody>
                    <a:bodyPr/>
                    <a:lstStyle/>
                    <a:p>
                      <a:pPr marL="0" lvl="0">
                        <a:spcBef>
                          <a:spcPts val="0"/>
                        </a:spcBef>
                        <a:spcAft>
                          <a:spcPts val="0"/>
                        </a:spcAft>
                        <a:buNone/>
                      </a:pPr>
                      <a:r>
                        <a:rPr lang="en-US" sz="1200" b="0">
                          <a:solidFill>
                            <a:schemeClr val="tx1"/>
                          </a:solidFill>
                          <a:effectLst/>
                          <a:latin typeface="+mn-lt"/>
                          <a:cs typeface="Times New Roman"/>
                        </a:rPr>
                        <a:t>3-12</a:t>
                      </a: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vMerge="1">
                  <a:txBody>
                    <a:bodyPr/>
                    <a:lstStyle/>
                    <a:p>
                      <a:endParaRPr lang="en-US"/>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solidFill>
                      <a:schemeClr val="bg1"/>
                    </a:solidFill>
                  </a:tcPr>
                </a:tc>
                <a:tc>
                  <a:txBody>
                    <a:bodyPr/>
                    <a:lstStyle/>
                    <a:p>
                      <a:pPr marL="0" marR="0" lvl="0">
                        <a:spcBef>
                          <a:spcPts val="0"/>
                        </a:spcBef>
                        <a:spcAft>
                          <a:spcPts val="0"/>
                        </a:spcAft>
                        <a:buNone/>
                      </a:pPr>
                      <a:r>
                        <a:rPr lang="en-US" sz="1200" b="0" i="0" u="none" strike="noStrike" noProof="0" dirty="0">
                          <a:solidFill>
                            <a:schemeClr val="tx1"/>
                          </a:solidFill>
                          <a:effectLst/>
                          <a:latin typeface="+mn-lt"/>
                        </a:rPr>
                        <a:t>Students enter responses individually and independently.</a:t>
                      </a:r>
                      <a:endParaRPr lang="en-US" b="0" dirty="0">
                        <a:latin typeface="+mn-lt"/>
                      </a:endParaRPr>
                    </a:p>
                    <a:p>
                      <a:pPr marL="0" lvl="0">
                        <a:spcBef>
                          <a:spcPts val="0"/>
                        </a:spcBef>
                        <a:spcAft>
                          <a:spcPts val="0"/>
                        </a:spcAft>
                        <a:buNone/>
                      </a:pPr>
                      <a:endParaRPr lang="en-US" b="0" dirty="0">
                        <a:latin typeface="+mn-lt"/>
                      </a:endParaRP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342900" marR="0" lvl="0" indent="-342900">
                        <a:spcBef>
                          <a:spcPts val="0"/>
                        </a:spcBef>
                        <a:spcAft>
                          <a:spcPts val="0"/>
                        </a:spcAft>
                        <a:buAutoNum type="arabicPeriod"/>
                      </a:pPr>
                      <a:r>
                        <a:rPr lang="en-US" sz="1200" b="0" dirty="0">
                          <a:solidFill>
                            <a:schemeClr val="tx1"/>
                          </a:solidFill>
                          <a:effectLst/>
                          <a:latin typeface="+mn-lt"/>
                          <a:cs typeface="Times New Roman"/>
                        </a:rPr>
                        <a:t>TE scores student’s responses in </a:t>
                      </a:r>
                      <a:r>
                        <a:rPr lang="en-US" sz="1200" b="1" dirty="0">
                          <a:solidFill>
                            <a:schemeClr val="tx1"/>
                          </a:solidFill>
                          <a:effectLst/>
                          <a:latin typeface="+mn-lt"/>
                          <a:cs typeface="Times New Roman"/>
                        </a:rPr>
                        <a:t>the Teacher Hand Scoring System (THSS).</a:t>
                      </a:r>
                      <a:endParaRPr lang="en-US" b="1" dirty="0">
                        <a:latin typeface="+mn-lt"/>
                      </a:endParaRPr>
                    </a:p>
                    <a:p>
                      <a:pPr marL="342900" marR="0" lvl="0" indent="-342900">
                        <a:spcBef>
                          <a:spcPts val="0"/>
                        </a:spcBef>
                        <a:spcAft>
                          <a:spcPts val="0"/>
                        </a:spcAft>
                        <a:buAutoNum type="arabicPeriod"/>
                      </a:pPr>
                      <a:r>
                        <a:rPr lang="en-US" sz="1200" b="0" dirty="0">
                          <a:solidFill>
                            <a:schemeClr val="tx1"/>
                          </a:solidFill>
                          <a:effectLst/>
                          <a:latin typeface="+mn-lt"/>
                          <a:cs typeface="Times New Roman"/>
                        </a:rPr>
                        <a:t>TE marks scores complete in the THSS.</a:t>
                      </a: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259246983"/>
                  </a:ext>
                </a:extLst>
              </a:tr>
              <a:tr h="391503">
                <a:tc>
                  <a:txBody>
                    <a:bodyPr/>
                    <a:lstStyle/>
                    <a:p>
                      <a:pPr marL="0" marR="0" lvl="0">
                        <a:spcBef>
                          <a:spcPts val="0"/>
                        </a:spcBef>
                        <a:spcAft>
                          <a:spcPts val="0"/>
                        </a:spcAft>
                        <a:buNone/>
                      </a:pPr>
                      <a:r>
                        <a:rPr lang="en-US" sz="1200" b="0">
                          <a:solidFill>
                            <a:srgbClr val="0070C0"/>
                          </a:solidFill>
                          <a:effectLst/>
                          <a:latin typeface="+mn-lt"/>
                          <a:cs typeface="Times New Roman"/>
                        </a:rPr>
                        <a:t>K-2</a:t>
                      </a:r>
                      <a:endParaRPr lang="en-US" b="0">
                        <a:latin typeface="+mn-lt"/>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marL="0" marR="0" lvl="0">
                        <a:spcBef>
                          <a:spcPts val="0"/>
                        </a:spcBef>
                        <a:spcAft>
                          <a:spcPts val="0"/>
                        </a:spcAft>
                        <a:buNone/>
                      </a:pPr>
                      <a:r>
                        <a:rPr lang="en-US" sz="1200" b="0">
                          <a:solidFill>
                            <a:srgbClr val="0070C0"/>
                          </a:solidFill>
                          <a:effectLst/>
                          <a:latin typeface="+mn-lt"/>
                          <a:cs typeface="Times New Roman"/>
                        </a:rPr>
                        <a:t>Reading/</a:t>
                      </a:r>
                      <a:endParaRPr lang="en-US" b="0">
                        <a:latin typeface="+mn-lt"/>
                      </a:endParaRPr>
                    </a:p>
                    <a:p>
                      <a:pPr marL="0" marR="0" lvl="0">
                        <a:spcBef>
                          <a:spcPts val="0"/>
                        </a:spcBef>
                        <a:spcAft>
                          <a:spcPts val="0"/>
                        </a:spcAft>
                        <a:buNone/>
                      </a:pPr>
                      <a:r>
                        <a:rPr lang="en-US" sz="1200" b="0">
                          <a:solidFill>
                            <a:srgbClr val="0070C0"/>
                          </a:solidFill>
                          <a:effectLst/>
                          <a:latin typeface="+mn-lt"/>
                          <a:cs typeface="Times New Roman"/>
                        </a:rPr>
                        <a:t>Listening</a:t>
                      </a: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accent5">
                        <a:lumMod val="20000"/>
                        <a:lumOff val="80000"/>
                      </a:schemeClr>
                    </a:solidFill>
                  </a:tcPr>
                </a:tc>
                <a:tc>
                  <a:txBody>
                    <a:bodyPr/>
                    <a:lstStyle/>
                    <a:p>
                      <a:pPr marL="0" marR="0" lvl="0">
                        <a:spcBef>
                          <a:spcPts val="0"/>
                        </a:spcBef>
                        <a:spcAft>
                          <a:spcPts val="0"/>
                        </a:spcAft>
                        <a:buNone/>
                      </a:pPr>
                      <a:r>
                        <a:rPr lang="en-US" sz="1200" b="0">
                          <a:solidFill>
                            <a:srgbClr val="0070C0"/>
                          </a:solidFill>
                          <a:effectLst/>
                          <a:latin typeface="+mn-lt"/>
                          <a:cs typeface="Times New Roman"/>
                        </a:rPr>
                        <a:t>TE enters responses for the student</a:t>
                      </a:r>
                      <a:endParaRPr lang="en-US" b="0">
                        <a:latin typeface="+mn-lt"/>
                      </a:endParaRP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accent5">
                        <a:lumMod val="20000"/>
                        <a:lumOff val="80000"/>
                      </a:schemeClr>
                    </a:solidFill>
                  </a:tcPr>
                </a:tc>
                <a:tc rowSpan="2">
                  <a:txBody>
                    <a:bodyPr/>
                    <a:lstStyle/>
                    <a:p>
                      <a:pPr marL="0" marR="0" lvl="0">
                        <a:spcBef>
                          <a:spcPts val="0"/>
                        </a:spcBef>
                        <a:spcAft>
                          <a:spcPts val="0"/>
                        </a:spcAft>
                        <a:buNone/>
                      </a:pPr>
                      <a:r>
                        <a:rPr lang="en-US" sz="1200" b="0" dirty="0">
                          <a:solidFill>
                            <a:srgbClr val="0070C0"/>
                          </a:solidFill>
                          <a:effectLst/>
                          <a:latin typeface="+mn-lt"/>
                          <a:cs typeface="Times New Roman"/>
                        </a:rPr>
                        <a:t>The Test Delivery System scores the responses.</a:t>
                      </a:r>
                      <a:endParaRPr lang="en-US" b="0" dirty="0">
                        <a:latin typeface="+mn-lt"/>
                      </a:endParaRPr>
                    </a:p>
                  </a:txBody>
                  <a:tcPr marL="51435" marR="51435" marT="0" marB="0">
                    <a:lnL w="12700">
                      <a:solidFill>
                        <a:schemeClr val="tx1"/>
                      </a:solidFill>
                    </a:lnL>
                    <a:lnR w="12700">
                      <a:solidFill>
                        <a:schemeClr val="tx1"/>
                      </a:solidFill>
                    </a:lnR>
                    <a:lnT w="12700">
                      <a:solidFill>
                        <a:schemeClr val="tx1"/>
                      </a:solidFill>
                    </a:lnT>
                    <a:lnB w="12700">
                      <a:solidFill>
                        <a:schemeClr val="tx1"/>
                      </a:solidFill>
                    </a:lnB>
                    <a:solidFill>
                      <a:schemeClr val="accent5">
                        <a:lumMod val="20000"/>
                        <a:lumOff val="80000"/>
                      </a:schemeClr>
                    </a:solidFill>
                  </a:tcPr>
                </a:tc>
                <a:extLst>
                  <a:ext uri="{0D108BD9-81ED-4DB2-BD59-A6C34878D82A}">
                    <a16:rowId xmlns:a16="http://schemas.microsoft.com/office/drawing/2014/main" val="2778867940"/>
                  </a:ext>
                </a:extLst>
              </a:tr>
              <a:tr h="212462">
                <a:tc>
                  <a:txBody>
                    <a:bodyPr/>
                    <a:lstStyle/>
                    <a:p>
                      <a:pPr marL="0" marR="0">
                        <a:spcBef>
                          <a:spcPts val="0"/>
                        </a:spcBef>
                        <a:spcAft>
                          <a:spcPts val="0"/>
                        </a:spcAft>
                      </a:pPr>
                      <a:r>
                        <a:rPr lang="en-US" sz="1200" b="0" dirty="0">
                          <a:solidFill>
                            <a:srgbClr val="0070C0"/>
                          </a:solidFill>
                          <a:effectLst/>
                          <a:latin typeface="+mn-lt"/>
                          <a:ea typeface="Calibri"/>
                          <a:cs typeface="Times New Roman"/>
                        </a:rPr>
                        <a:t>3-12</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0" dirty="0">
                          <a:solidFill>
                            <a:srgbClr val="0070C0"/>
                          </a:solidFill>
                          <a:effectLst/>
                          <a:latin typeface="+mn-lt"/>
                          <a:ea typeface="Calibri"/>
                          <a:cs typeface="Times New Roman"/>
                        </a:rPr>
                        <a:t>Students enter responses independently</a:t>
                      </a:r>
                    </a:p>
                  </a:txBody>
                  <a:tcPr marL="51435" marR="51435"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746569"/>
                  </a:ext>
                </a:extLst>
              </a:tr>
            </a:tbl>
          </a:graphicData>
        </a:graphic>
      </p:graphicFrame>
      <p:sp>
        <p:nvSpPr>
          <p:cNvPr id="6" name="Footer Placeholder 5">
            <a:extLst>
              <a:ext uri="{FF2B5EF4-FFF2-40B4-BE49-F238E27FC236}">
                <a16:creationId xmlns:a16="http://schemas.microsoft.com/office/drawing/2014/main" id="{CAE28A63-DD00-403B-233F-820A294381E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2372410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F7D2B3-97CD-B94B-B095-FBA21260AE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174"/>
          <a:stretch/>
        </p:blipFill>
        <p:spPr>
          <a:xfrm>
            <a:off x="871605" y="960962"/>
            <a:ext cx="1059474" cy="3314700"/>
          </a:xfrm>
          <a:prstGeom prst="rect">
            <a:avLst/>
          </a:prstGeom>
          <a:ln>
            <a:solidFill>
              <a:schemeClr val="tx1"/>
            </a:solidFill>
          </a:ln>
        </p:spPr>
      </p:pic>
      <p:sp>
        <p:nvSpPr>
          <p:cNvPr id="10" name="Right Arrow 9">
            <a:extLst>
              <a:ext uri="{FF2B5EF4-FFF2-40B4-BE49-F238E27FC236}">
                <a16:creationId xmlns:a16="http://schemas.microsoft.com/office/drawing/2014/main" id="{3D690101-0E98-D548-AD25-4EDF3AB00194}"/>
              </a:ext>
            </a:extLst>
          </p:cNvPr>
          <p:cNvSpPr/>
          <p:nvPr/>
        </p:nvSpPr>
        <p:spPr>
          <a:xfrm>
            <a:off x="299729" y="2378282"/>
            <a:ext cx="342900" cy="72958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1</a:t>
            </a:r>
          </a:p>
        </p:txBody>
      </p:sp>
      <p:sp>
        <p:nvSpPr>
          <p:cNvPr id="17" name="Rectangle 16">
            <a:extLst>
              <a:ext uri="{FF2B5EF4-FFF2-40B4-BE49-F238E27FC236}">
                <a16:creationId xmlns:a16="http://schemas.microsoft.com/office/drawing/2014/main" id="{15389D7B-D752-684C-99D9-1BDF75BA4093}"/>
              </a:ext>
            </a:extLst>
          </p:cNvPr>
          <p:cNvSpPr/>
          <p:nvPr/>
        </p:nvSpPr>
        <p:spPr>
          <a:xfrm>
            <a:off x="2883732" y="984688"/>
            <a:ext cx="3107167" cy="669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213995" indent="-213995">
              <a:buFontTx/>
              <a:buChar char="-"/>
            </a:pPr>
            <a:r>
              <a:rPr lang="en-US" sz="1050" dirty="0">
                <a:latin typeface="Arial" panose="020B0604020202020204" pitchFamily="34" charset="0"/>
                <a:cs typeface="Arial" panose="020B0604020202020204" pitchFamily="34" charset="0"/>
              </a:rPr>
              <a:t>Enter scores for Speaking Domain (K-12) </a:t>
            </a:r>
          </a:p>
          <a:p>
            <a:pPr marL="213995" indent="-213995">
              <a:buFontTx/>
              <a:buChar char="-"/>
            </a:pPr>
            <a:r>
              <a:rPr lang="en-US" sz="1050" dirty="0">
                <a:latin typeface="Arial" panose="020B0604020202020204" pitchFamily="34" charset="0"/>
                <a:cs typeface="Arial" panose="020B0604020202020204" pitchFamily="34" charset="0"/>
              </a:rPr>
              <a:t>Enter scores for Writing Domain (K-2)</a:t>
            </a:r>
          </a:p>
          <a:p>
            <a:pPr marL="213995" indent="-213995">
              <a:buFontTx/>
              <a:buChar char="-"/>
            </a:pPr>
            <a:r>
              <a:rPr lang="en-US" sz="1050" dirty="0">
                <a:latin typeface="Arial" panose="020B0604020202020204" pitchFamily="34" charset="0"/>
                <a:cs typeface="Arial" panose="020B0604020202020204" pitchFamily="34" charset="0"/>
              </a:rPr>
              <a:t>Scores are transferred from Student Score Sheets</a:t>
            </a:r>
          </a:p>
          <a:p>
            <a:endParaRPr lang="en-US" sz="105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27857C6-E5B4-4141-AE78-1CA01779B874}"/>
              </a:ext>
            </a:extLst>
          </p:cNvPr>
          <p:cNvSpPr/>
          <p:nvPr/>
        </p:nvSpPr>
        <p:spPr>
          <a:xfrm>
            <a:off x="2805282" y="3554668"/>
            <a:ext cx="3393075" cy="40251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DEI Instructional video is included in the Moodle training.</a:t>
            </a:r>
          </a:p>
        </p:txBody>
      </p:sp>
      <p:pic>
        <p:nvPicPr>
          <p:cNvPr id="13" name="Picture 12">
            <a:extLst>
              <a:ext uri="{FF2B5EF4-FFF2-40B4-BE49-F238E27FC236}">
                <a16:creationId xmlns:a16="http://schemas.microsoft.com/office/drawing/2014/main" id="{E88B5EA7-93EB-B54E-B1EC-43AFF73E42ED}"/>
              </a:ext>
            </a:extLst>
          </p:cNvPr>
          <p:cNvPicPr>
            <a:picLocks noChangeAspect="1"/>
          </p:cNvPicPr>
          <p:nvPr/>
        </p:nvPicPr>
        <p:blipFill>
          <a:blip r:embed="rId4"/>
          <a:stretch>
            <a:fillRect/>
          </a:stretch>
        </p:blipFill>
        <p:spPr>
          <a:xfrm>
            <a:off x="6945049" y="1427981"/>
            <a:ext cx="1829304" cy="2377440"/>
          </a:xfrm>
          <a:prstGeom prst="rect">
            <a:avLst/>
          </a:prstGeom>
          <a:ln>
            <a:solidFill>
              <a:schemeClr val="tx1"/>
            </a:solidFill>
          </a:ln>
        </p:spPr>
      </p:pic>
      <p:pic>
        <p:nvPicPr>
          <p:cNvPr id="15" name="Picture 14">
            <a:extLst>
              <a:ext uri="{FF2B5EF4-FFF2-40B4-BE49-F238E27FC236}">
                <a16:creationId xmlns:a16="http://schemas.microsoft.com/office/drawing/2014/main" id="{D449045E-42E8-DF47-9160-F7326C4B0F8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05282" y="2014667"/>
            <a:ext cx="3393075" cy="1463040"/>
          </a:xfrm>
          <a:prstGeom prst="rect">
            <a:avLst/>
          </a:prstGeom>
          <a:ln>
            <a:solidFill>
              <a:schemeClr val="tx1"/>
            </a:solidFill>
          </a:ln>
        </p:spPr>
      </p:pic>
      <p:sp>
        <p:nvSpPr>
          <p:cNvPr id="16" name="Right Arrow 15">
            <a:extLst>
              <a:ext uri="{FF2B5EF4-FFF2-40B4-BE49-F238E27FC236}">
                <a16:creationId xmlns:a16="http://schemas.microsoft.com/office/drawing/2014/main" id="{2921F492-E318-3340-A835-01E2BCF7CBD3}"/>
              </a:ext>
            </a:extLst>
          </p:cNvPr>
          <p:cNvSpPr/>
          <p:nvPr/>
        </p:nvSpPr>
        <p:spPr>
          <a:xfrm>
            <a:off x="6437670" y="2327293"/>
            <a:ext cx="342900" cy="72958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3</a:t>
            </a:r>
          </a:p>
        </p:txBody>
      </p:sp>
      <p:sp>
        <p:nvSpPr>
          <p:cNvPr id="4" name="Title 3">
            <a:extLst>
              <a:ext uri="{FF2B5EF4-FFF2-40B4-BE49-F238E27FC236}">
                <a16:creationId xmlns:a16="http://schemas.microsoft.com/office/drawing/2014/main" id="{2A51DF5D-B7EF-724B-8D59-137994A9B68F}"/>
              </a:ext>
            </a:extLst>
          </p:cNvPr>
          <p:cNvSpPr>
            <a:spLocks noGrp="1"/>
          </p:cNvSpPr>
          <p:nvPr>
            <p:ph type="title"/>
          </p:nvPr>
        </p:nvSpPr>
        <p:spPr/>
        <p:txBody>
          <a:bodyPr/>
          <a:lstStyle/>
          <a:p>
            <a:r>
              <a:rPr lang="en-US"/>
              <a:t>Data Entry Interface (DEI)</a:t>
            </a:r>
          </a:p>
        </p:txBody>
      </p:sp>
      <p:sp>
        <p:nvSpPr>
          <p:cNvPr id="6" name="Right Arrow 9">
            <a:extLst>
              <a:ext uri="{FF2B5EF4-FFF2-40B4-BE49-F238E27FC236}">
                <a16:creationId xmlns:a16="http://schemas.microsoft.com/office/drawing/2014/main" id="{6B587A3E-281C-37E1-67F5-EDACB3B557C2}"/>
              </a:ext>
            </a:extLst>
          </p:cNvPr>
          <p:cNvSpPr/>
          <p:nvPr/>
        </p:nvSpPr>
        <p:spPr>
          <a:xfrm>
            <a:off x="2184677" y="2376672"/>
            <a:ext cx="342900" cy="72958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2</a:t>
            </a:r>
          </a:p>
        </p:txBody>
      </p:sp>
      <p:sp>
        <p:nvSpPr>
          <p:cNvPr id="7" name="Rectangle 6">
            <a:extLst>
              <a:ext uri="{FF2B5EF4-FFF2-40B4-BE49-F238E27FC236}">
                <a16:creationId xmlns:a16="http://schemas.microsoft.com/office/drawing/2014/main" id="{9581216E-951E-020E-F989-C831B4E768BE}"/>
              </a:ext>
            </a:extLst>
          </p:cNvPr>
          <p:cNvSpPr/>
          <p:nvPr/>
        </p:nvSpPr>
        <p:spPr>
          <a:xfrm>
            <a:off x="3739415" y="2807353"/>
            <a:ext cx="1183907" cy="47967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30FD0614-B71E-B690-0943-4EC01FFDBE85}"/>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2" name="Rectangle 1">
            <a:extLst>
              <a:ext uri="{FF2B5EF4-FFF2-40B4-BE49-F238E27FC236}">
                <a16:creationId xmlns:a16="http://schemas.microsoft.com/office/drawing/2014/main" id="{95DB06E9-CC2E-ED6D-919A-C56A43110488}"/>
              </a:ext>
            </a:extLst>
          </p:cNvPr>
          <p:cNvSpPr/>
          <p:nvPr/>
        </p:nvSpPr>
        <p:spPr>
          <a:xfrm>
            <a:off x="896227" y="2398128"/>
            <a:ext cx="1034852" cy="24622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31942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34C8B24-C420-AC3F-CECA-81A71DB661C7}"/>
              </a:ext>
            </a:extLst>
          </p:cNvPr>
          <p:cNvSpPr>
            <a:spLocks noGrp="1"/>
          </p:cNvSpPr>
          <p:nvPr>
            <p:ph sz="quarter" idx="14"/>
          </p:nvPr>
        </p:nvSpPr>
        <p:spPr/>
        <p:txBody>
          <a:bodyPr/>
          <a:lstStyle/>
          <a:p>
            <a:endParaRPr lang="en-US"/>
          </a:p>
        </p:txBody>
      </p:sp>
      <p:sp>
        <p:nvSpPr>
          <p:cNvPr id="3" name="Text Placeholder 2">
            <a:extLst>
              <a:ext uri="{FF2B5EF4-FFF2-40B4-BE49-F238E27FC236}">
                <a16:creationId xmlns:a16="http://schemas.microsoft.com/office/drawing/2014/main" id="{8D93B9C1-002F-02C9-9BDF-431195A62CBA}"/>
              </a:ext>
            </a:extLst>
          </p:cNvPr>
          <p:cNvSpPr>
            <a:spLocks noGrp="1"/>
          </p:cNvSpPr>
          <p:nvPr>
            <p:ph type="body" idx="1"/>
          </p:nvPr>
        </p:nvSpPr>
        <p:spPr/>
        <p:txBody>
          <a:bodyPr/>
          <a:lstStyle/>
          <a:p>
            <a:pPr marL="596900" indent="-457200">
              <a:buFont typeface="+mj-lt"/>
              <a:buAutoNum type="arabicPeriod"/>
            </a:pPr>
            <a:r>
              <a:rPr lang="en-US" dirty="0"/>
              <a:t>Enter student information into DEI platform</a:t>
            </a:r>
          </a:p>
          <a:p>
            <a:pPr lvl="1"/>
            <a:r>
              <a:rPr lang="en-US" dirty="0"/>
              <a:t>First name </a:t>
            </a:r>
          </a:p>
          <a:p>
            <a:pPr lvl="1"/>
            <a:r>
              <a:rPr lang="en-US" dirty="0"/>
              <a:t>SSID</a:t>
            </a:r>
          </a:p>
          <a:p>
            <a:pPr marL="596900" indent="-457200">
              <a:buFont typeface="+mj-lt"/>
              <a:buAutoNum type="arabicPeriod"/>
            </a:pPr>
            <a:r>
              <a:rPr lang="en-US" dirty="0"/>
              <a:t>Sign In</a:t>
            </a:r>
          </a:p>
          <a:p>
            <a:endParaRPr lang="en-US" dirty="0"/>
          </a:p>
        </p:txBody>
      </p:sp>
      <p:pic>
        <p:nvPicPr>
          <p:cNvPr id="7" name="Picture 6">
            <a:extLst>
              <a:ext uri="{FF2B5EF4-FFF2-40B4-BE49-F238E27FC236}">
                <a16:creationId xmlns:a16="http://schemas.microsoft.com/office/drawing/2014/main" id="{710041D8-A4B0-6C4B-9668-C5A1BB365BC1}"/>
              </a:ext>
            </a:extLst>
          </p:cNvPr>
          <p:cNvPicPr>
            <a:picLocks noChangeAspect="1"/>
          </p:cNvPicPr>
          <p:nvPr/>
        </p:nvPicPr>
        <p:blipFill>
          <a:blip r:embed="rId2"/>
          <a:stretch>
            <a:fillRect/>
          </a:stretch>
        </p:blipFill>
        <p:spPr>
          <a:xfrm>
            <a:off x="5426241" y="978590"/>
            <a:ext cx="3279131" cy="2834640"/>
          </a:xfrm>
          <a:prstGeom prst="rect">
            <a:avLst/>
          </a:prstGeom>
          <a:ln>
            <a:solidFill>
              <a:schemeClr val="tx1"/>
            </a:solidFill>
          </a:ln>
        </p:spPr>
      </p:pic>
      <p:sp>
        <p:nvSpPr>
          <p:cNvPr id="8" name="Right Arrow 7">
            <a:extLst>
              <a:ext uri="{FF2B5EF4-FFF2-40B4-BE49-F238E27FC236}">
                <a16:creationId xmlns:a16="http://schemas.microsoft.com/office/drawing/2014/main" id="{C407CD08-2554-8240-9E03-C9C36E0C67F9}"/>
              </a:ext>
            </a:extLst>
          </p:cNvPr>
          <p:cNvSpPr/>
          <p:nvPr/>
        </p:nvSpPr>
        <p:spPr>
          <a:xfrm>
            <a:off x="5633038" y="2314174"/>
            <a:ext cx="294282" cy="30547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defRPr/>
            </a:pPr>
            <a:r>
              <a:rPr lang="en-US" sz="800" dirty="0">
                <a:solidFill>
                  <a:srgbClr val="000000"/>
                </a:solidFill>
                <a:cs typeface="Arial" panose="020B0604020202020204" pitchFamily="34" charset="0"/>
              </a:rPr>
              <a:t>1</a:t>
            </a:r>
          </a:p>
        </p:txBody>
      </p:sp>
      <p:sp>
        <p:nvSpPr>
          <p:cNvPr id="9" name="Right Arrow 8">
            <a:extLst>
              <a:ext uri="{FF2B5EF4-FFF2-40B4-BE49-F238E27FC236}">
                <a16:creationId xmlns:a16="http://schemas.microsoft.com/office/drawing/2014/main" id="{F6264C8D-14D1-7142-BCF4-65E694A1FA62}"/>
              </a:ext>
            </a:extLst>
          </p:cNvPr>
          <p:cNvSpPr/>
          <p:nvPr/>
        </p:nvSpPr>
        <p:spPr>
          <a:xfrm>
            <a:off x="5610352" y="2864140"/>
            <a:ext cx="294282" cy="30547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defRPr/>
            </a:pPr>
            <a:r>
              <a:rPr lang="en-US" sz="800" dirty="0">
                <a:solidFill>
                  <a:srgbClr val="000000"/>
                </a:solidFill>
                <a:cs typeface="Arial" panose="020B0604020202020204" pitchFamily="34" charset="0"/>
              </a:rPr>
              <a:t>2</a:t>
            </a:r>
          </a:p>
        </p:txBody>
      </p:sp>
      <p:sp>
        <p:nvSpPr>
          <p:cNvPr id="11" name="Right Arrow 8">
            <a:extLst>
              <a:ext uri="{FF2B5EF4-FFF2-40B4-BE49-F238E27FC236}">
                <a16:creationId xmlns:a16="http://schemas.microsoft.com/office/drawing/2014/main" id="{D93A9F57-868F-AD49-B46F-AD899B2EE725}"/>
              </a:ext>
            </a:extLst>
          </p:cNvPr>
          <p:cNvSpPr/>
          <p:nvPr/>
        </p:nvSpPr>
        <p:spPr>
          <a:xfrm>
            <a:off x="6097814" y="3505454"/>
            <a:ext cx="294282" cy="30547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defRPr/>
            </a:pPr>
            <a:r>
              <a:rPr lang="en-US" sz="800" dirty="0">
                <a:solidFill>
                  <a:srgbClr val="000000"/>
                </a:solidFill>
                <a:cs typeface="Arial" panose="020B0604020202020204" pitchFamily="34" charset="0"/>
              </a:rPr>
              <a:t>3</a:t>
            </a:r>
          </a:p>
        </p:txBody>
      </p:sp>
      <p:sp>
        <p:nvSpPr>
          <p:cNvPr id="10" name="Rectangle 9">
            <a:extLst>
              <a:ext uri="{FF2B5EF4-FFF2-40B4-BE49-F238E27FC236}">
                <a16:creationId xmlns:a16="http://schemas.microsoft.com/office/drawing/2014/main" id="{FDB950CA-B9D9-FB4D-8211-88C6D81E44CE}"/>
              </a:ext>
            </a:extLst>
          </p:cNvPr>
          <p:cNvSpPr/>
          <p:nvPr/>
        </p:nvSpPr>
        <p:spPr>
          <a:xfrm>
            <a:off x="587141" y="3088511"/>
            <a:ext cx="4366158" cy="72241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The DEI screen looks similar to the Student logon screen except it doesn’t have a field for the session ID. </a:t>
            </a:r>
          </a:p>
          <a:p>
            <a:pPr algn="ctr"/>
            <a:r>
              <a:rPr lang="en-US" sz="1100" dirty="0">
                <a:solidFill>
                  <a:schemeClr val="tx1"/>
                </a:solidFill>
                <a:cs typeface="Arial" panose="020B0604020202020204" pitchFamily="34" charset="0"/>
              </a:rPr>
              <a:t>It is recommended to use a different browser when accessing the DEI.</a:t>
            </a:r>
          </a:p>
        </p:txBody>
      </p:sp>
      <p:sp>
        <p:nvSpPr>
          <p:cNvPr id="2" name="Title 1">
            <a:extLst>
              <a:ext uri="{FF2B5EF4-FFF2-40B4-BE49-F238E27FC236}">
                <a16:creationId xmlns:a16="http://schemas.microsoft.com/office/drawing/2014/main" id="{FF04068B-40AE-87F6-D17A-AEF023B6B142}"/>
              </a:ext>
            </a:extLst>
          </p:cNvPr>
          <p:cNvSpPr>
            <a:spLocks noGrp="1"/>
          </p:cNvSpPr>
          <p:nvPr>
            <p:ph type="title"/>
          </p:nvPr>
        </p:nvSpPr>
        <p:spPr/>
        <p:txBody>
          <a:bodyPr/>
          <a:lstStyle/>
          <a:p>
            <a:r>
              <a:rPr lang="en-US"/>
              <a:t>Data Entry Interface (DEI)</a:t>
            </a:r>
          </a:p>
        </p:txBody>
      </p:sp>
      <p:sp>
        <p:nvSpPr>
          <p:cNvPr id="12" name="Footer Placeholder 11">
            <a:extLst>
              <a:ext uri="{FF2B5EF4-FFF2-40B4-BE49-F238E27FC236}">
                <a16:creationId xmlns:a16="http://schemas.microsoft.com/office/drawing/2014/main" id="{3CE666F5-EB7C-EFB3-B422-50F89322D6D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86661210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EBBCD-C95A-F54D-B058-9BD54AFA49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6698" y="1766637"/>
            <a:ext cx="3273327" cy="1371600"/>
          </a:xfrm>
          <a:prstGeom prst="rect">
            <a:avLst/>
          </a:prstGeom>
        </p:spPr>
      </p:pic>
      <p:pic>
        <p:nvPicPr>
          <p:cNvPr id="9" name="Picture 8">
            <a:extLst>
              <a:ext uri="{FF2B5EF4-FFF2-40B4-BE49-F238E27FC236}">
                <a16:creationId xmlns:a16="http://schemas.microsoft.com/office/drawing/2014/main" id="{D3714698-8C92-D747-A937-7C1F2B2EA7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6698" y="3210325"/>
            <a:ext cx="3507020" cy="1280160"/>
          </a:xfrm>
          <a:prstGeom prst="rect">
            <a:avLst/>
          </a:prstGeom>
        </p:spPr>
      </p:pic>
      <p:pic>
        <p:nvPicPr>
          <p:cNvPr id="12" name="Picture 11">
            <a:extLst>
              <a:ext uri="{FF2B5EF4-FFF2-40B4-BE49-F238E27FC236}">
                <a16:creationId xmlns:a16="http://schemas.microsoft.com/office/drawing/2014/main" id="{0CAA9395-0B88-1A40-8848-2F5E2730D67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94862" y="1766637"/>
            <a:ext cx="3202601" cy="2675620"/>
          </a:xfrm>
          <a:prstGeom prst="rect">
            <a:avLst/>
          </a:prstGeom>
        </p:spPr>
      </p:pic>
      <p:sp>
        <p:nvSpPr>
          <p:cNvPr id="7" name="Title 6">
            <a:extLst>
              <a:ext uri="{FF2B5EF4-FFF2-40B4-BE49-F238E27FC236}">
                <a16:creationId xmlns:a16="http://schemas.microsoft.com/office/drawing/2014/main" id="{960DA42A-9A0E-9A48-72A1-A5D2AFD5850C}"/>
              </a:ext>
            </a:extLst>
          </p:cNvPr>
          <p:cNvSpPr>
            <a:spLocks noGrp="1"/>
          </p:cNvSpPr>
          <p:nvPr>
            <p:ph type="title"/>
          </p:nvPr>
        </p:nvSpPr>
        <p:spPr/>
        <p:txBody>
          <a:bodyPr>
            <a:normAutofit/>
          </a:bodyPr>
          <a:lstStyle/>
          <a:p>
            <a:r>
              <a:rPr lang="en-US"/>
              <a:t>Data Entry Interface (DEI)</a:t>
            </a:r>
          </a:p>
        </p:txBody>
      </p:sp>
      <p:sp>
        <p:nvSpPr>
          <p:cNvPr id="4" name="Text Placeholder 3">
            <a:extLst>
              <a:ext uri="{FF2B5EF4-FFF2-40B4-BE49-F238E27FC236}">
                <a16:creationId xmlns:a16="http://schemas.microsoft.com/office/drawing/2014/main" id="{AE038AE3-402A-47EC-1785-DDD0934E650C}"/>
              </a:ext>
            </a:extLst>
          </p:cNvPr>
          <p:cNvSpPr>
            <a:spLocks noGrp="1"/>
          </p:cNvSpPr>
          <p:nvPr>
            <p:ph type="body" idx="13"/>
          </p:nvPr>
        </p:nvSpPr>
        <p:spPr/>
        <p:txBody>
          <a:bodyPr/>
          <a:lstStyle/>
          <a:p>
            <a:pPr marL="0" indent="0">
              <a:buNone/>
            </a:pPr>
            <a:r>
              <a:rPr lang="en-US" dirty="0"/>
              <a:t>Refer to student score sheet and select the matching score (“Score 0,” “Score 1,”  etc.) in the DEI for each item. </a:t>
            </a:r>
          </a:p>
          <a:p>
            <a:endParaRPr lang="en-US" dirty="0"/>
          </a:p>
        </p:txBody>
      </p:sp>
      <p:sp>
        <p:nvSpPr>
          <p:cNvPr id="6" name="Footer Placeholder 5">
            <a:extLst>
              <a:ext uri="{FF2B5EF4-FFF2-40B4-BE49-F238E27FC236}">
                <a16:creationId xmlns:a16="http://schemas.microsoft.com/office/drawing/2014/main" id="{FEB8944B-8FD0-FAE6-2366-74A8875437C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09662199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B03F81-9FF7-E4A0-09DC-171261870310}"/>
              </a:ext>
            </a:extLst>
          </p:cNvPr>
          <p:cNvSpPr>
            <a:spLocks noGrp="1"/>
          </p:cNvSpPr>
          <p:nvPr>
            <p:ph type="body" idx="13"/>
          </p:nvPr>
        </p:nvSpPr>
        <p:spPr>
          <a:xfrm>
            <a:off x="1511166" y="952500"/>
            <a:ext cx="7321134" cy="3768622"/>
          </a:xfrm>
        </p:spPr>
        <p:txBody>
          <a:bodyPr>
            <a:normAutofit fontScale="92500" lnSpcReduction="20000"/>
          </a:bodyPr>
          <a:lstStyle/>
          <a:p>
            <a:pPr marL="596900" indent="-457200">
              <a:buFont typeface="+mj-lt"/>
              <a:buAutoNum type="arabicPeriod"/>
            </a:pPr>
            <a:r>
              <a:rPr lang="en-US" dirty="0"/>
              <a:t>If a Stopping Marker Rule was used for Speaking as indicated in the DFA:</a:t>
            </a:r>
          </a:p>
          <a:p>
            <a:pPr marL="1054100" lvl="1" indent="-457200">
              <a:buFont typeface="+mj-lt"/>
              <a:buAutoNum type="alphaLcPeriod"/>
            </a:pPr>
            <a:r>
              <a:rPr lang="en-US" dirty="0"/>
              <a:t>Enter scores up to the Stopping Marker</a:t>
            </a:r>
          </a:p>
          <a:p>
            <a:pPr marL="1054100" lvl="1" indent="-457200">
              <a:buFont typeface="+mj-lt"/>
              <a:buAutoNum type="alphaLcPeriod"/>
            </a:pPr>
            <a:r>
              <a:rPr lang="en-US" dirty="0"/>
              <a:t>For the remaining questions, no more score entry is necessary at this point. Select the [End Test] button at the top of the screen in the DEI.</a:t>
            </a:r>
          </a:p>
          <a:p>
            <a:pPr marL="596900" indent="-457200">
              <a:buFont typeface="+mj-lt"/>
              <a:buAutoNum type="arabicPeriod"/>
            </a:pPr>
            <a:endParaRPr lang="en-US" dirty="0"/>
          </a:p>
          <a:p>
            <a:pPr marL="596900" indent="-457200">
              <a:buFont typeface="+mj-lt"/>
              <a:buAutoNum type="arabicPeriod"/>
            </a:pPr>
            <a:r>
              <a:rPr lang="en-US" dirty="0"/>
              <a:t>If a Stopping Marker Rule was used for Writing as indicated in the DFA:</a:t>
            </a:r>
          </a:p>
          <a:p>
            <a:pPr marL="1054100" lvl="1" indent="-457200">
              <a:buFont typeface="+mj-lt"/>
              <a:buAutoNum type="alphaLcPeriod"/>
            </a:pPr>
            <a:r>
              <a:rPr lang="en-US" dirty="0"/>
              <a:t>Enter scores up to the Stopping Marker</a:t>
            </a:r>
          </a:p>
          <a:p>
            <a:pPr marL="1054100" lvl="1" indent="-457200">
              <a:buFont typeface="+mj-lt"/>
              <a:buAutoNum type="alphaLcPeriod"/>
            </a:pPr>
            <a:r>
              <a:rPr lang="en-US" dirty="0"/>
              <a:t>No more score entry is necessary at this point. Select the [Next] button at the top of the screen in the DEI until the last question</a:t>
            </a:r>
          </a:p>
          <a:p>
            <a:pPr marL="1054100" lvl="1" indent="-457200">
              <a:buFont typeface="+mj-lt"/>
              <a:buAutoNum type="alphaLcPeriod"/>
            </a:pPr>
            <a:r>
              <a:rPr lang="en-US" dirty="0"/>
              <a:t>Select [End Test] at the top of the screen in the DEI. </a:t>
            </a:r>
          </a:p>
          <a:p>
            <a:endParaRPr lang="en-US" dirty="0"/>
          </a:p>
        </p:txBody>
      </p:sp>
      <p:pic>
        <p:nvPicPr>
          <p:cNvPr id="3" name="Picture 2">
            <a:extLst>
              <a:ext uri="{FF2B5EF4-FFF2-40B4-BE49-F238E27FC236}">
                <a16:creationId xmlns:a16="http://schemas.microsoft.com/office/drawing/2014/main" id="{CE16FA7F-8ED7-3548-B7A7-2B821ABB7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41" y="2701687"/>
            <a:ext cx="1072454" cy="1381190"/>
          </a:xfrm>
          <a:prstGeom prst="rect">
            <a:avLst/>
          </a:prstGeom>
        </p:spPr>
      </p:pic>
      <p:pic>
        <p:nvPicPr>
          <p:cNvPr id="7" name="Picture 6">
            <a:extLst>
              <a:ext uri="{FF2B5EF4-FFF2-40B4-BE49-F238E27FC236}">
                <a16:creationId xmlns:a16="http://schemas.microsoft.com/office/drawing/2014/main" id="{89046865-4EF4-A74E-AD37-E0B714EB7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41" y="1061184"/>
            <a:ext cx="1071563" cy="1071563"/>
          </a:xfrm>
          <a:prstGeom prst="rect">
            <a:avLst/>
          </a:prstGeom>
        </p:spPr>
      </p:pic>
      <p:sp>
        <p:nvSpPr>
          <p:cNvPr id="2" name="Title 1">
            <a:extLst>
              <a:ext uri="{FF2B5EF4-FFF2-40B4-BE49-F238E27FC236}">
                <a16:creationId xmlns:a16="http://schemas.microsoft.com/office/drawing/2014/main" id="{DEBC127F-0E69-109A-61D8-11EA1B3B5665}"/>
              </a:ext>
            </a:extLst>
          </p:cNvPr>
          <p:cNvSpPr>
            <a:spLocks noGrp="1"/>
          </p:cNvSpPr>
          <p:nvPr>
            <p:ph type="title"/>
          </p:nvPr>
        </p:nvSpPr>
        <p:spPr/>
        <p:txBody>
          <a:bodyPr/>
          <a:lstStyle/>
          <a:p>
            <a:r>
              <a:rPr lang="en-US"/>
              <a:t>Entering Scores in the DEI</a:t>
            </a:r>
          </a:p>
        </p:txBody>
      </p:sp>
      <p:sp>
        <p:nvSpPr>
          <p:cNvPr id="8" name="Footer Placeholder 7">
            <a:extLst>
              <a:ext uri="{FF2B5EF4-FFF2-40B4-BE49-F238E27FC236}">
                <a16:creationId xmlns:a16="http://schemas.microsoft.com/office/drawing/2014/main" id="{BB499759-931C-ED24-2C59-97D68841C36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83329819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04210B-A60F-EF4E-A381-7D4A5C695F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0558" y="927518"/>
            <a:ext cx="4041543" cy="2641257"/>
          </a:xfrm>
          <a:prstGeom prst="rect">
            <a:avLst/>
          </a:prstGeom>
        </p:spPr>
      </p:pic>
      <p:sp>
        <p:nvSpPr>
          <p:cNvPr id="5" name="Rectangle 4">
            <a:extLst>
              <a:ext uri="{FF2B5EF4-FFF2-40B4-BE49-F238E27FC236}">
                <a16:creationId xmlns:a16="http://schemas.microsoft.com/office/drawing/2014/main" id="{BE9A26CD-3CDD-694D-8E57-C95FA392D21D}"/>
              </a:ext>
            </a:extLst>
          </p:cNvPr>
          <p:cNvSpPr/>
          <p:nvPr/>
        </p:nvSpPr>
        <p:spPr>
          <a:xfrm>
            <a:off x="4803006" y="3689171"/>
            <a:ext cx="3936733" cy="36418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A STAIRS will need to be submitted in TOMS to report any DEI/Speaking test errors. </a:t>
            </a:r>
          </a:p>
        </p:txBody>
      </p:sp>
      <p:sp>
        <p:nvSpPr>
          <p:cNvPr id="4" name="Title 3">
            <a:extLst>
              <a:ext uri="{FF2B5EF4-FFF2-40B4-BE49-F238E27FC236}">
                <a16:creationId xmlns:a16="http://schemas.microsoft.com/office/drawing/2014/main" id="{B8C82FD5-4AFD-5EC0-124B-A3C1D38841DD}"/>
              </a:ext>
            </a:extLst>
          </p:cNvPr>
          <p:cNvSpPr>
            <a:spLocks noGrp="1"/>
          </p:cNvSpPr>
          <p:nvPr>
            <p:ph type="title"/>
          </p:nvPr>
        </p:nvSpPr>
        <p:spPr/>
        <p:txBody>
          <a:bodyPr/>
          <a:lstStyle/>
          <a:p>
            <a:r>
              <a:rPr lang="en-US"/>
              <a:t>Data Entry Interface (DEI)</a:t>
            </a:r>
          </a:p>
        </p:txBody>
      </p:sp>
      <p:sp>
        <p:nvSpPr>
          <p:cNvPr id="9" name="Text Placeholder 8">
            <a:extLst>
              <a:ext uri="{FF2B5EF4-FFF2-40B4-BE49-F238E27FC236}">
                <a16:creationId xmlns:a16="http://schemas.microsoft.com/office/drawing/2014/main" id="{DC3F423C-A7FF-3863-D881-0F95B5262435}"/>
              </a:ext>
            </a:extLst>
          </p:cNvPr>
          <p:cNvSpPr>
            <a:spLocks noGrp="1"/>
          </p:cNvSpPr>
          <p:nvPr>
            <p:ph type="body" idx="1"/>
          </p:nvPr>
        </p:nvSpPr>
        <p:spPr>
          <a:xfrm>
            <a:off x="311700" y="952500"/>
            <a:ext cx="4322864" cy="3768622"/>
          </a:xfrm>
        </p:spPr>
        <p:txBody>
          <a:bodyPr/>
          <a:lstStyle/>
          <a:p>
            <a:r>
              <a:rPr lang="en-US" dirty="0"/>
              <a:t>An orange triangle indicates that the TE forgot to enter a score</a:t>
            </a:r>
          </a:p>
          <a:p>
            <a:pPr lvl="1"/>
            <a:r>
              <a:rPr lang="en-US" dirty="0"/>
              <a:t>Go back to that item to enter the score from the Student Score Sheet</a:t>
            </a:r>
          </a:p>
          <a:p>
            <a:endParaRPr lang="en-US" dirty="0"/>
          </a:p>
        </p:txBody>
      </p:sp>
      <p:sp>
        <p:nvSpPr>
          <p:cNvPr id="6" name="Footer Placeholder 5">
            <a:extLst>
              <a:ext uri="{FF2B5EF4-FFF2-40B4-BE49-F238E27FC236}">
                <a16:creationId xmlns:a16="http://schemas.microsoft.com/office/drawing/2014/main" id="{48CBA023-2145-DBFA-0ECC-9DCB748BD49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57375779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9E497D-7113-1B31-ED74-65DDE06856E8}"/>
              </a:ext>
            </a:extLst>
          </p:cNvPr>
          <p:cNvSpPr>
            <a:spLocks noGrp="1"/>
          </p:cNvSpPr>
          <p:nvPr>
            <p:ph type="body" idx="13"/>
          </p:nvPr>
        </p:nvSpPr>
        <p:spPr/>
        <p:txBody>
          <a:bodyPr/>
          <a:lstStyle/>
          <a:p>
            <a:r>
              <a:rPr lang="en-US" dirty="0"/>
              <a:t>The TE who administered the grades 3-12 Writing test will have access to the student’s responses in the THSS.</a:t>
            </a:r>
          </a:p>
          <a:p>
            <a:pPr lvl="1"/>
            <a:r>
              <a:rPr lang="en-US" dirty="0"/>
              <a:t>ELPAC Coordinators can reassign the responses to themselves or to another TE for scoring.</a:t>
            </a:r>
          </a:p>
          <a:p>
            <a:r>
              <a:rPr lang="en-US" dirty="0"/>
              <a:t>2-step process</a:t>
            </a:r>
          </a:p>
          <a:p>
            <a:pPr marL="939800" lvl="1" indent="-342900">
              <a:buFont typeface="+mj-lt"/>
              <a:buAutoNum type="arabicPeriod"/>
            </a:pPr>
            <a:r>
              <a:rPr lang="en-US" dirty="0"/>
              <a:t>Score the responses</a:t>
            </a:r>
          </a:p>
          <a:p>
            <a:pPr lvl="2"/>
            <a:r>
              <a:rPr lang="en-US" dirty="0"/>
              <a:t>Questions for which the student did not enter responses for will not be reflected in the THSS.</a:t>
            </a:r>
          </a:p>
          <a:p>
            <a:pPr marL="939800" lvl="1" indent="-342900">
              <a:buFont typeface="+mj-lt"/>
              <a:buAutoNum type="arabicPeriod"/>
            </a:pPr>
            <a:r>
              <a:rPr lang="en-US" dirty="0"/>
              <a:t>Submit the scores</a:t>
            </a:r>
          </a:p>
          <a:p>
            <a:pPr lvl="2"/>
            <a:r>
              <a:rPr lang="en-US" dirty="0"/>
              <a:t>Score Reports will not be generated until items in the THSS are scored. </a:t>
            </a:r>
          </a:p>
          <a:p>
            <a:endParaRPr lang="en-US" dirty="0"/>
          </a:p>
        </p:txBody>
      </p:sp>
      <p:sp>
        <p:nvSpPr>
          <p:cNvPr id="2" name="Title 1">
            <a:extLst>
              <a:ext uri="{FF2B5EF4-FFF2-40B4-BE49-F238E27FC236}">
                <a16:creationId xmlns:a16="http://schemas.microsoft.com/office/drawing/2014/main" id="{EA841196-6F4D-BE03-BDFC-6AA7C9A7D853}"/>
              </a:ext>
            </a:extLst>
          </p:cNvPr>
          <p:cNvSpPr>
            <a:spLocks noGrp="1"/>
          </p:cNvSpPr>
          <p:nvPr>
            <p:ph type="title"/>
          </p:nvPr>
        </p:nvSpPr>
        <p:spPr/>
        <p:txBody>
          <a:bodyPr/>
          <a:lstStyle/>
          <a:p>
            <a:r>
              <a:rPr lang="en-US"/>
              <a:t>Teacher Hand Scoring System (THSS)</a:t>
            </a:r>
          </a:p>
        </p:txBody>
      </p:sp>
      <p:sp>
        <p:nvSpPr>
          <p:cNvPr id="6" name="Footer Placeholder 5">
            <a:extLst>
              <a:ext uri="{FF2B5EF4-FFF2-40B4-BE49-F238E27FC236}">
                <a16:creationId xmlns:a16="http://schemas.microsoft.com/office/drawing/2014/main" id="{A968DF80-9892-4166-B33C-A4B3C2703E2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65730898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F7D2B3-97CD-B94B-B095-FBA21260AE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174"/>
          <a:stretch/>
        </p:blipFill>
        <p:spPr>
          <a:xfrm>
            <a:off x="871605" y="960962"/>
            <a:ext cx="1059474" cy="3314700"/>
          </a:xfrm>
          <a:prstGeom prst="rect">
            <a:avLst/>
          </a:prstGeom>
          <a:ln>
            <a:solidFill>
              <a:schemeClr val="tx1"/>
            </a:solidFill>
          </a:ln>
        </p:spPr>
      </p:pic>
      <p:sp>
        <p:nvSpPr>
          <p:cNvPr id="10" name="Right Arrow 9">
            <a:extLst>
              <a:ext uri="{FF2B5EF4-FFF2-40B4-BE49-F238E27FC236}">
                <a16:creationId xmlns:a16="http://schemas.microsoft.com/office/drawing/2014/main" id="{3D690101-0E98-D548-AD25-4EDF3AB00194}"/>
              </a:ext>
            </a:extLst>
          </p:cNvPr>
          <p:cNvSpPr/>
          <p:nvPr/>
        </p:nvSpPr>
        <p:spPr>
          <a:xfrm>
            <a:off x="372173" y="2378282"/>
            <a:ext cx="342900" cy="48006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1</a:t>
            </a:r>
          </a:p>
        </p:txBody>
      </p:sp>
      <p:sp>
        <p:nvSpPr>
          <p:cNvPr id="17" name="Rectangle 16">
            <a:extLst>
              <a:ext uri="{FF2B5EF4-FFF2-40B4-BE49-F238E27FC236}">
                <a16:creationId xmlns:a16="http://schemas.microsoft.com/office/drawing/2014/main" id="{15389D7B-D752-684C-99D9-1BDF75BA4093}"/>
              </a:ext>
            </a:extLst>
          </p:cNvPr>
          <p:cNvSpPr/>
          <p:nvPr/>
        </p:nvSpPr>
        <p:spPr>
          <a:xfrm>
            <a:off x="2980323" y="960540"/>
            <a:ext cx="3107167" cy="572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213995" indent="-213995">
              <a:buFontTx/>
              <a:buChar char="-"/>
            </a:pPr>
            <a:r>
              <a:rPr lang="en-US" sz="1050" b="1" dirty="0">
                <a:latin typeface="Arial" panose="020B0604020202020204" pitchFamily="34" charset="0"/>
                <a:cs typeface="Arial" panose="020B0604020202020204" pitchFamily="34" charset="0"/>
              </a:rPr>
              <a:t>View students’ responses</a:t>
            </a:r>
          </a:p>
          <a:p>
            <a:pPr marL="213995" indent="-213995">
              <a:buFontTx/>
              <a:buChar char="-"/>
            </a:pPr>
            <a:r>
              <a:rPr lang="en-US" sz="1050" b="1" dirty="0">
                <a:latin typeface="Arial" panose="020B0604020202020204" pitchFamily="34" charset="0"/>
                <a:cs typeface="Arial" panose="020B0604020202020204" pitchFamily="34" charset="0"/>
              </a:rPr>
              <a:t>Enter scores for Writing Domain (grades 3-12 only)</a:t>
            </a:r>
          </a:p>
          <a:p>
            <a:endParaRPr lang="en-US" sz="1050"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27857C6-E5B4-4141-AE78-1CA01779B874}"/>
              </a:ext>
            </a:extLst>
          </p:cNvPr>
          <p:cNvSpPr/>
          <p:nvPr/>
        </p:nvSpPr>
        <p:spPr>
          <a:xfrm>
            <a:off x="2805282" y="3554668"/>
            <a:ext cx="3393075" cy="37836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THSS Instructional video is included in the calibration training.</a:t>
            </a:r>
          </a:p>
        </p:txBody>
      </p:sp>
      <p:pic>
        <p:nvPicPr>
          <p:cNvPr id="13" name="Picture 12">
            <a:extLst>
              <a:ext uri="{FF2B5EF4-FFF2-40B4-BE49-F238E27FC236}">
                <a16:creationId xmlns:a16="http://schemas.microsoft.com/office/drawing/2014/main" id="{E88B5EA7-93EB-B54E-B1EC-43AFF73E42ED}"/>
              </a:ext>
            </a:extLst>
          </p:cNvPr>
          <p:cNvPicPr>
            <a:picLocks noChangeAspect="1"/>
          </p:cNvPicPr>
          <p:nvPr/>
        </p:nvPicPr>
        <p:blipFill>
          <a:blip r:embed="rId4"/>
          <a:stretch>
            <a:fillRect/>
          </a:stretch>
        </p:blipFill>
        <p:spPr>
          <a:xfrm>
            <a:off x="6945049" y="1427981"/>
            <a:ext cx="1829304" cy="2377440"/>
          </a:xfrm>
          <a:prstGeom prst="rect">
            <a:avLst/>
          </a:prstGeom>
          <a:ln>
            <a:solidFill>
              <a:schemeClr val="tx1"/>
            </a:solidFill>
          </a:ln>
        </p:spPr>
      </p:pic>
      <p:pic>
        <p:nvPicPr>
          <p:cNvPr id="15" name="Picture 14">
            <a:extLst>
              <a:ext uri="{FF2B5EF4-FFF2-40B4-BE49-F238E27FC236}">
                <a16:creationId xmlns:a16="http://schemas.microsoft.com/office/drawing/2014/main" id="{D449045E-42E8-DF47-9160-F7326C4B0F8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05282" y="2014667"/>
            <a:ext cx="3393075" cy="1463040"/>
          </a:xfrm>
          <a:prstGeom prst="rect">
            <a:avLst/>
          </a:prstGeom>
          <a:ln>
            <a:solidFill>
              <a:schemeClr val="tx1"/>
            </a:solidFill>
          </a:ln>
        </p:spPr>
      </p:pic>
      <p:sp>
        <p:nvSpPr>
          <p:cNvPr id="16" name="Right Arrow 15">
            <a:extLst>
              <a:ext uri="{FF2B5EF4-FFF2-40B4-BE49-F238E27FC236}">
                <a16:creationId xmlns:a16="http://schemas.microsoft.com/office/drawing/2014/main" id="{2921F492-E318-3340-A835-01E2BCF7CBD3}"/>
              </a:ext>
            </a:extLst>
          </p:cNvPr>
          <p:cNvSpPr/>
          <p:nvPr/>
        </p:nvSpPr>
        <p:spPr>
          <a:xfrm>
            <a:off x="6437670" y="2327293"/>
            <a:ext cx="342900" cy="48006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3</a:t>
            </a:r>
          </a:p>
        </p:txBody>
      </p:sp>
      <p:sp>
        <p:nvSpPr>
          <p:cNvPr id="4" name="Title 3">
            <a:extLst>
              <a:ext uri="{FF2B5EF4-FFF2-40B4-BE49-F238E27FC236}">
                <a16:creationId xmlns:a16="http://schemas.microsoft.com/office/drawing/2014/main" id="{2A51DF5D-B7EF-724B-8D59-137994A9B68F}"/>
              </a:ext>
            </a:extLst>
          </p:cNvPr>
          <p:cNvSpPr>
            <a:spLocks noGrp="1"/>
          </p:cNvSpPr>
          <p:nvPr>
            <p:ph type="title"/>
          </p:nvPr>
        </p:nvSpPr>
        <p:spPr/>
        <p:txBody>
          <a:bodyPr/>
          <a:lstStyle/>
          <a:p>
            <a:r>
              <a:rPr lang="en-US"/>
              <a:t>Teacher Hand Scoring System (THSS)</a:t>
            </a:r>
          </a:p>
        </p:txBody>
      </p:sp>
      <p:sp>
        <p:nvSpPr>
          <p:cNvPr id="6" name="Right Arrow 9">
            <a:extLst>
              <a:ext uri="{FF2B5EF4-FFF2-40B4-BE49-F238E27FC236}">
                <a16:creationId xmlns:a16="http://schemas.microsoft.com/office/drawing/2014/main" id="{6B587A3E-281C-37E1-67F5-EDACB3B557C2}"/>
              </a:ext>
            </a:extLst>
          </p:cNvPr>
          <p:cNvSpPr/>
          <p:nvPr/>
        </p:nvSpPr>
        <p:spPr>
          <a:xfrm>
            <a:off x="2184677" y="2376672"/>
            <a:ext cx="342900" cy="48006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2</a:t>
            </a:r>
          </a:p>
        </p:txBody>
      </p:sp>
      <p:sp>
        <p:nvSpPr>
          <p:cNvPr id="2" name="Rectangle 1">
            <a:extLst>
              <a:ext uri="{FF2B5EF4-FFF2-40B4-BE49-F238E27FC236}">
                <a16:creationId xmlns:a16="http://schemas.microsoft.com/office/drawing/2014/main" id="{4A249C6E-68B2-FB68-D457-622E7AC15E40}"/>
              </a:ext>
            </a:extLst>
          </p:cNvPr>
          <p:cNvSpPr/>
          <p:nvPr/>
        </p:nvSpPr>
        <p:spPr>
          <a:xfrm>
            <a:off x="4966639" y="2807353"/>
            <a:ext cx="1183907" cy="47967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D32F39FB-D5D1-1FD3-D823-0976B9D5C8BB}"/>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3" name="Rectangle 2">
            <a:extLst>
              <a:ext uri="{FF2B5EF4-FFF2-40B4-BE49-F238E27FC236}">
                <a16:creationId xmlns:a16="http://schemas.microsoft.com/office/drawing/2014/main" id="{3110D18D-6BB1-5D0A-8A99-20925873F6B4}"/>
              </a:ext>
            </a:extLst>
          </p:cNvPr>
          <p:cNvSpPr/>
          <p:nvPr/>
        </p:nvSpPr>
        <p:spPr>
          <a:xfrm>
            <a:off x="896227" y="2398128"/>
            <a:ext cx="1034852" cy="24622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51834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C954B6-D4F7-66F0-BFD3-2DF80DDDA133}"/>
              </a:ext>
            </a:extLst>
          </p:cNvPr>
          <p:cNvSpPr>
            <a:spLocks noGrp="1"/>
          </p:cNvSpPr>
          <p:nvPr>
            <p:ph type="body" idx="13"/>
          </p:nvPr>
        </p:nvSpPr>
        <p:spPr/>
        <p:txBody>
          <a:bodyPr/>
          <a:lstStyle/>
          <a:p>
            <a:r>
              <a:rPr lang="en-US" dirty="0"/>
              <a:t>The THSS has been upgraded!</a:t>
            </a:r>
          </a:p>
          <a:p>
            <a:r>
              <a:rPr lang="en-US" dirty="0"/>
              <a:t>Coordinators and TEs must score the Initial ELPAC items.</a:t>
            </a:r>
          </a:p>
          <a:p>
            <a:endParaRPr lang="en-US" dirty="0"/>
          </a:p>
        </p:txBody>
      </p:sp>
      <p:pic>
        <p:nvPicPr>
          <p:cNvPr id="4" name="Picture 3" descr="A screenshot of a computer&#10;&#10;Description automatically generated with medium confidence">
            <a:extLst>
              <a:ext uri="{FF2B5EF4-FFF2-40B4-BE49-F238E27FC236}">
                <a16:creationId xmlns:a16="http://schemas.microsoft.com/office/drawing/2014/main" id="{B82AF95D-AC44-B4F2-2C02-91623FC5CC6A}"/>
              </a:ext>
            </a:extLst>
          </p:cNvPr>
          <p:cNvPicPr>
            <a:picLocks noChangeAspect="1"/>
          </p:cNvPicPr>
          <p:nvPr/>
        </p:nvPicPr>
        <p:blipFill rotWithShape="1">
          <a:blip r:embed="rId3">
            <a:extLst>
              <a:ext uri="{28A0092B-C50C-407E-A947-70E740481C1C}">
                <a14:useLocalDpi xmlns:a14="http://schemas.microsoft.com/office/drawing/2010/main" val="0"/>
              </a:ext>
            </a:extLst>
          </a:blip>
          <a:srcRect b="58875"/>
          <a:stretch/>
        </p:blipFill>
        <p:spPr>
          <a:xfrm>
            <a:off x="485000" y="1963550"/>
            <a:ext cx="8165949" cy="1888744"/>
          </a:xfrm>
          <a:prstGeom prst="rect">
            <a:avLst/>
          </a:prstGeom>
          <a:ln>
            <a:solidFill>
              <a:schemeClr val="tx1"/>
            </a:solidFill>
          </a:ln>
        </p:spPr>
      </p:pic>
      <p:sp>
        <p:nvSpPr>
          <p:cNvPr id="6" name="Frame 5">
            <a:extLst>
              <a:ext uri="{FF2B5EF4-FFF2-40B4-BE49-F238E27FC236}">
                <a16:creationId xmlns:a16="http://schemas.microsoft.com/office/drawing/2014/main" id="{3FF54EE9-178D-0711-8541-A2E0895B3337}"/>
              </a:ext>
            </a:extLst>
          </p:cNvPr>
          <p:cNvSpPr/>
          <p:nvPr/>
        </p:nvSpPr>
        <p:spPr>
          <a:xfrm>
            <a:off x="485000" y="2972378"/>
            <a:ext cx="8173999" cy="458394"/>
          </a:xfrm>
          <a:prstGeom prst="frame">
            <a:avLst/>
          </a:prstGeom>
          <a:solidFill>
            <a:srgbClr val="FF00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2" name="Title 1">
            <a:extLst>
              <a:ext uri="{FF2B5EF4-FFF2-40B4-BE49-F238E27FC236}">
                <a16:creationId xmlns:a16="http://schemas.microsoft.com/office/drawing/2014/main" id="{106C8DBF-CA5E-A08D-6E3E-4C6DC2BE5B3C}"/>
              </a:ext>
            </a:extLst>
          </p:cNvPr>
          <p:cNvSpPr>
            <a:spLocks noGrp="1"/>
          </p:cNvSpPr>
          <p:nvPr>
            <p:ph type="title"/>
          </p:nvPr>
        </p:nvSpPr>
        <p:spPr/>
        <p:txBody>
          <a:bodyPr/>
          <a:lstStyle/>
          <a:p>
            <a:r>
              <a:rPr lang="en-US"/>
              <a:t>Teacher Hand Scoring System (THSS)</a:t>
            </a:r>
          </a:p>
        </p:txBody>
      </p:sp>
      <p:sp>
        <p:nvSpPr>
          <p:cNvPr id="8" name="Footer Placeholder 7">
            <a:extLst>
              <a:ext uri="{FF2B5EF4-FFF2-40B4-BE49-F238E27FC236}">
                <a16:creationId xmlns:a16="http://schemas.microsoft.com/office/drawing/2014/main" id="{EA1988E9-EEC1-C09E-9CF8-942C8A5B14A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501804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ink to external site">
            <a:extLst>
              <a:ext uri="{FF2B5EF4-FFF2-40B4-BE49-F238E27FC236}">
                <a16:creationId xmlns:a16="http://schemas.microsoft.com/office/drawing/2014/main" id="{D88A0DB9-9CE2-7643-BD58-6EC12ACD0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7976" y="-1108472"/>
            <a:ext cx="114300" cy="1047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ink to external site">
            <a:extLst>
              <a:ext uri="{FF2B5EF4-FFF2-40B4-BE49-F238E27FC236}">
                <a16:creationId xmlns:a16="http://schemas.microsoft.com/office/drawing/2014/main" id="{382C2A24-2D20-284C-A83C-548DFA323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7550" y="-34528"/>
            <a:ext cx="85948" cy="10477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A318B8DB-3C2B-9EE9-FC63-E201229B5DF1}"/>
              </a:ext>
            </a:extLst>
          </p:cNvPr>
          <p:cNvSpPr>
            <a:spLocks noGrp="1"/>
          </p:cNvSpPr>
          <p:nvPr>
            <p:ph type="title"/>
          </p:nvPr>
        </p:nvSpPr>
        <p:spPr/>
        <p:txBody>
          <a:bodyPr spcFirstLastPara="1" wrap="square" lIns="68580" tIns="34290" rIns="68580" bIns="34290" anchor="ctr" anchorCtr="0">
            <a:normAutofit/>
          </a:bodyPr>
          <a:lstStyle/>
          <a:p>
            <a:r>
              <a:rPr lang="en-US" dirty="0">
                <a:latin typeface="+mj-lt"/>
              </a:rPr>
              <a:t>RSVP Schools</a:t>
            </a:r>
            <a:endParaRPr lang="en-US" dirty="0">
              <a:highlight>
                <a:srgbClr val="FFFF00"/>
              </a:highlight>
              <a:latin typeface="+mj-lt"/>
            </a:endParaRPr>
          </a:p>
        </p:txBody>
      </p:sp>
      <p:sp>
        <p:nvSpPr>
          <p:cNvPr id="3" name="Text Placeholder 2">
            <a:extLst>
              <a:ext uri="{FF2B5EF4-FFF2-40B4-BE49-F238E27FC236}">
                <a16:creationId xmlns:a16="http://schemas.microsoft.com/office/drawing/2014/main" id="{88E02642-C809-E7AB-C2D5-05A5A9B588A3}"/>
              </a:ext>
            </a:extLst>
          </p:cNvPr>
          <p:cNvSpPr>
            <a:spLocks noGrp="1"/>
          </p:cNvSpPr>
          <p:nvPr>
            <p:ph type="body" idx="13"/>
          </p:nvPr>
        </p:nvSpPr>
        <p:spPr/>
        <p:txBody>
          <a:bodyPr spcFirstLastPara="1" wrap="square" lIns="68580" tIns="34290" rIns="68580" bIns="34290" anchor="t" anchorCtr="0">
            <a:normAutofit/>
          </a:bodyPr>
          <a:lstStyle/>
          <a:p>
            <a:pPr marL="0" indent="0">
              <a:buNone/>
            </a:pPr>
            <a:r>
              <a:rPr lang="en-US" sz="1800" dirty="0">
                <a:ea typeface="Tahoma"/>
                <a:cs typeface="Arial" panose="020B0604020202020204" pitchFamily="34" charset="0"/>
              </a:rPr>
              <a:t>Some LAUSD schools have been selected by the California Department of Education (CDE) to participate in the Rotating Score Validation Process (RSVP) and submit their completed K-2 Writing Answer Books to the state for second scoring. </a:t>
            </a:r>
            <a:endParaRPr lang="en-US" sz="1800" dirty="0"/>
          </a:p>
          <a:p>
            <a:r>
              <a:rPr lang="en-US" sz="1500" dirty="0">
                <a:ea typeface="Tahoma"/>
                <a:cs typeface="Arial" panose="020B0604020202020204" pitchFamily="34" charset="0"/>
                <a:hlinkClick r:id="rId4"/>
              </a:rPr>
              <a:t>RSVP Schools List</a:t>
            </a:r>
            <a:endParaRPr lang="en-US" sz="1500" dirty="0">
              <a:ea typeface="Tahoma"/>
              <a:cs typeface="Arial" panose="020B0604020202020204" pitchFamily="34" charset="0"/>
            </a:endParaRPr>
          </a:p>
          <a:p>
            <a:r>
              <a:rPr lang="en-US" sz="1500" dirty="0">
                <a:ea typeface="Tahoma"/>
                <a:cs typeface="Arial" panose="020B0604020202020204" pitchFamily="34" charset="0"/>
              </a:rPr>
              <a:t>RSVP schools will receive </a:t>
            </a:r>
            <a:r>
              <a:rPr lang="en-US" sz="1500" u="sng" dirty="0">
                <a:ea typeface="Tahoma"/>
                <a:cs typeface="Arial" panose="020B0604020202020204" pitchFamily="34" charset="0"/>
              </a:rPr>
              <a:t>scannable</a:t>
            </a:r>
            <a:r>
              <a:rPr lang="en-US" sz="1500" dirty="0">
                <a:ea typeface="Tahoma"/>
                <a:cs typeface="Arial" panose="020B0604020202020204" pitchFamily="34" charset="0"/>
              </a:rPr>
              <a:t> K-2 Writing Answer Books.</a:t>
            </a:r>
          </a:p>
          <a:p>
            <a:pPr lvl="1"/>
            <a:r>
              <a:rPr lang="en-US" sz="1500" dirty="0">
                <a:ea typeface="Tahoma"/>
                <a:cs typeface="Arial" panose="020B0604020202020204" pitchFamily="34" charset="0"/>
              </a:rPr>
              <a:t>Different than Writing Books for non-RSVP schools.</a:t>
            </a:r>
          </a:p>
          <a:p>
            <a:r>
              <a:rPr lang="en-US" sz="1500" dirty="0">
                <a:ea typeface="Tahoma"/>
                <a:cs typeface="Arial" panose="020B0604020202020204" pitchFamily="34" charset="0"/>
              </a:rPr>
              <a:t>RSVP schools will turn in their K-2 Writing Books for students who completed Initial ELPAC testing between </a:t>
            </a:r>
            <a:r>
              <a:rPr lang="en-US" sz="1500" b="1" dirty="0">
                <a:ea typeface="Tahoma"/>
                <a:cs typeface="Arial" panose="020B0604020202020204" pitchFamily="34" charset="0"/>
              </a:rPr>
              <a:t> August 14 – October 31, 2023</a:t>
            </a:r>
            <a:r>
              <a:rPr lang="en-US" sz="1500" dirty="0">
                <a:ea typeface="Tahoma"/>
                <a:cs typeface="Arial" panose="020B0604020202020204" pitchFamily="34" charset="0"/>
              </a:rPr>
              <a:t>.</a:t>
            </a:r>
            <a:endParaRPr lang="en-US" sz="1500" dirty="0"/>
          </a:p>
        </p:txBody>
      </p:sp>
      <p:sp>
        <p:nvSpPr>
          <p:cNvPr id="5" name="Footer Placeholder 4">
            <a:extLst>
              <a:ext uri="{FF2B5EF4-FFF2-40B4-BE49-F238E27FC236}">
                <a16:creationId xmlns:a16="http://schemas.microsoft.com/office/drawing/2014/main" id="{FA300C9D-DAF4-5FA6-0B75-3A2CC857927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16613358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descr="Table&#10;&#10;Description automatically generated">
            <a:extLst>
              <a:ext uri="{FF2B5EF4-FFF2-40B4-BE49-F238E27FC236}">
                <a16:creationId xmlns:a16="http://schemas.microsoft.com/office/drawing/2014/main" id="{EEE8C8D5-DFCD-99EB-4FB7-28E9D8045A5F}"/>
              </a:ext>
            </a:extLst>
          </p:cNvPr>
          <p:cNvPicPr>
            <a:picLocks noChangeAspect="1"/>
          </p:cNvPicPr>
          <p:nvPr/>
        </p:nvPicPr>
        <p:blipFill>
          <a:blip r:embed="rId3"/>
          <a:stretch>
            <a:fillRect/>
          </a:stretch>
        </p:blipFill>
        <p:spPr>
          <a:xfrm>
            <a:off x="1241182" y="957402"/>
            <a:ext cx="5218041" cy="3758928"/>
          </a:xfrm>
          <a:prstGeom prst="rect">
            <a:avLst/>
          </a:prstGeom>
          <a:ln>
            <a:solidFill>
              <a:schemeClr val="tx1"/>
            </a:solidFill>
          </a:ln>
        </p:spPr>
      </p:pic>
      <p:sp>
        <p:nvSpPr>
          <p:cNvPr id="4" name="Speech Bubble: Rectangle 3">
            <a:extLst>
              <a:ext uri="{FF2B5EF4-FFF2-40B4-BE49-F238E27FC236}">
                <a16:creationId xmlns:a16="http://schemas.microsoft.com/office/drawing/2014/main" id="{952E7B14-613F-8005-014F-F759ADF26B14}"/>
              </a:ext>
            </a:extLst>
          </p:cNvPr>
          <p:cNvSpPr/>
          <p:nvPr/>
        </p:nvSpPr>
        <p:spPr>
          <a:xfrm>
            <a:off x="6779643" y="4079470"/>
            <a:ext cx="1450148" cy="636468"/>
          </a:xfrm>
          <a:prstGeom prst="wedgeRectCallout">
            <a:avLst>
              <a:gd name="adj1" fmla="val -68906"/>
              <a:gd name="adj2" fmla="val 36336"/>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87630" lvl="1">
              <a:lnSpc>
                <a:spcPct val="120000"/>
              </a:lnSpc>
              <a:spcAft>
                <a:spcPts val="225"/>
              </a:spcAft>
            </a:pPr>
            <a:r>
              <a:rPr lang="en-US" sz="1100" dirty="0">
                <a:solidFill>
                  <a:schemeClr val="tx1"/>
                </a:solidFill>
                <a:cs typeface="Arial" panose="020B0604020202020204" pitchFamily="34" charset="0"/>
              </a:rPr>
              <a:t>Select “</a:t>
            </a:r>
            <a:r>
              <a:rPr lang="en-US" sz="1100" u="sng" dirty="0">
                <a:solidFill>
                  <a:srgbClr val="0070C0"/>
                </a:solidFill>
                <a:cs typeface="Arial" panose="020B0604020202020204" pitchFamily="34" charset="0"/>
              </a:rPr>
              <a:t>Score</a:t>
            </a:r>
            <a:r>
              <a:rPr lang="en-US" sz="1100" dirty="0">
                <a:solidFill>
                  <a:schemeClr val="tx1"/>
                </a:solidFill>
                <a:cs typeface="Arial" panose="020B0604020202020204" pitchFamily="34" charset="0"/>
              </a:rPr>
              <a:t>” to begin scoring.</a:t>
            </a:r>
          </a:p>
        </p:txBody>
      </p:sp>
      <p:sp>
        <p:nvSpPr>
          <p:cNvPr id="7" name="Frame 6">
            <a:extLst>
              <a:ext uri="{FF2B5EF4-FFF2-40B4-BE49-F238E27FC236}">
                <a16:creationId xmlns:a16="http://schemas.microsoft.com/office/drawing/2014/main" id="{89A8BB3E-35C0-CEAF-BAA4-510B354CDBF2}"/>
              </a:ext>
            </a:extLst>
          </p:cNvPr>
          <p:cNvSpPr/>
          <p:nvPr/>
        </p:nvSpPr>
        <p:spPr>
          <a:xfrm>
            <a:off x="5211633" y="4395198"/>
            <a:ext cx="1246530" cy="333623"/>
          </a:xfrm>
          <a:prstGeom prst="frame">
            <a:avLst/>
          </a:prstGeom>
          <a:solidFill>
            <a:srgbClr val="FF9900"/>
          </a:solid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2" name="Speech Bubble: Rectangle 1">
            <a:extLst>
              <a:ext uri="{FF2B5EF4-FFF2-40B4-BE49-F238E27FC236}">
                <a16:creationId xmlns:a16="http://schemas.microsoft.com/office/drawing/2014/main" id="{E6BC9A4E-9DDD-78F8-1311-C142C4C16AA1}"/>
              </a:ext>
            </a:extLst>
          </p:cNvPr>
          <p:cNvSpPr/>
          <p:nvPr/>
        </p:nvSpPr>
        <p:spPr>
          <a:xfrm>
            <a:off x="6500511" y="2571750"/>
            <a:ext cx="1615713" cy="1126157"/>
          </a:xfrm>
          <a:prstGeom prst="wedgeRectCallout">
            <a:avLst>
              <a:gd name="adj1" fmla="val -52262"/>
              <a:gd name="adj2" fmla="val 8968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marL="87630" lvl="1"/>
            <a:r>
              <a:rPr lang="en-US" sz="1100" dirty="0">
                <a:solidFill>
                  <a:schemeClr val="tx1"/>
                </a:solidFill>
                <a:cs typeface="Arial" panose="020B0604020202020204" pitchFamily="34" charset="0"/>
              </a:rPr>
              <a:t>If “Score” is grey, the item must be reassigned to you in order to complete scoring.</a:t>
            </a:r>
            <a:endParaRPr lang="en-US" sz="1100" i="1" dirty="0">
              <a:solidFill>
                <a:schemeClr val="tx1"/>
              </a:solidFill>
              <a:cs typeface="Arial" panose="020B0604020202020204" pitchFamily="34" charset="0"/>
            </a:endParaRPr>
          </a:p>
        </p:txBody>
      </p:sp>
      <p:sp>
        <p:nvSpPr>
          <p:cNvPr id="5" name="Frame 4">
            <a:extLst>
              <a:ext uri="{FF2B5EF4-FFF2-40B4-BE49-F238E27FC236}">
                <a16:creationId xmlns:a16="http://schemas.microsoft.com/office/drawing/2014/main" id="{8636635F-D988-B9C0-81D8-EFC77A9CF6F5}"/>
              </a:ext>
            </a:extLst>
          </p:cNvPr>
          <p:cNvSpPr/>
          <p:nvPr/>
        </p:nvSpPr>
        <p:spPr>
          <a:xfrm>
            <a:off x="5211633" y="4082854"/>
            <a:ext cx="1246530" cy="314863"/>
          </a:xfrm>
          <a:prstGeom prst="fram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3" name="Title 2">
            <a:extLst>
              <a:ext uri="{FF2B5EF4-FFF2-40B4-BE49-F238E27FC236}">
                <a16:creationId xmlns:a16="http://schemas.microsoft.com/office/drawing/2014/main" id="{3FF4054D-E0A6-788E-1263-D01B381D88AF}"/>
              </a:ext>
            </a:extLst>
          </p:cNvPr>
          <p:cNvSpPr>
            <a:spLocks noGrp="1"/>
          </p:cNvSpPr>
          <p:nvPr>
            <p:ph type="title"/>
          </p:nvPr>
        </p:nvSpPr>
        <p:spPr/>
        <p:txBody>
          <a:bodyPr/>
          <a:lstStyle/>
          <a:p>
            <a:r>
              <a:rPr lang="en-US"/>
              <a:t>Teacher Hand Scoring System (THSS)</a:t>
            </a:r>
          </a:p>
        </p:txBody>
      </p:sp>
      <p:sp>
        <p:nvSpPr>
          <p:cNvPr id="9" name="Footer Placeholder 8">
            <a:extLst>
              <a:ext uri="{FF2B5EF4-FFF2-40B4-BE49-F238E27FC236}">
                <a16:creationId xmlns:a16="http://schemas.microsoft.com/office/drawing/2014/main" id="{143C1274-54EA-E873-0643-EA69117FDE7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7598277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F62AF71-E620-17E5-56CD-1F77681426C3}"/>
              </a:ext>
            </a:extLst>
          </p:cNvPr>
          <p:cNvSpPr>
            <a:spLocks noGrp="1"/>
          </p:cNvSpPr>
          <p:nvPr>
            <p:ph type="body" idx="13"/>
          </p:nvPr>
        </p:nvSpPr>
        <p:spPr/>
        <p:txBody>
          <a:bodyPr/>
          <a:lstStyle/>
          <a:p>
            <a:pPr marL="596900" indent="-457200">
              <a:buFont typeface="+mj-lt"/>
              <a:buAutoNum type="arabicPeriod"/>
            </a:pPr>
            <a:r>
              <a:rPr lang="en-US" sz="1800" dirty="0"/>
              <a:t>Click the pencil to assign the score.</a:t>
            </a:r>
          </a:p>
          <a:p>
            <a:pPr marL="596900" indent="-457200">
              <a:buFont typeface="+mj-lt"/>
              <a:buAutoNum type="arabicPeriod"/>
            </a:pPr>
            <a:r>
              <a:rPr lang="en-US" sz="1800" dirty="0"/>
              <a:t>Select the score.</a:t>
            </a:r>
          </a:p>
          <a:p>
            <a:pPr marL="596900" indent="-457200">
              <a:buFont typeface="+mj-lt"/>
              <a:buAutoNum type="arabicPeriod"/>
            </a:pPr>
            <a:r>
              <a:rPr lang="en-US" sz="1800" dirty="0"/>
              <a:t>Click SAVE.</a:t>
            </a:r>
          </a:p>
          <a:p>
            <a:endParaRPr lang="en-US" dirty="0"/>
          </a:p>
        </p:txBody>
      </p:sp>
      <p:pic>
        <p:nvPicPr>
          <p:cNvPr id="3" name="Picture 2" descr="A screenshot of a computer&#10;&#10;Description automatically generated with medium confidence">
            <a:extLst>
              <a:ext uri="{FF2B5EF4-FFF2-40B4-BE49-F238E27FC236}">
                <a16:creationId xmlns:a16="http://schemas.microsoft.com/office/drawing/2014/main" id="{056F4B66-B1B5-B03B-1B7F-2D4665D54E16}"/>
              </a:ext>
            </a:extLst>
          </p:cNvPr>
          <p:cNvPicPr>
            <a:picLocks noChangeAspect="1"/>
          </p:cNvPicPr>
          <p:nvPr/>
        </p:nvPicPr>
        <p:blipFill rotWithShape="1">
          <a:blip r:embed="rId3">
            <a:extLst>
              <a:ext uri="{28A0092B-C50C-407E-A947-70E740481C1C}">
                <a14:useLocalDpi xmlns:a14="http://schemas.microsoft.com/office/drawing/2010/main" val="0"/>
              </a:ext>
            </a:extLst>
          </a:blip>
          <a:srcRect l="30000" t="9736" r="34900" b="75127"/>
          <a:stretch/>
        </p:blipFill>
        <p:spPr>
          <a:xfrm>
            <a:off x="1858315" y="3438978"/>
            <a:ext cx="5279816" cy="1282413"/>
          </a:xfrm>
          <a:prstGeom prst="rect">
            <a:avLst/>
          </a:prstGeom>
          <a:ln>
            <a:solidFill>
              <a:schemeClr val="tx1"/>
            </a:solidFill>
          </a:ln>
        </p:spPr>
      </p:pic>
      <p:pic>
        <p:nvPicPr>
          <p:cNvPr id="5" name="Picture 4" descr="A screenshot of a computer&#10;&#10;Description automatically generated with medium confidence">
            <a:extLst>
              <a:ext uri="{FF2B5EF4-FFF2-40B4-BE49-F238E27FC236}">
                <a16:creationId xmlns:a16="http://schemas.microsoft.com/office/drawing/2014/main" id="{7C3CF851-D052-92ED-3D10-83F473D4DB7C}"/>
              </a:ext>
            </a:extLst>
          </p:cNvPr>
          <p:cNvPicPr>
            <a:picLocks noChangeAspect="1"/>
          </p:cNvPicPr>
          <p:nvPr/>
        </p:nvPicPr>
        <p:blipFill rotWithShape="1">
          <a:blip r:embed="rId4">
            <a:extLst>
              <a:ext uri="{28A0092B-C50C-407E-A947-70E740481C1C}">
                <a14:useLocalDpi xmlns:a14="http://schemas.microsoft.com/office/drawing/2010/main" val="0"/>
              </a:ext>
            </a:extLst>
          </a:blip>
          <a:srcRect l="30142" t="9636" r="34758" b="72586"/>
          <a:stretch/>
        </p:blipFill>
        <p:spPr>
          <a:xfrm>
            <a:off x="2303465" y="2039466"/>
            <a:ext cx="4527561" cy="1290463"/>
          </a:xfrm>
          <a:prstGeom prst="rect">
            <a:avLst/>
          </a:prstGeom>
          <a:ln>
            <a:solidFill>
              <a:schemeClr val="tx1"/>
            </a:solidFill>
          </a:ln>
        </p:spPr>
      </p:pic>
      <p:sp>
        <p:nvSpPr>
          <p:cNvPr id="6" name="Title 5">
            <a:extLst>
              <a:ext uri="{FF2B5EF4-FFF2-40B4-BE49-F238E27FC236}">
                <a16:creationId xmlns:a16="http://schemas.microsoft.com/office/drawing/2014/main" id="{C79173AE-D7C6-3CF9-58E4-9161682D6F39}"/>
              </a:ext>
            </a:extLst>
          </p:cNvPr>
          <p:cNvSpPr>
            <a:spLocks noGrp="1"/>
          </p:cNvSpPr>
          <p:nvPr>
            <p:ph type="title"/>
          </p:nvPr>
        </p:nvSpPr>
        <p:spPr/>
        <p:txBody>
          <a:bodyPr/>
          <a:lstStyle/>
          <a:p>
            <a:r>
              <a:rPr lang="en-US"/>
              <a:t>Teacher Hand Scoring System (THSS)</a:t>
            </a:r>
          </a:p>
        </p:txBody>
      </p:sp>
      <p:sp>
        <p:nvSpPr>
          <p:cNvPr id="9" name="Right Arrow 9">
            <a:extLst>
              <a:ext uri="{FF2B5EF4-FFF2-40B4-BE49-F238E27FC236}">
                <a16:creationId xmlns:a16="http://schemas.microsoft.com/office/drawing/2014/main" id="{30E4F372-AD87-1B7D-C21E-7DEB76E88FCB}"/>
              </a:ext>
            </a:extLst>
          </p:cNvPr>
          <p:cNvSpPr/>
          <p:nvPr/>
        </p:nvSpPr>
        <p:spPr>
          <a:xfrm flipH="1">
            <a:off x="6835758" y="2780747"/>
            <a:ext cx="421783" cy="43176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1</a:t>
            </a:r>
          </a:p>
        </p:txBody>
      </p:sp>
      <p:sp>
        <p:nvSpPr>
          <p:cNvPr id="11" name="Right Arrow 15">
            <a:extLst>
              <a:ext uri="{FF2B5EF4-FFF2-40B4-BE49-F238E27FC236}">
                <a16:creationId xmlns:a16="http://schemas.microsoft.com/office/drawing/2014/main" id="{58ADD6F0-094D-45F0-66B7-7E9937540570}"/>
              </a:ext>
            </a:extLst>
          </p:cNvPr>
          <p:cNvSpPr/>
          <p:nvPr/>
        </p:nvSpPr>
        <p:spPr>
          <a:xfrm flipH="1">
            <a:off x="6308882" y="4283272"/>
            <a:ext cx="397635" cy="48006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3</a:t>
            </a:r>
          </a:p>
        </p:txBody>
      </p:sp>
      <p:sp>
        <p:nvSpPr>
          <p:cNvPr id="13" name="Right Arrow 9">
            <a:extLst>
              <a:ext uri="{FF2B5EF4-FFF2-40B4-BE49-F238E27FC236}">
                <a16:creationId xmlns:a16="http://schemas.microsoft.com/office/drawing/2014/main" id="{001E19CD-7369-D81F-8711-229749AA13C8}"/>
              </a:ext>
            </a:extLst>
          </p:cNvPr>
          <p:cNvSpPr/>
          <p:nvPr/>
        </p:nvSpPr>
        <p:spPr>
          <a:xfrm>
            <a:off x="1371698" y="3841644"/>
            <a:ext cx="342900" cy="48006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solidFill>
                  <a:schemeClr val="tx1"/>
                </a:solidFill>
                <a:cs typeface="Arial" panose="020B0604020202020204" pitchFamily="34" charset="0"/>
              </a:rPr>
              <a:t>2</a:t>
            </a:r>
          </a:p>
        </p:txBody>
      </p:sp>
      <p:sp>
        <p:nvSpPr>
          <p:cNvPr id="7" name="Footer Placeholder 6">
            <a:extLst>
              <a:ext uri="{FF2B5EF4-FFF2-40B4-BE49-F238E27FC236}">
                <a16:creationId xmlns:a16="http://schemas.microsoft.com/office/drawing/2014/main" id="{2968808F-770F-ED1B-0C2F-9D2A1E34AA9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42376672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raphical user interface, application&#10;&#10;Description automatically generated">
            <a:extLst>
              <a:ext uri="{FF2B5EF4-FFF2-40B4-BE49-F238E27FC236}">
                <a16:creationId xmlns:a16="http://schemas.microsoft.com/office/drawing/2014/main" id="{A09D749E-B7AA-DA24-E61A-179C34B7E1A6}"/>
              </a:ext>
            </a:extLst>
          </p:cNvPr>
          <p:cNvPicPr>
            <a:picLocks noChangeAspect="1"/>
          </p:cNvPicPr>
          <p:nvPr/>
        </p:nvPicPr>
        <p:blipFill rotWithShape="1">
          <a:blip r:embed="rId3"/>
          <a:srcRect l="2139" t="66316" r="50267" b="4210"/>
          <a:stretch/>
        </p:blipFill>
        <p:spPr>
          <a:xfrm>
            <a:off x="2229003" y="4319680"/>
            <a:ext cx="679988" cy="214769"/>
          </a:xfrm>
          <a:prstGeom prst="rect">
            <a:avLst/>
          </a:prstGeom>
        </p:spPr>
      </p:pic>
      <p:pic>
        <p:nvPicPr>
          <p:cNvPr id="5" name="Picture 6" descr="Table&#10;&#10;Description automatically generated">
            <a:extLst>
              <a:ext uri="{FF2B5EF4-FFF2-40B4-BE49-F238E27FC236}">
                <a16:creationId xmlns:a16="http://schemas.microsoft.com/office/drawing/2014/main" id="{30EBC770-13E7-35C6-55F8-E94C6DE18EA5}"/>
              </a:ext>
            </a:extLst>
          </p:cNvPr>
          <p:cNvPicPr>
            <a:picLocks noChangeAspect="1"/>
          </p:cNvPicPr>
          <p:nvPr/>
        </p:nvPicPr>
        <p:blipFill>
          <a:blip r:embed="rId4"/>
          <a:stretch>
            <a:fillRect/>
          </a:stretch>
        </p:blipFill>
        <p:spPr>
          <a:xfrm>
            <a:off x="2106029" y="955667"/>
            <a:ext cx="6850431" cy="3213595"/>
          </a:xfrm>
          <a:prstGeom prst="rect">
            <a:avLst/>
          </a:prstGeom>
          <a:ln>
            <a:solidFill>
              <a:srgbClr val="00B050"/>
            </a:solidFill>
          </a:ln>
        </p:spPr>
      </p:pic>
      <p:sp>
        <p:nvSpPr>
          <p:cNvPr id="3" name="Speech Bubble: Rectangle 2">
            <a:extLst>
              <a:ext uri="{FF2B5EF4-FFF2-40B4-BE49-F238E27FC236}">
                <a16:creationId xmlns:a16="http://schemas.microsoft.com/office/drawing/2014/main" id="{BEB681C3-F2B1-F55D-E5CD-4A37F385D6A8}"/>
              </a:ext>
            </a:extLst>
          </p:cNvPr>
          <p:cNvSpPr/>
          <p:nvPr/>
        </p:nvSpPr>
        <p:spPr>
          <a:xfrm>
            <a:off x="311701" y="1693986"/>
            <a:ext cx="1440098" cy="1066789"/>
          </a:xfrm>
          <a:prstGeom prst="wedgeRectCallout">
            <a:avLst>
              <a:gd name="adj1" fmla="val 71696"/>
              <a:gd name="adj2" fmla="val -22738"/>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marL="87630" lvl="1">
              <a:lnSpc>
                <a:spcPct val="120000"/>
              </a:lnSpc>
              <a:spcAft>
                <a:spcPts val="225"/>
              </a:spcAft>
            </a:pPr>
            <a:r>
              <a:rPr lang="en-US" sz="1100" dirty="0">
                <a:solidFill>
                  <a:schemeClr val="tx1"/>
                </a:solidFill>
                <a:cs typeface="Arial" panose="020B0604020202020204" pitchFamily="34" charset="0"/>
              </a:rPr>
              <a:t>1. After scoring all items, check the box to the left of the  items you scored.</a:t>
            </a:r>
            <a:endParaRPr lang="en-US" sz="1100" i="1" dirty="0">
              <a:solidFill>
                <a:schemeClr val="tx1"/>
              </a:solidFill>
              <a:cs typeface="Arial" panose="020B0604020202020204" pitchFamily="34" charset="0"/>
            </a:endParaRPr>
          </a:p>
        </p:txBody>
      </p:sp>
      <p:sp>
        <p:nvSpPr>
          <p:cNvPr id="4" name="Speech Bubble: Rectangle 3">
            <a:extLst>
              <a:ext uri="{FF2B5EF4-FFF2-40B4-BE49-F238E27FC236}">
                <a16:creationId xmlns:a16="http://schemas.microsoft.com/office/drawing/2014/main" id="{5E078E9F-4E10-863E-5087-E753BFB9E186}"/>
              </a:ext>
            </a:extLst>
          </p:cNvPr>
          <p:cNvSpPr/>
          <p:nvPr/>
        </p:nvSpPr>
        <p:spPr>
          <a:xfrm>
            <a:off x="3371293" y="4332997"/>
            <a:ext cx="4466289" cy="245370"/>
          </a:xfrm>
          <a:prstGeom prst="wedgeRectCallout">
            <a:avLst>
              <a:gd name="adj1" fmla="val -58310"/>
              <a:gd name="adj2" fmla="val -24612"/>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marL="87630" lvl="1">
              <a:lnSpc>
                <a:spcPct val="120000"/>
              </a:lnSpc>
              <a:spcAft>
                <a:spcPts val="225"/>
              </a:spcAft>
            </a:pPr>
            <a:r>
              <a:rPr lang="en-US" sz="1100" dirty="0">
                <a:solidFill>
                  <a:schemeClr val="tx1"/>
                </a:solidFill>
                <a:cs typeface="Arial" panose="020B0604020202020204" pitchFamily="34" charset="0"/>
              </a:rPr>
              <a:t>2. Click </a:t>
            </a:r>
            <a:r>
              <a:rPr lang="en-US" sz="1100" i="1" dirty="0">
                <a:solidFill>
                  <a:schemeClr val="tx1"/>
                </a:solidFill>
                <a:cs typeface="Arial" panose="020B0604020202020204" pitchFamily="34" charset="0"/>
              </a:rPr>
              <a:t>Submit Score(s)</a:t>
            </a:r>
            <a:r>
              <a:rPr lang="en-US" sz="1100" dirty="0">
                <a:solidFill>
                  <a:schemeClr val="tx1"/>
                </a:solidFill>
                <a:cs typeface="Arial" panose="020B0604020202020204" pitchFamily="34" charset="0"/>
              </a:rPr>
              <a:t>.</a:t>
            </a:r>
            <a:r>
              <a:rPr lang="en-US" sz="1100" i="1" dirty="0">
                <a:solidFill>
                  <a:schemeClr val="tx1"/>
                </a:solidFill>
                <a:cs typeface="Arial" panose="020B0604020202020204" pitchFamily="34" charset="0"/>
              </a:rPr>
              <a:t> </a:t>
            </a:r>
            <a:r>
              <a:rPr lang="en-US" sz="1100" dirty="0">
                <a:solidFill>
                  <a:schemeClr val="tx1"/>
                </a:solidFill>
                <a:cs typeface="Arial" panose="020B0604020202020204" pitchFamily="34" charset="0"/>
              </a:rPr>
              <a:t>Items will be removed from the THSS.</a:t>
            </a:r>
            <a:endParaRPr lang="en-US" sz="1100" dirty="0">
              <a:solidFill>
                <a:schemeClr val="tx1"/>
              </a:solidFill>
            </a:endParaRPr>
          </a:p>
        </p:txBody>
      </p:sp>
      <p:sp>
        <p:nvSpPr>
          <p:cNvPr id="6" name="Rectangle 5">
            <a:extLst>
              <a:ext uri="{FF2B5EF4-FFF2-40B4-BE49-F238E27FC236}">
                <a16:creationId xmlns:a16="http://schemas.microsoft.com/office/drawing/2014/main" id="{E3CF3CDB-2696-9FC5-C34B-93EEE43CF47E}"/>
              </a:ext>
            </a:extLst>
          </p:cNvPr>
          <p:cNvSpPr/>
          <p:nvPr/>
        </p:nvSpPr>
        <p:spPr>
          <a:xfrm>
            <a:off x="2229003" y="4317797"/>
            <a:ext cx="679988" cy="259217"/>
          </a:xfrm>
          <a:prstGeom prst="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noFill/>
            </a:endParaRPr>
          </a:p>
        </p:txBody>
      </p:sp>
      <p:sp>
        <p:nvSpPr>
          <p:cNvPr id="7" name="Rectangle 6">
            <a:extLst>
              <a:ext uri="{FF2B5EF4-FFF2-40B4-BE49-F238E27FC236}">
                <a16:creationId xmlns:a16="http://schemas.microsoft.com/office/drawing/2014/main" id="{C77FD356-E437-8A39-8256-66079860C31A}"/>
              </a:ext>
            </a:extLst>
          </p:cNvPr>
          <p:cNvSpPr/>
          <p:nvPr/>
        </p:nvSpPr>
        <p:spPr>
          <a:xfrm>
            <a:off x="2132950" y="1214757"/>
            <a:ext cx="746117" cy="292619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noFill/>
            </a:endParaRPr>
          </a:p>
        </p:txBody>
      </p:sp>
      <p:sp>
        <p:nvSpPr>
          <p:cNvPr id="8" name="Title 7">
            <a:extLst>
              <a:ext uri="{FF2B5EF4-FFF2-40B4-BE49-F238E27FC236}">
                <a16:creationId xmlns:a16="http://schemas.microsoft.com/office/drawing/2014/main" id="{A1791655-B212-FA50-A0F8-799C19E91C47}"/>
              </a:ext>
            </a:extLst>
          </p:cNvPr>
          <p:cNvSpPr>
            <a:spLocks noGrp="1"/>
          </p:cNvSpPr>
          <p:nvPr>
            <p:ph type="title"/>
          </p:nvPr>
        </p:nvSpPr>
        <p:spPr/>
        <p:txBody>
          <a:bodyPr/>
          <a:lstStyle/>
          <a:p>
            <a:r>
              <a:rPr lang="en-US"/>
              <a:t>Teacher Hand Scoring System (THSS)</a:t>
            </a:r>
          </a:p>
        </p:txBody>
      </p:sp>
      <p:sp>
        <p:nvSpPr>
          <p:cNvPr id="11" name="Footer Placeholder 10">
            <a:extLst>
              <a:ext uri="{FF2B5EF4-FFF2-40B4-BE49-F238E27FC236}">
                <a16:creationId xmlns:a16="http://schemas.microsoft.com/office/drawing/2014/main" id="{698E4750-9AE2-91FF-BD78-048947F4706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72289084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marL="385445" lvl="4" indent="-342900">
              <a:spcAft>
                <a:spcPts val="300"/>
              </a:spcAft>
              <a:buClrTx/>
              <a:buAutoNum type="arabicPeriod"/>
            </a:pPr>
            <a:r>
              <a:rPr lang="en-US" sz="1800" dirty="0">
                <a:solidFill>
                  <a:schemeClr val="tx1"/>
                </a:solidFill>
                <a:latin typeface="+mn-lt"/>
                <a:ea typeface="Tahoma"/>
                <a:cs typeface="Arial" panose="020B0604020202020204" pitchFamily="34" charset="0"/>
              </a:rPr>
              <a:t>Ensure that all Writing for grades 3-12 have been scored and submitted into the THSS.</a:t>
            </a:r>
            <a:endParaRPr lang="en-US" sz="1800" dirty="0">
              <a:solidFill>
                <a:schemeClr val="tx1"/>
              </a:solidFill>
              <a:latin typeface="+mn-lt"/>
            </a:endParaRPr>
          </a:p>
          <a:p>
            <a:pPr marL="385445" lvl="4" indent="-342900">
              <a:spcAft>
                <a:spcPts val="300"/>
              </a:spcAft>
              <a:buClrTx/>
              <a:buAutoNum type="arabicPeriod"/>
            </a:pPr>
            <a:r>
              <a:rPr lang="en-US" sz="1800" dirty="0">
                <a:solidFill>
                  <a:schemeClr val="tx1"/>
                </a:solidFill>
                <a:latin typeface="+mn-lt"/>
                <a:ea typeface="Tahoma"/>
                <a:cs typeface="Arial" panose="020B0604020202020204" pitchFamily="34" charset="0"/>
              </a:rPr>
              <a:t>Ensure that all Writing scores for grades K-2 have been entered into the DEI immediately after testing. </a:t>
            </a:r>
            <a:endParaRPr lang="en-US" sz="1800" dirty="0">
              <a:solidFill>
                <a:schemeClr val="tx1"/>
              </a:solidFill>
              <a:latin typeface="+mn-lt"/>
            </a:endParaRPr>
          </a:p>
          <a:p>
            <a:pPr marL="385445" lvl="4" indent="-342900">
              <a:spcAft>
                <a:spcPts val="300"/>
              </a:spcAft>
              <a:buClrTx/>
              <a:buAutoNum type="arabicPeriod"/>
            </a:pPr>
            <a:r>
              <a:rPr lang="en-US" sz="1800" dirty="0">
                <a:solidFill>
                  <a:schemeClr val="tx1"/>
                </a:solidFill>
                <a:latin typeface="+mn-lt"/>
                <a:ea typeface="Tahoma"/>
                <a:cs typeface="Arial" panose="020B0604020202020204" pitchFamily="34" charset="0"/>
              </a:rPr>
              <a:t>Ensure that all Speaking scores for grades K-12 have been entered into the DEI immediately after testing. </a:t>
            </a:r>
            <a:endParaRPr lang="en-US" sz="1800" dirty="0">
              <a:solidFill>
                <a:schemeClr val="tx1"/>
              </a:solidFill>
              <a:latin typeface="+mn-lt"/>
            </a:endParaRPr>
          </a:p>
          <a:p>
            <a:pPr marL="385445" lvl="4" indent="-342900">
              <a:spcAft>
                <a:spcPts val="300"/>
              </a:spcAft>
              <a:buClrTx/>
              <a:buAutoNum type="arabicPeriod"/>
            </a:pPr>
            <a:r>
              <a:rPr lang="en-US" sz="1800" dirty="0">
                <a:solidFill>
                  <a:schemeClr val="tx1"/>
                </a:solidFill>
                <a:latin typeface="+mn-lt"/>
                <a:ea typeface="Tahoma"/>
                <a:cs typeface="Arial" panose="020B0604020202020204" pitchFamily="34" charset="0"/>
              </a:rPr>
              <a:t>Review training videos in Moodle.</a:t>
            </a:r>
            <a:endParaRPr lang="en-US" sz="1800" dirty="0">
              <a:solidFill>
                <a:schemeClr val="tx1"/>
              </a:solidFill>
              <a:latin typeface="+mn-lt"/>
            </a:endParaRPr>
          </a:p>
        </p:txBody>
      </p:sp>
      <p:sp>
        <p:nvSpPr>
          <p:cNvPr id="5" name="Footer Placeholder 4">
            <a:extLst>
              <a:ext uri="{FF2B5EF4-FFF2-40B4-BE49-F238E27FC236}">
                <a16:creationId xmlns:a16="http://schemas.microsoft.com/office/drawing/2014/main" id="{F5669134-9F7B-1F29-8DF0-3F4CA3801E4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28941162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solidFill>
                  <a:srgbClr val="FF9900"/>
                </a:solidFill>
              </a:rPr>
              <a:t>Initial Alternate ELPAC Tests Administration</a:t>
            </a:r>
          </a:p>
        </p:txBody>
      </p:sp>
      <p:sp>
        <p:nvSpPr>
          <p:cNvPr id="6" name="Footer Placeholder 5">
            <a:extLst>
              <a:ext uri="{FF2B5EF4-FFF2-40B4-BE49-F238E27FC236}">
                <a16:creationId xmlns:a16="http://schemas.microsoft.com/office/drawing/2014/main" id="{F3ADF7C8-D318-6358-4849-52C079854BC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64027827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Initial Alternate ELPAC Test Administration</a:t>
            </a:r>
          </a:p>
        </p:txBody>
      </p:sp>
      <p:sp>
        <p:nvSpPr>
          <p:cNvPr id="5" name="Text Placeholder 4">
            <a:extLst>
              <a:ext uri="{FF2B5EF4-FFF2-40B4-BE49-F238E27FC236}">
                <a16:creationId xmlns:a16="http://schemas.microsoft.com/office/drawing/2014/main" id="{584FB26A-D927-C47C-6C38-B5BC146FBB7F}"/>
              </a:ext>
            </a:extLst>
          </p:cNvPr>
          <p:cNvSpPr>
            <a:spLocks noGrp="1"/>
          </p:cNvSpPr>
          <p:nvPr>
            <p:ph type="body" idx="13"/>
          </p:nvPr>
        </p:nvSpPr>
        <p:spPr/>
        <p:txBody>
          <a:bodyPr>
            <a:normAutofit/>
          </a:bodyPr>
          <a:lstStyle/>
          <a:p>
            <a:r>
              <a:rPr lang="en-US" dirty="0"/>
              <a:t>The Initial Alternate ELPAC is always administered one-on-one and in-person.</a:t>
            </a:r>
          </a:p>
          <a:p>
            <a:pPr lvl="1"/>
            <a:r>
              <a:rPr lang="en-US" dirty="0"/>
              <a:t>Administered by a test examiner who is </a:t>
            </a:r>
            <a:r>
              <a:rPr lang="en-US" u="sng" dirty="0"/>
              <a:t>very familiar with the student and their primary communication modes</a:t>
            </a:r>
            <a:r>
              <a:rPr lang="en-US" dirty="0"/>
              <a:t>.</a:t>
            </a:r>
          </a:p>
          <a:p>
            <a:pPr lvl="1"/>
            <a:r>
              <a:rPr lang="en-US" dirty="0"/>
              <a:t>Administered on a computer or similar device using the secure browser. </a:t>
            </a:r>
          </a:p>
          <a:p>
            <a:pPr lvl="1"/>
            <a:r>
              <a:rPr lang="en-US" dirty="0"/>
              <a:t>Students will not be expected to interact directly with the computer.</a:t>
            </a:r>
          </a:p>
          <a:p>
            <a:pPr lvl="2"/>
            <a:r>
              <a:rPr lang="en-US" dirty="0"/>
              <a:t>The one-on-one administration model will allow for the TEs to interact with the computer on behalf of a student.</a:t>
            </a:r>
          </a:p>
          <a:p>
            <a:r>
              <a:rPr lang="en-US" dirty="0"/>
              <a:t>Initial Alternate ELPAC Online Test Administration Manual</a:t>
            </a:r>
          </a:p>
          <a:p>
            <a:pPr lvl="1"/>
            <a:r>
              <a:rPr lang="en-US" dirty="0">
                <a:hlinkClick r:id="rId3"/>
              </a:rPr>
              <a:t>https://ca-toms-help.ets.org/initial-alt-elpac-otam/overview/test-overview/</a:t>
            </a:r>
            <a:r>
              <a:rPr lang="en-US" dirty="0"/>
              <a:t>  </a:t>
            </a:r>
          </a:p>
          <a:p>
            <a:endParaRPr lang="en-US" dirty="0"/>
          </a:p>
        </p:txBody>
      </p:sp>
      <p:sp>
        <p:nvSpPr>
          <p:cNvPr id="6" name="Footer Placeholder 5">
            <a:extLst>
              <a:ext uri="{FF2B5EF4-FFF2-40B4-BE49-F238E27FC236}">
                <a16:creationId xmlns:a16="http://schemas.microsoft.com/office/drawing/2014/main" id="{2E912E11-CA4B-28F9-4E90-4671F15E4B9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66494167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Initial Alternate ELPAC Estimated Testing Times</a:t>
            </a:r>
          </a:p>
        </p:txBody>
      </p:sp>
      <p:sp>
        <p:nvSpPr>
          <p:cNvPr id="6" name="Text Placeholder 5">
            <a:extLst>
              <a:ext uri="{FF2B5EF4-FFF2-40B4-BE49-F238E27FC236}">
                <a16:creationId xmlns:a16="http://schemas.microsoft.com/office/drawing/2014/main" id="{905472D7-D695-56B6-BF3D-F57BE755224D}"/>
              </a:ext>
            </a:extLst>
          </p:cNvPr>
          <p:cNvSpPr>
            <a:spLocks noGrp="1"/>
          </p:cNvSpPr>
          <p:nvPr>
            <p:ph type="body" idx="1"/>
          </p:nvPr>
        </p:nvSpPr>
        <p:spPr>
          <a:xfrm>
            <a:off x="311700" y="952500"/>
            <a:ext cx="4131822" cy="3768622"/>
          </a:xfrm>
        </p:spPr>
        <p:txBody>
          <a:bodyPr>
            <a:normAutofit/>
          </a:bodyPr>
          <a:lstStyle/>
          <a:p>
            <a:r>
              <a:rPr lang="en-US" dirty="0"/>
              <a:t>The Initial Alternate ELPAC is an untimed test. </a:t>
            </a:r>
          </a:p>
          <a:p>
            <a:pPr lvl="1"/>
            <a:r>
              <a:rPr lang="en-US" dirty="0"/>
              <a:t>Students should be given as much time as possible to engage with the test. </a:t>
            </a:r>
          </a:p>
          <a:p>
            <a:pPr lvl="1"/>
            <a:r>
              <a:rPr lang="en-US" dirty="0">
                <a:hlinkClick r:id="rId3"/>
              </a:rPr>
              <a:t>https://www.elpac.org/test-administration/alternate/alt-elpac-estimated-test-time/</a:t>
            </a:r>
            <a:r>
              <a:rPr lang="en-US" dirty="0"/>
              <a:t> </a:t>
            </a:r>
          </a:p>
          <a:p>
            <a:pPr marL="596900" lvl="1" indent="0">
              <a:buNone/>
            </a:pPr>
            <a:endParaRPr lang="en-US" dirty="0"/>
          </a:p>
          <a:p>
            <a:endParaRPr lang="en-US"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966" b="-1"/>
          <a:stretch/>
        </p:blipFill>
        <p:spPr>
          <a:xfrm>
            <a:off x="4701115" y="1049639"/>
            <a:ext cx="4131185" cy="1741081"/>
          </a:xfrm>
          <a:prstGeom prst="rect">
            <a:avLst/>
          </a:prstGeom>
        </p:spPr>
      </p:pic>
      <p:sp>
        <p:nvSpPr>
          <p:cNvPr id="5" name="Rectangle 4">
            <a:extLst>
              <a:ext uri="{FF2B5EF4-FFF2-40B4-BE49-F238E27FC236}">
                <a16:creationId xmlns:a16="http://schemas.microsoft.com/office/drawing/2014/main" id="{1C91FD6B-6954-1CB7-F233-2E83F5948370}"/>
              </a:ext>
            </a:extLst>
          </p:cNvPr>
          <p:cNvSpPr/>
          <p:nvPr/>
        </p:nvSpPr>
        <p:spPr>
          <a:xfrm>
            <a:off x="4761673" y="3015952"/>
            <a:ext cx="4070627" cy="37836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cs typeface="Arial" panose="020B0604020202020204" pitchFamily="34" charset="0"/>
              </a:rPr>
              <a:t>The estimated cumulative testing time for the Initial Alternate ELPAC is 45–60 minutes.</a:t>
            </a:r>
          </a:p>
        </p:txBody>
      </p:sp>
      <p:sp>
        <p:nvSpPr>
          <p:cNvPr id="8" name="Footer Placeholder 7">
            <a:extLst>
              <a:ext uri="{FF2B5EF4-FFF2-40B4-BE49-F238E27FC236}">
                <a16:creationId xmlns:a16="http://schemas.microsoft.com/office/drawing/2014/main" id="{B0CB616C-F4DE-DB29-BB70-4EFC9FF2586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77336002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solidFill>
                  <a:schemeClr val="accent2"/>
                </a:solidFill>
              </a:rPr>
              <a:t>Preparing for Initial Alternate ELPAC Administration</a:t>
            </a:r>
          </a:p>
        </p:txBody>
      </p:sp>
      <p:sp>
        <p:nvSpPr>
          <p:cNvPr id="4" name="Text Placeholder 3">
            <a:extLst>
              <a:ext uri="{FF2B5EF4-FFF2-40B4-BE49-F238E27FC236}">
                <a16:creationId xmlns:a16="http://schemas.microsoft.com/office/drawing/2014/main" id="{E4334739-416D-DEF9-3B54-B2FECCB4C147}"/>
              </a:ext>
            </a:extLst>
          </p:cNvPr>
          <p:cNvSpPr>
            <a:spLocks noGrp="1"/>
          </p:cNvSpPr>
          <p:nvPr>
            <p:ph type="body" idx="1"/>
          </p:nvPr>
        </p:nvSpPr>
        <p:spPr>
          <a:xfrm>
            <a:off x="311700" y="952500"/>
            <a:ext cx="4600723" cy="3768622"/>
          </a:xfrm>
        </p:spPr>
        <p:txBody>
          <a:bodyPr/>
          <a:lstStyle/>
          <a:p>
            <a:r>
              <a:rPr lang="en-US" dirty="0"/>
              <a:t>Preparing for Administration (PFA)</a:t>
            </a:r>
          </a:p>
          <a:p>
            <a:pPr lvl="1"/>
            <a:r>
              <a:rPr lang="en-US" dirty="0"/>
              <a:t>Nonsecure document</a:t>
            </a:r>
          </a:p>
          <a:p>
            <a:pPr lvl="1"/>
            <a:r>
              <a:rPr lang="en-US" dirty="0"/>
              <a:t>Available on the Manuals and Instructions page on elpac.org</a:t>
            </a:r>
          </a:p>
          <a:p>
            <a:pPr lvl="2"/>
            <a:r>
              <a:rPr lang="en-US" dirty="0">
                <a:hlinkClick r:id="rId3"/>
              </a:rPr>
              <a:t>https://www.elpac.org/s/pdf/Initial-Alt-ELPAC-PFA.2023-24.pdf</a:t>
            </a:r>
            <a:endParaRPr lang="en-US" dirty="0"/>
          </a:p>
          <a:p>
            <a:pPr lvl="1"/>
            <a:r>
              <a:rPr lang="en-US" dirty="0"/>
              <a:t>PFA must be used to prepare for test administration.</a:t>
            </a:r>
          </a:p>
          <a:p>
            <a:endParaRPr lang="en-US"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8092" y="951384"/>
            <a:ext cx="2393280" cy="3108832"/>
          </a:xfrm>
          <a:prstGeom prst="rect">
            <a:avLst/>
          </a:prstGeom>
          <a:ln>
            <a:solidFill>
              <a:schemeClr val="tx1"/>
            </a:solidFill>
          </a:ln>
        </p:spPr>
      </p:pic>
      <p:sp>
        <p:nvSpPr>
          <p:cNvPr id="7" name="Footer Placeholder 6">
            <a:extLst>
              <a:ext uri="{FF2B5EF4-FFF2-40B4-BE49-F238E27FC236}">
                <a16:creationId xmlns:a16="http://schemas.microsoft.com/office/drawing/2014/main" id="{54DA3269-8214-FCDB-186C-36FDC396E0A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754756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Initial Alternate ELPAC DFAs</a:t>
            </a:r>
          </a:p>
        </p:txBody>
      </p:sp>
      <p:sp>
        <p:nvSpPr>
          <p:cNvPr id="4" name="Text Placeholder 3">
            <a:extLst>
              <a:ext uri="{FF2B5EF4-FFF2-40B4-BE49-F238E27FC236}">
                <a16:creationId xmlns:a16="http://schemas.microsoft.com/office/drawing/2014/main" id="{65ADB3BA-4EE8-AF4C-CE71-90619E8E19D8}"/>
              </a:ext>
            </a:extLst>
          </p:cNvPr>
          <p:cNvSpPr>
            <a:spLocks noGrp="1"/>
          </p:cNvSpPr>
          <p:nvPr>
            <p:ph type="body" idx="1"/>
          </p:nvPr>
        </p:nvSpPr>
        <p:spPr>
          <a:xfrm>
            <a:off x="311700" y="952500"/>
            <a:ext cx="4481388" cy="3776671"/>
          </a:xfrm>
        </p:spPr>
        <p:txBody>
          <a:bodyPr/>
          <a:lstStyle/>
          <a:p>
            <a:r>
              <a:rPr lang="en-US" dirty="0"/>
              <a:t>Available in TOMS &gt; Resources</a:t>
            </a:r>
          </a:p>
          <a:p>
            <a:r>
              <a:rPr lang="en-US" dirty="0"/>
              <a:t>Include test day instructions and the test administration script.</a:t>
            </a:r>
          </a:p>
          <a:p>
            <a:r>
              <a:rPr lang="en-US" dirty="0"/>
              <a:t>Must be used by the ELPAC TE to administer tests to students. </a:t>
            </a:r>
          </a:p>
          <a:p>
            <a:r>
              <a:rPr lang="en-US" dirty="0"/>
              <a:t>PRINTED DFAs are </a:t>
            </a:r>
            <a:r>
              <a:rPr lang="en-US" dirty="0">
                <a:solidFill>
                  <a:srgbClr val="FF0000"/>
                </a:solidFill>
              </a:rPr>
              <a:t>SECURE MATERIALS</a:t>
            </a:r>
            <a:r>
              <a:rPr lang="en-US" dirty="0"/>
              <a:t> and must be checked out/in each day of testing!</a:t>
            </a:r>
          </a:p>
          <a:p>
            <a:pPr marL="139700" indent="0">
              <a:buNone/>
            </a:pPr>
            <a:endParaRPr lang="en-US" dirty="0">
              <a:latin typeface="Arial" panose="020B0604020202020204" pitchFamily="34" charset="0"/>
            </a:endParaRPr>
          </a:p>
        </p:txBody>
      </p:sp>
      <p:pic>
        <p:nvPicPr>
          <p:cNvPr id="3" name="Picture 4">
            <a:extLst>
              <a:ext uri="{FF2B5EF4-FFF2-40B4-BE49-F238E27FC236}">
                <a16:creationId xmlns:a16="http://schemas.microsoft.com/office/drawing/2014/main" id="{502A2F0A-03CF-4C29-B85A-7DA12CCB9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167" y="3538527"/>
            <a:ext cx="3665121" cy="1000065"/>
          </a:xfrm>
          <a:prstGeom prst="rect">
            <a:avLst/>
          </a:prstGeom>
          <a:ln>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2167" y="955750"/>
            <a:ext cx="3649366" cy="2359263"/>
          </a:xfrm>
          <a:prstGeom prst="rect">
            <a:avLst/>
          </a:prstGeom>
          <a:ln>
            <a:solidFill>
              <a:schemeClr val="tx1"/>
            </a:solidFill>
          </a:ln>
        </p:spPr>
      </p:pic>
      <p:sp>
        <p:nvSpPr>
          <p:cNvPr id="8" name="Footer Placeholder 7">
            <a:extLst>
              <a:ext uri="{FF2B5EF4-FFF2-40B4-BE49-F238E27FC236}">
                <a16:creationId xmlns:a16="http://schemas.microsoft.com/office/drawing/2014/main" id="{76B032D1-02D9-28F7-395F-718412C578A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15018948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Optional Individualization</a:t>
            </a:r>
          </a:p>
        </p:txBody>
      </p:sp>
      <p:sp>
        <p:nvSpPr>
          <p:cNvPr id="3" name="Text Placeholder 2">
            <a:extLst>
              <a:ext uri="{FF2B5EF4-FFF2-40B4-BE49-F238E27FC236}">
                <a16:creationId xmlns:a16="http://schemas.microsoft.com/office/drawing/2014/main" id="{1BEE1A41-D598-195D-F205-748B054C7630}"/>
              </a:ext>
            </a:extLst>
          </p:cNvPr>
          <p:cNvSpPr>
            <a:spLocks noGrp="1"/>
          </p:cNvSpPr>
          <p:nvPr>
            <p:ph type="body" idx="1"/>
          </p:nvPr>
        </p:nvSpPr>
        <p:spPr>
          <a:xfrm>
            <a:off x="311700" y="952500"/>
            <a:ext cx="4438837" cy="3768622"/>
          </a:xfrm>
        </p:spPr>
        <p:txBody>
          <a:bodyPr>
            <a:normAutofit fontScale="92500" lnSpcReduction="20000"/>
          </a:bodyPr>
          <a:lstStyle/>
          <a:p>
            <a:r>
              <a:rPr lang="en-US" dirty="0"/>
              <a:t>Test questions may be individualized based on the student’s IEP.</a:t>
            </a:r>
          </a:p>
          <a:p>
            <a:pPr lvl="1"/>
            <a:r>
              <a:rPr lang="en-US" dirty="0"/>
              <a:t>Notated as “IND” within the DFA. </a:t>
            </a:r>
          </a:p>
          <a:p>
            <a:pPr lvl="1"/>
            <a:r>
              <a:rPr lang="en-US" dirty="0"/>
              <a:t>Allows an opportunity to provide real objects, manipulatives, and picture cards as appropriate.</a:t>
            </a:r>
          </a:p>
          <a:p>
            <a:r>
              <a:rPr lang="en-US" dirty="0"/>
              <a:t>Picture cards are in TOMS &gt; Resources.</a:t>
            </a:r>
          </a:p>
          <a:p>
            <a:pPr lvl="1"/>
            <a:r>
              <a:rPr lang="en-US" dirty="0"/>
              <a:t>Secure Material</a:t>
            </a:r>
          </a:p>
          <a:p>
            <a:pPr lvl="1"/>
            <a:r>
              <a:rPr lang="en-US" dirty="0"/>
              <a:t>Two-sided printing is recommended.</a:t>
            </a:r>
          </a:p>
          <a:p>
            <a:pPr lvl="1"/>
            <a:r>
              <a:rPr lang="en-US" dirty="0"/>
              <a:t>If you are unable to print double-sided, attach the front and back of each picture card together.</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5954" y="1624260"/>
            <a:ext cx="2385669" cy="3108960"/>
          </a:xfrm>
          <a:prstGeom prst="rect">
            <a:avLst/>
          </a:prstGeom>
          <a:ln>
            <a:solidFill>
              <a:schemeClr val="tx1"/>
            </a:solidFill>
          </a:ln>
        </p:spPr>
      </p:pic>
      <p:pic>
        <p:nvPicPr>
          <p:cNvPr id="7" name="Picture 6" descr="Text, table&#10;&#10;Description automatically generated with medium confidence">
            <a:extLst>
              <a:ext uri="{FF2B5EF4-FFF2-40B4-BE49-F238E27FC236}">
                <a16:creationId xmlns:a16="http://schemas.microsoft.com/office/drawing/2014/main" id="{91072A49-7895-2226-49B1-FF3E60A39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855" y="938670"/>
            <a:ext cx="3829433" cy="533270"/>
          </a:xfrm>
          <a:prstGeom prst="rect">
            <a:avLst/>
          </a:prstGeom>
          <a:ln>
            <a:solidFill>
              <a:schemeClr val="tx1"/>
            </a:solidFill>
          </a:ln>
        </p:spPr>
      </p:pic>
      <p:sp>
        <p:nvSpPr>
          <p:cNvPr id="9" name="Footer Placeholder 8">
            <a:extLst>
              <a:ext uri="{FF2B5EF4-FFF2-40B4-BE49-F238E27FC236}">
                <a16:creationId xmlns:a16="http://schemas.microsoft.com/office/drawing/2014/main" id="{0C4F9701-9849-1933-9021-40B860A1A4A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387340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97348705"/>
              </p:ext>
            </p:extLst>
          </p:nvPr>
        </p:nvGraphicFramePr>
        <p:xfrm>
          <a:off x="307912" y="881822"/>
          <a:ext cx="8444202" cy="3765612"/>
        </p:xfrm>
        <a:graphic>
          <a:graphicData uri="http://schemas.openxmlformats.org/drawingml/2006/table">
            <a:tbl>
              <a:tblPr firstRow="1" bandRow="1">
                <a:tableStyleId>{B301B821-A1FF-4177-AEE7-76D212191A09}</a:tableStyleId>
              </a:tblPr>
              <a:tblGrid>
                <a:gridCol w="4095348">
                  <a:extLst>
                    <a:ext uri="{9D8B030D-6E8A-4147-A177-3AD203B41FA5}">
                      <a16:colId xmlns:a16="http://schemas.microsoft.com/office/drawing/2014/main" val="1779673504"/>
                    </a:ext>
                  </a:extLst>
                </a:gridCol>
                <a:gridCol w="4348854">
                  <a:extLst>
                    <a:ext uri="{9D8B030D-6E8A-4147-A177-3AD203B41FA5}">
                      <a16:colId xmlns:a16="http://schemas.microsoft.com/office/drawing/2014/main" val="691290236"/>
                    </a:ext>
                  </a:extLst>
                </a:gridCol>
              </a:tblGrid>
              <a:tr h="270301">
                <a:tc>
                  <a:txBody>
                    <a:bodyPr/>
                    <a:lstStyle/>
                    <a:p>
                      <a:pPr algn="ctr"/>
                      <a:r>
                        <a:rPr lang="en-US" sz="1400" b="1" dirty="0">
                          <a:latin typeface="+mn-lt"/>
                          <a:cs typeface="Arial" panose="020B0604020202020204" pitchFamily="34" charset="0"/>
                        </a:rPr>
                        <a:t>Initial ELPAC Testing Window</a:t>
                      </a: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latin typeface="+mn-lt"/>
                          <a:cs typeface="Arial" panose="020B0604020202020204" pitchFamily="34" charset="0"/>
                        </a:rPr>
                        <a:t>Delivery of Test Materials to</a:t>
                      </a:r>
                      <a:r>
                        <a:rPr lang="en-US" sz="1400" b="1" baseline="0" dirty="0">
                          <a:latin typeface="+mn-lt"/>
                          <a:cs typeface="Arial" panose="020B0604020202020204" pitchFamily="34" charset="0"/>
                        </a:rPr>
                        <a:t> Schools</a:t>
                      </a: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7769118"/>
                  </a:ext>
                </a:extLst>
              </a:tr>
              <a:tr h="34836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u="sng" dirty="0">
                          <a:solidFill>
                            <a:srgbClr val="FF0000"/>
                          </a:solidFill>
                          <a:latin typeface="+mn-lt"/>
                          <a:cs typeface="Arial" panose="020B0604020202020204" pitchFamily="34" charset="0"/>
                        </a:rPr>
                        <a:t>August 14 – September </a:t>
                      </a:r>
                      <a:r>
                        <a:rPr lang="en-US" sz="1200" b="1" u="sng" strike="sngStrike" baseline="0" dirty="0">
                          <a:solidFill>
                            <a:srgbClr val="FF0000"/>
                          </a:solidFill>
                          <a:highlight>
                            <a:srgbClr val="FFFF00"/>
                          </a:highlight>
                          <a:latin typeface="+mn-lt"/>
                          <a:cs typeface="Arial" panose="020B0604020202020204" pitchFamily="34" charset="0"/>
                        </a:rPr>
                        <a:t>12 </a:t>
                      </a:r>
                      <a:r>
                        <a:rPr lang="en-US" sz="1200" b="1" u="sng" dirty="0">
                          <a:solidFill>
                            <a:srgbClr val="FF0000"/>
                          </a:solidFill>
                          <a:latin typeface="+mn-lt"/>
                          <a:cs typeface="Arial" panose="020B0604020202020204" pitchFamily="34" charset="0"/>
                        </a:rPr>
                        <a:t>19, 2023</a:t>
                      </a:r>
                      <a:endParaRPr lang="en-US" sz="1050" dirty="0">
                        <a:latin typeface="+mn-lt"/>
                        <a:cs typeface="Arial" panose="020B0604020202020204" pitchFamily="34" charset="0"/>
                      </a:endParaRPr>
                    </a:p>
                    <a:p>
                      <a:pPr marL="285750" marR="0" lvl="0" indent="-285750" algn="l">
                        <a:lnSpc>
                          <a:spcPct val="100000"/>
                        </a:lnSpc>
                        <a:spcBef>
                          <a:spcPts val="0"/>
                        </a:spcBef>
                        <a:spcAft>
                          <a:spcPts val="0"/>
                        </a:spcAft>
                        <a:buClrTx/>
                        <a:buSzTx/>
                        <a:buFont typeface="Arial"/>
                        <a:buChar char="•"/>
                      </a:pPr>
                      <a:r>
                        <a:rPr lang="en-US" sz="1100" b="0" dirty="0">
                          <a:latin typeface="+mn-lt"/>
                          <a:cs typeface="Arial" panose="020B0604020202020204" pitchFamily="34" charset="0"/>
                        </a:rPr>
                        <a:t>Eligible students who are enrolled the first day of school need to be tested within 30 calendar days of enrollment.</a:t>
                      </a:r>
                    </a:p>
                    <a:p>
                      <a:pPr marL="285750" marR="0" lvl="0" indent="-285750" algn="l">
                        <a:lnSpc>
                          <a:spcPct val="100000"/>
                        </a:lnSpc>
                        <a:spcBef>
                          <a:spcPts val="0"/>
                        </a:spcBef>
                        <a:spcAft>
                          <a:spcPts val="0"/>
                        </a:spcAft>
                        <a:buClrTx/>
                        <a:buSzTx/>
                        <a:buFont typeface="Arial"/>
                        <a:buChar char="•"/>
                      </a:pPr>
                      <a:r>
                        <a:rPr lang="en-US" sz="1100" b="0" dirty="0">
                          <a:latin typeface="+mn-lt"/>
                          <a:cs typeface="Arial" panose="020B0604020202020204" pitchFamily="34" charset="0"/>
                        </a:rPr>
                        <a:t>Eligible students who enrolled last school year are held to a different timeline. </a:t>
                      </a:r>
                    </a:p>
                    <a:p>
                      <a:pPr marL="742950" marR="0" lvl="1" indent="-285750" algn="l">
                        <a:lnSpc>
                          <a:spcPct val="100000"/>
                        </a:lnSpc>
                        <a:spcBef>
                          <a:spcPts val="0"/>
                        </a:spcBef>
                        <a:spcAft>
                          <a:spcPts val="0"/>
                        </a:spcAft>
                        <a:buClrTx/>
                        <a:buSzTx/>
                        <a:buFont typeface="Courier New"/>
                        <a:buChar char="o"/>
                      </a:pPr>
                      <a:r>
                        <a:rPr lang="en-US" sz="1050" b="0" dirty="0">
                          <a:latin typeface="+mn-lt"/>
                          <a:cs typeface="Arial" panose="020B0604020202020204" pitchFamily="34" charset="0"/>
                        </a:rPr>
                        <a:t>Contact your Region Multilingual</a:t>
                      </a:r>
                      <a:r>
                        <a:rPr lang="en-US" sz="1050" b="0" baseline="0" dirty="0">
                          <a:latin typeface="+mn-lt"/>
                          <a:cs typeface="Arial" panose="020B0604020202020204" pitchFamily="34" charset="0"/>
                        </a:rPr>
                        <a:t> Multicultural Academic Language (</a:t>
                      </a:r>
                      <a:r>
                        <a:rPr lang="en-US" sz="1050" b="0" dirty="0">
                          <a:latin typeface="+mn-lt"/>
                          <a:cs typeface="Arial" panose="020B0604020202020204" pitchFamily="34" charset="0"/>
                        </a:rPr>
                        <a:t>MMAL) Team for guidance.</a:t>
                      </a:r>
                      <a:endParaRPr lang="en-US" sz="1100" b="0" dirty="0">
                        <a:latin typeface="+mn-lt"/>
                        <a:cs typeface="Arial" panose="020B0604020202020204" pitchFamily="34" charset="0"/>
                      </a:endParaRPr>
                    </a:p>
                    <a:p>
                      <a:pPr marL="0" marR="0" lvl="0" indent="0" algn="ctr">
                        <a:lnSpc>
                          <a:spcPct val="100000"/>
                        </a:lnSpc>
                        <a:spcBef>
                          <a:spcPts val="0"/>
                        </a:spcBef>
                        <a:spcAft>
                          <a:spcPts val="0"/>
                        </a:spcAft>
                        <a:buClrTx/>
                        <a:buSzTx/>
                        <a:buFontTx/>
                        <a:buNone/>
                      </a:pPr>
                      <a:endParaRPr lang="en-US" sz="1050" b="1" dirty="0">
                        <a:latin typeface="+mn-lt"/>
                        <a:cs typeface="Arial" panose="020B0604020202020204" pitchFamily="34" charset="0"/>
                      </a:endParaRPr>
                    </a:p>
                    <a:p>
                      <a:pPr marL="0" marR="0" lvl="0" indent="0" algn="ctr">
                        <a:lnSpc>
                          <a:spcPct val="100000"/>
                        </a:lnSpc>
                        <a:spcBef>
                          <a:spcPts val="0"/>
                        </a:spcBef>
                        <a:spcAft>
                          <a:spcPts val="0"/>
                        </a:spcAft>
                        <a:buNone/>
                      </a:pPr>
                      <a:r>
                        <a:rPr lang="en-US" sz="1200" b="1" i="0" u="sng" strike="noStrike" noProof="0" dirty="0">
                          <a:solidFill>
                            <a:srgbClr val="FF0000"/>
                          </a:solidFill>
                          <a:latin typeface="+mn-lt"/>
                          <a:cs typeface="Arial" panose="020B0604020202020204" pitchFamily="34" charset="0"/>
                        </a:rPr>
                        <a:t>September 13, 2023 – June 11, 2024</a:t>
                      </a:r>
                      <a:endParaRPr lang="en-US" sz="1050" dirty="0">
                        <a:latin typeface="+mn-lt"/>
                        <a:cs typeface="Arial" panose="020B0604020202020204" pitchFamily="34" charset="0"/>
                      </a:endParaRPr>
                    </a:p>
                    <a:p>
                      <a:pPr marL="285750" marR="0" lvl="0" indent="-285750" algn="l">
                        <a:lnSpc>
                          <a:spcPct val="100000"/>
                        </a:lnSpc>
                        <a:spcBef>
                          <a:spcPts val="0"/>
                        </a:spcBef>
                        <a:spcAft>
                          <a:spcPts val="0"/>
                        </a:spcAft>
                        <a:buClrTx/>
                        <a:buSzTx/>
                        <a:buFont typeface="Arial"/>
                        <a:buChar char="•"/>
                      </a:pPr>
                      <a:r>
                        <a:rPr lang="en-US" sz="1100" b="0" dirty="0">
                          <a:latin typeface="+mn-lt"/>
                          <a:cs typeface="Arial" panose="020B0604020202020204" pitchFamily="34" charset="0"/>
                        </a:rPr>
                        <a:t>Eligible</a:t>
                      </a:r>
                      <a:r>
                        <a:rPr lang="en-US" sz="1100" b="0" baseline="0" dirty="0">
                          <a:latin typeface="+mn-lt"/>
                          <a:cs typeface="Arial" panose="020B0604020202020204" pitchFamily="34" charset="0"/>
                        </a:rPr>
                        <a:t> s</a:t>
                      </a:r>
                      <a:r>
                        <a:rPr lang="en-US" sz="1100" b="0" dirty="0">
                          <a:latin typeface="+mn-lt"/>
                          <a:cs typeface="Arial" panose="020B0604020202020204" pitchFamily="34" charset="0"/>
                        </a:rPr>
                        <a:t>tudents enrolled throughout the school year must be tested within </a:t>
                      </a:r>
                      <a:r>
                        <a:rPr lang="en-US" sz="1100" b="1" dirty="0">
                          <a:latin typeface="+mn-lt"/>
                          <a:cs typeface="Arial" panose="020B0604020202020204" pitchFamily="34" charset="0"/>
                        </a:rPr>
                        <a:t>2 weeks</a:t>
                      </a:r>
                      <a:r>
                        <a:rPr lang="en-US" sz="1100" b="0" dirty="0">
                          <a:latin typeface="+mn-lt"/>
                          <a:cs typeface="Arial" panose="020B0604020202020204" pitchFamily="34" charset="0"/>
                        </a:rPr>
                        <a:t> of enrollment.</a:t>
                      </a:r>
                    </a:p>
                    <a:p>
                      <a:pPr marL="742950" marR="0" lvl="1" indent="-285750" algn="l">
                        <a:lnSpc>
                          <a:spcPct val="100000"/>
                        </a:lnSpc>
                        <a:spcBef>
                          <a:spcPts val="0"/>
                        </a:spcBef>
                        <a:spcAft>
                          <a:spcPts val="0"/>
                        </a:spcAft>
                        <a:buClrTx/>
                        <a:buSzTx/>
                        <a:buFont typeface="Courier New"/>
                        <a:buChar char="o"/>
                      </a:pPr>
                      <a:r>
                        <a:rPr lang="en-US" sz="1050" b="0" dirty="0">
                          <a:latin typeface="+mn-lt"/>
                          <a:cs typeface="Arial" panose="020B0604020202020204" pitchFamily="34" charset="0"/>
                        </a:rPr>
                        <a:t>Pending SSID</a:t>
                      </a:r>
                    </a:p>
                    <a:p>
                      <a:pPr marL="742950" marR="0" lvl="1" indent="-285750" algn="l">
                        <a:lnSpc>
                          <a:spcPct val="100000"/>
                        </a:lnSpc>
                        <a:spcBef>
                          <a:spcPts val="0"/>
                        </a:spcBef>
                        <a:spcAft>
                          <a:spcPts val="0"/>
                        </a:spcAft>
                        <a:buClrTx/>
                        <a:buSzTx/>
                        <a:buFont typeface="Courier New"/>
                        <a:buChar char="o"/>
                      </a:pPr>
                      <a:r>
                        <a:rPr lang="en-US" sz="1050" b="0" dirty="0">
                          <a:latin typeface="+mn-lt"/>
                          <a:cs typeface="Arial" panose="020B0604020202020204" pitchFamily="34" charset="0"/>
                        </a:rPr>
                        <a:t>Pending the TBD (To Be Determined) status in TOMS.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1" dirty="0">
                        <a:highlight>
                          <a:srgbClr val="FFFF00"/>
                        </a:highlight>
                        <a:latin typeface="+mn-lt"/>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highlight>
                            <a:srgbClr val="00FFFF"/>
                          </a:highlight>
                          <a:latin typeface="+mn-lt"/>
                          <a:cs typeface="Arial" panose="020B0604020202020204" pitchFamily="34" charset="0"/>
                        </a:rPr>
                        <a:t>Initial ELPAC window closes</a:t>
                      </a:r>
                      <a:r>
                        <a:rPr lang="en-US" sz="1400" b="1" baseline="0" dirty="0">
                          <a:highlight>
                            <a:srgbClr val="00FFFF"/>
                          </a:highlight>
                          <a:latin typeface="+mn-lt"/>
                          <a:cs typeface="Arial" panose="020B0604020202020204" pitchFamily="34" charset="0"/>
                        </a:rPr>
                        <a:t> on</a:t>
                      </a:r>
                      <a:endParaRPr lang="en-US" sz="1400" b="1" dirty="0">
                        <a:highlight>
                          <a:srgbClr val="00FFFF"/>
                        </a:highlight>
                        <a:latin typeface="+mn-lt"/>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highlight>
                            <a:srgbClr val="00FFFF"/>
                          </a:highlight>
                          <a:latin typeface="+mn-lt"/>
                          <a:cs typeface="Arial" panose="020B0604020202020204" pitchFamily="34" charset="0"/>
                        </a:rPr>
                        <a:t>June</a:t>
                      </a:r>
                      <a:r>
                        <a:rPr lang="en-US" sz="1400" b="1" baseline="0" dirty="0">
                          <a:highlight>
                            <a:srgbClr val="00FFFF"/>
                          </a:highlight>
                          <a:latin typeface="+mn-lt"/>
                          <a:cs typeface="Arial" panose="020B0604020202020204" pitchFamily="34" charset="0"/>
                        </a:rPr>
                        <a:t> 11</a:t>
                      </a:r>
                      <a:r>
                        <a:rPr lang="en-US" sz="1400" b="1" dirty="0">
                          <a:highlight>
                            <a:srgbClr val="00FFFF"/>
                          </a:highlight>
                          <a:latin typeface="+mn-lt"/>
                          <a:cs typeface="Arial" panose="020B0604020202020204" pitchFamily="34" charset="0"/>
                        </a:rPr>
                        <a:t>, 2024!</a:t>
                      </a: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spcAft>
                          <a:spcPts val="600"/>
                        </a:spcAft>
                        <a:buAutoNum type="arabicPeriod"/>
                      </a:pPr>
                      <a:r>
                        <a:rPr lang="en-US" sz="1100" b="1" baseline="0" dirty="0">
                          <a:latin typeface="+mn-lt"/>
                          <a:cs typeface="Arial" panose="020B0604020202020204" pitchFamily="34" charset="0"/>
                        </a:rPr>
                        <a:t>K-2 Writing Answer Books </a:t>
                      </a:r>
                      <a:endParaRPr lang="en-US" sz="1100" dirty="0">
                        <a:latin typeface="+mn-lt"/>
                        <a:cs typeface="Arial" panose="020B0604020202020204" pitchFamily="34" charset="0"/>
                      </a:endParaRPr>
                    </a:p>
                    <a:p>
                      <a:pPr marL="800100" lvl="1" indent="-342900">
                        <a:spcAft>
                          <a:spcPts val="600"/>
                        </a:spcAft>
                        <a:buFont typeface="Arial"/>
                        <a:buChar char="•"/>
                      </a:pPr>
                      <a:r>
                        <a:rPr lang="en-US" sz="1050" baseline="0" dirty="0">
                          <a:latin typeface="+mn-lt"/>
                          <a:cs typeface="Arial" panose="020B0604020202020204" pitchFamily="34" charset="0"/>
                        </a:rPr>
                        <a:t>K-2 Initial ELPAC Writing Answer Books will be delivered </a:t>
                      </a:r>
                      <a:r>
                        <a:rPr lang="en-US" sz="1050" u="sng" baseline="0" dirty="0">
                          <a:latin typeface="+mn-lt"/>
                          <a:cs typeface="Arial" panose="020B0604020202020204" pitchFamily="34" charset="0"/>
                        </a:rPr>
                        <a:t>AFTER</a:t>
                      </a:r>
                      <a:r>
                        <a:rPr lang="en-US" sz="1050" baseline="0" dirty="0">
                          <a:latin typeface="+mn-lt"/>
                          <a:cs typeface="Arial" panose="020B0604020202020204" pitchFamily="34" charset="0"/>
                        </a:rPr>
                        <a:t> the Principal and Coordinator have completed their respective training requirements.</a:t>
                      </a:r>
                    </a:p>
                    <a:p>
                      <a:pPr marL="800100" lvl="1" indent="-342900">
                        <a:spcAft>
                          <a:spcPts val="600"/>
                        </a:spcAft>
                        <a:buFont typeface="Arial"/>
                        <a:buChar char="•"/>
                      </a:pPr>
                      <a:r>
                        <a:rPr lang="en-US" sz="1050" baseline="0" dirty="0">
                          <a:latin typeface="+mn-lt"/>
                          <a:cs typeface="Arial" panose="020B0604020202020204" pitchFamily="34" charset="0"/>
                        </a:rPr>
                        <a:t>Deliveries start the week of </a:t>
                      </a:r>
                      <a:r>
                        <a:rPr lang="en-US" sz="1050" baseline="0" dirty="0">
                          <a:solidFill>
                            <a:srgbClr val="FF0000"/>
                          </a:solidFill>
                          <a:latin typeface="+mn-lt"/>
                          <a:cs typeface="Arial" panose="020B0604020202020204" pitchFamily="34" charset="0"/>
                        </a:rPr>
                        <a:t>August 14.</a:t>
                      </a:r>
                      <a:endParaRPr lang="en-US" sz="1050" dirty="0">
                        <a:solidFill>
                          <a:srgbClr val="FF0000"/>
                        </a:solidFill>
                        <a:latin typeface="+mn-lt"/>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600"/>
                        </a:spcAft>
                        <a:buClrTx/>
                        <a:buSzTx/>
                        <a:buFont typeface="Arial"/>
                        <a:buChar char="•"/>
                        <a:tabLst/>
                        <a:defRPr/>
                      </a:pPr>
                      <a:r>
                        <a:rPr lang="en-US" sz="1050" baseline="0" dirty="0">
                          <a:solidFill>
                            <a:schemeClr val="tx1"/>
                          </a:solidFill>
                          <a:latin typeface="+mn-lt"/>
                          <a:cs typeface="Arial" panose="020B0604020202020204" pitchFamily="34" charset="0"/>
                        </a:rPr>
                        <a:t>Inventory and securely store upon receipt.</a:t>
                      </a:r>
                      <a:endParaRPr lang="en-US" sz="1050" dirty="0">
                        <a:solidFill>
                          <a:schemeClr val="tx1"/>
                        </a:solidFill>
                        <a:latin typeface="+mn-lt"/>
                        <a:cs typeface="Arial" panose="020B0604020202020204" pitchFamily="34" charset="0"/>
                      </a:endParaRPr>
                    </a:p>
                    <a:p>
                      <a:pPr marL="800100" lvl="1" indent="-342900">
                        <a:spcAft>
                          <a:spcPts val="600"/>
                        </a:spcAft>
                        <a:buFont typeface="Arial"/>
                        <a:buChar char="•"/>
                      </a:pPr>
                      <a:r>
                        <a:rPr lang="en-US" sz="1050" dirty="0">
                          <a:latin typeface="+mn-lt"/>
                          <a:cs typeface="Arial" panose="020B0604020202020204" pitchFamily="34" charset="0"/>
                        </a:rPr>
                        <a:t>Order additional K-2 Initial ELPAC Writing Answer books through the </a:t>
                      </a:r>
                      <a:r>
                        <a:rPr lang="en-US" sz="1050" u="sng" dirty="0">
                          <a:latin typeface="+mn-lt"/>
                          <a:cs typeface="Arial" panose="020B0604020202020204" pitchFamily="34" charset="0"/>
                        </a:rPr>
                        <a:t>STB Portal</a:t>
                      </a:r>
                      <a:r>
                        <a:rPr lang="en-US" sz="1050" dirty="0">
                          <a:latin typeface="+mn-lt"/>
                          <a:cs typeface="Arial" panose="020B0604020202020204" pitchFamily="34" charset="0"/>
                        </a:rPr>
                        <a:t>. </a:t>
                      </a:r>
                    </a:p>
                    <a:p>
                      <a:pPr marL="1257300" lvl="2" indent="-342900">
                        <a:spcAft>
                          <a:spcPts val="600"/>
                        </a:spcAft>
                        <a:buFont typeface="Courier New"/>
                        <a:buChar char="o"/>
                      </a:pPr>
                      <a:r>
                        <a:rPr lang="en-US" sz="1050" dirty="0">
                          <a:latin typeface="+mn-lt"/>
                          <a:cs typeface="Arial" panose="020B0604020202020204" pitchFamily="34" charset="0"/>
                        </a:rPr>
                        <a:t>Select ONLINE ORDER</a:t>
                      </a:r>
                    </a:p>
                    <a:p>
                      <a:pPr marL="342900" lvl="0" indent="-342900">
                        <a:spcAft>
                          <a:spcPts val="600"/>
                        </a:spcAft>
                        <a:buAutoNum type="arabicPeriod"/>
                      </a:pPr>
                      <a:r>
                        <a:rPr lang="en-US" sz="1100" b="1" baseline="0" dirty="0">
                          <a:latin typeface="+mn-lt"/>
                          <a:cs typeface="Arial" panose="020B0604020202020204" pitchFamily="34" charset="0"/>
                        </a:rPr>
                        <a:t>Earbuds</a:t>
                      </a:r>
                      <a:endParaRPr lang="en-US" sz="1100" baseline="0" dirty="0">
                        <a:latin typeface="+mn-lt"/>
                        <a:cs typeface="Arial" panose="020B0604020202020204" pitchFamily="34" charset="0"/>
                      </a:endParaRPr>
                    </a:p>
                    <a:p>
                      <a:pPr marL="742950" lvl="1" indent="-285750">
                        <a:spcAft>
                          <a:spcPts val="600"/>
                        </a:spcAft>
                        <a:buFont typeface="Arial"/>
                        <a:buChar char="•"/>
                      </a:pPr>
                      <a:r>
                        <a:rPr lang="en-US" sz="1050" baseline="0" dirty="0">
                          <a:latin typeface="+mn-lt"/>
                          <a:cs typeface="Arial" panose="020B0604020202020204" pitchFamily="34" charset="0"/>
                        </a:rPr>
                        <a:t>Deliveries start the week of</a:t>
                      </a:r>
                      <a:r>
                        <a:rPr lang="en-US" sz="1050" baseline="0" dirty="0">
                          <a:solidFill>
                            <a:srgbClr val="FF0000"/>
                          </a:solidFill>
                          <a:latin typeface="+mn-lt"/>
                          <a:cs typeface="Arial" panose="020B0604020202020204" pitchFamily="34" charset="0"/>
                        </a:rPr>
                        <a:t> August 7.</a:t>
                      </a:r>
                      <a:endParaRPr lang="en-US" sz="1050" dirty="0">
                        <a:solidFill>
                          <a:srgbClr val="FF0000"/>
                        </a:solidFill>
                        <a:latin typeface="+mn-lt"/>
                        <a:cs typeface="Arial" panose="020B0604020202020204" pitchFamily="34" charset="0"/>
                      </a:endParaRPr>
                    </a:p>
                    <a:p>
                      <a:pPr marL="742950" lvl="1" indent="-285750">
                        <a:spcAft>
                          <a:spcPts val="600"/>
                        </a:spcAft>
                        <a:buFont typeface="Arial"/>
                        <a:buChar char="•"/>
                      </a:pPr>
                      <a:r>
                        <a:rPr lang="en-US" sz="1050" baseline="0" dirty="0">
                          <a:latin typeface="+mn-lt"/>
                          <a:cs typeface="Arial" panose="020B0604020202020204" pitchFamily="34" charset="0"/>
                        </a:rPr>
                        <a:t>Earbuds are for eligible students in grades 3 –12.</a:t>
                      </a:r>
                      <a:endParaRPr lang="en-US" sz="1050" dirty="0">
                        <a:latin typeface="+mn-lt"/>
                        <a:cs typeface="Arial" panose="020B0604020202020204" pitchFamily="34"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7258199"/>
                  </a:ext>
                </a:extLst>
              </a:tr>
            </a:tbl>
          </a:graphicData>
        </a:graphic>
      </p:graphicFrame>
      <p:sp>
        <p:nvSpPr>
          <p:cNvPr id="3" name="TextBox 2">
            <a:extLst>
              <a:ext uri="{FF2B5EF4-FFF2-40B4-BE49-F238E27FC236}">
                <a16:creationId xmlns:a16="http://schemas.microsoft.com/office/drawing/2014/main" id="{B7797DBA-3F1A-ED40-B7C6-6DAFF6A2EC25}"/>
              </a:ext>
            </a:extLst>
          </p:cNvPr>
          <p:cNvSpPr txBox="1"/>
          <p:nvPr/>
        </p:nvSpPr>
        <p:spPr>
          <a:xfrm>
            <a:off x="4423645" y="4061517"/>
            <a:ext cx="4286794" cy="261610"/>
          </a:xfrm>
          <a:prstGeom prst="rect">
            <a:avLst/>
          </a:prstGeom>
          <a:solidFill>
            <a:srgbClr val="FFFF00"/>
          </a:solidFill>
          <a:ln w="25400">
            <a:solidFill>
              <a:schemeClr val="tx1"/>
            </a:solidFill>
          </a:ln>
        </p:spPr>
        <p:txBody>
          <a:bodyPr wrap="square" lIns="91440" tIns="45720" rIns="91440" bIns="45720" rtlCol="0" anchor="t">
            <a:spAutoFit/>
          </a:bodyPr>
          <a:lstStyle/>
          <a:p>
            <a:pPr algn="ctr"/>
            <a:r>
              <a:rPr lang="en-US" sz="1100" dirty="0">
                <a:latin typeface="Arial" panose="020B0604020202020204" pitchFamily="34" charset="0"/>
                <a:cs typeface="Arial" panose="020B0604020202020204" pitchFamily="34" charset="0"/>
              </a:rPr>
              <a:t>Testing Windows and Collection Dates are subject to change.</a:t>
            </a:r>
            <a:endParaRPr lang="en-US" sz="1100" dirty="0"/>
          </a:p>
        </p:txBody>
      </p:sp>
      <p:sp>
        <p:nvSpPr>
          <p:cNvPr id="5" name="Title 4">
            <a:extLst>
              <a:ext uri="{FF2B5EF4-FFF2-40B4-BE49-F238E27FC236}">
                <a16:creationId xmlns:a16="http://schemas.microsoft.com/office/drawing/2014/main" id="{6AAFC07A-A6CC-40B3-ACFC-3B00AF354E10}"/>
              </a:ext>
            </a:extLst>
          </p:cNvPr>
          <p:cNvSpPr>
            <a:spLocks noGrp="1"/>
          </p:cNvSpPr>
          <p:nvPr>
            <p:ph type="title"/>
          </p:nvPr>
        </p:nvSpPr>
        <p:spPr>
          <a:noFill/>
        </p:spPr>
        <p:txBody>
          <a:bodyPr spcFirstLastPara="1" wrap="square" lIns="68580" tIns="34290" rIns="68580" bIns="34290" anchor="ctr" anchorCtr="0">
            <a:normAutofit/>
          </a:bodyPr>
          <a:lstStyle/>
          <a:p>
            <a:r>
              <a:rPr lang="en-US" dirty="0">
                <a:latin typeface="+mj-lt"/>
              </a:rPr>
              <a:t>Key Dates</a:t>
            </a:r>
          </a:p>
        </p:txBody>
      </p:sp>
      <p:sp>
        <p:nvSpPr>
          <p:cNvPr id="7" name="Footer Placeholder 6">
            <a:extLst>
              <a:ext uri="{FF2B5EF4-FFF2-40B4-BE49-F238E27FC236}">
                <a16:creationId xmlns:a16="http://schemas.microsoft.com/office/drawing/2014/main" id="{A1086BC4-E201-9B61-CF92-6E8DF17833E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8296338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2"/>
                </a:solidFill>
              </a:rPr>
              <a:t>Initial Alternate ELPAC Administration </a:t>
            </a:r>
          </a:p>
        </p:txBody>
      </p:sp>
      <p:sp>
        <p:nvSpPr>
          <p:cNvPr id="3" name="Text Placeholder 2">
            <a:extLst>
              <a:ext uri="{FF2B5EF4-FFF2-40B4-BE49-F238E27FC236}">
                <a16:creationId xmlns:a16="http://schemas.microsoft.com/office/drawing/2014/main" id="{6651E7D3-FC61-1EBC-CEF3-7566DA0D73CF}"/>
              </a:ext>
            </a:extLst>
          </p:cNvPr>
          <p:cNvSpPr>
            <a:spLocks noGrp="1"/>
          </p:cNvSpPr>
          <p:nvPr>
            <p:ph type="body" idx="13"/>
          </p:nvPr>
        </p:nvSpPr>
        <p:spPr/>
        <p:txBody>
          <a:bodyPr/>
          <a:lstStyle/>
          <a:p>
            <a:endParaRPr lang="en-US"/>
          </a:p>
        </p:txBody>
      </p:sp>
      <p:graphicFrame>
        <p:nvGraphicFramePr>
          <p:cNvPr id="4" name="Table 3">
            <a:extLst>
              <a:ext uri="{FF2B5EF4-FFF2-40B4-BE49-F238E27FC236}">
                <a16:creationId xmlns:a16="http://schemas.microsoft.com/office/drawing/2014/main" id="{C0CBCA2E-41AE-6349-9AD1-AD4808CC9C8E}"/>
              </a:ext>
            </a:extLst>
          </p:cNvPr>
          <p:cNvGraphicFramePr>
            <a:graphicFrameLocks noGrp="1"/>
          </p:cNvGraphicFramePr>
          <p:nvPr>
            <p:extLst>
              <p:ext uri="{D42A27DB-BD31-4B8C-83A1-F6EECF244321}">
                <p14:modId xmlns:p14="http://schemas.microsoft.com/office/powerpoint/2010/main" val="2146680214"/>
              </p:ext>
            </p:extLst>
          </p:nvPr>
        </p:nvGraphicFramePr>
        <p:xfrm>
          <a:off x="311701" y="952499"/>
          <a:ext cx="8520600" cy="3768622"/>
        </p:xfrm>
        <a:graphic>
          <a:graphicData uri="http://schemas.openxmlformats.org/drawingml/2006/table">
            <a:tbl>
              <a:tblPr firstRow="1" firstCol="1" bandRow="1"/>
              <a:tblGrid>
                <a:gridCol w="966577">
                  <a:extLst>
                    <a:ext uri="{9D8B030D-6E8A-4147-A177-3AD203B41FA5}">
                      <a16:colId xmlns:a16="http://schemas.microsoft.com/office/drawing/2014/main" val="2268554783"/>
                    </a:ext>
                  </a:extLst>
                </a:gridCol>
                <a:gridCol w="4085293">
                  <a:extLst>
                    <a:ext uri="{9D8B030D-6E8A-4147-A177-3AD203B41FA5}">
                      <a16:colId xmlns:a16="http://schemas.microsoft.com/office/drawing/2014/main" val="557605197"/>
                    </a:ext>
                  </a:extLst>
                </a:gridCol>
                <a:gridCol w="3468730">
                  <a:extLst>
                    <a:ext uri="{9D8B030D-6E8A-4147-A177-3AD203B41FA5}">
                      <a16:colId xmlns:a16="http://schemas.microsoft.com/office/drawing/2014/main" val="112006576"/>
                    </a:ext>
                  </a:extLst>
                </a:gridCol>
              </a:tblGrid>
              <a:tr h="642204">
                <a:tc gridSpan="3">
                  <a:txBody>
                    <a:bodyPr/>
                    <a:lstStyle/>
                    <a:p>
                      <a:pPr marL="0" marR="0" algn="ctr">
                        <a:spcBef>
                          <a:spcPts val="0"/>
                        </a:spcBef>
                        <a:spcAft>
                          <a:spcPts val="0"/>
                        </a:spcAft>
                      </a:pPr>
                      <a:r>
                        <a:rPr lang="en-US" sz="1800" b="1" dirty="0">
                          <a:effectLst/>
                          <a:latin typeface="+mn-lt"/>
                          <a:ea typeface="Calibri"/>
                          <a:cs typeface="Arial" panose="020B0604020202020204" pitchFamily="34" charset="0"/>
                        </a:rPr>
                        <a:t>K-12 </a:t>
                      </a:r>
                      <a:r>
                        <a:rPr lang="en-US" sz="1800" b="1" dirty="0">
                          <a:solidFill>
                            <a:srgbClr val="000000"/>
                          </a:solidFill>
                          <a:effectLst/>
                          <a:latin typeface="+mn-lt"/>
                          <a:ea typeface="Calibri"/>
                          <a:cs typeface="Arial" panose="020B0604020202020204" pitchFamily="34" charset="0"/>
                        </a:rPr>
                        <a:t>Administration</a:t>
                      </a:r>
                      <a:endParaRPr lang="en-US" dirty="0">
                        <a:latin typeface="+mn-lt"/>
                        <a:cs typeface="Arial" panose="020B0604020202020204" pitchFamily="34" charset="0"/>
                      </a:endParaRPr>
                    </a:p>
                    <a:p>
                      <a:pPr marL="0" marR="0" algn="ctr">
                        <a:spcBef>
                          <a:spcPts val="0"/>
                        </a:spcBef>
                        <a:spcAft>
                          <a:spcPts val="0"/>
                        </a:spcAft>
                      </a:pPr>
                      <a:r>
                        <a:rPr lang="en-US" sz="1700" b="1" dirty="0">
                          <a:solidFill>
                            <a:srgbClr val="000000"/>
                          </a:solidFill>
                          <a:effectLst/>
                          <a:latin typeface="+mn-lt"/>
                          <a:ea typeface="Calibri"/>
                          <a:cs typeface="Arial" panose="020B0604020202020204" pitchFamily="34" charset="0"/>
                        </a:rPr>
                        <a:t>(Individual Administration)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590674699"/>
                  </a:ext>
                </a:extLst>
              </a:tr>
              <a:tr h="479512">
                <a:tc>
                  <a:txBody>
                    <a:bodyPr/>
                    <a:lstStyle/>
                    <a:p>
                      <a:pPr marL="0" marR="0" algn="ctr">
                        <a:spcBef>
                          <a:spcPts val="0"/>
                        </a:spcBef>
                        <a:spcAft>
                          <a:spcPts val="0"/>
                        </a:spcAft>
                      </a:pPr>
                      <a:r>
                        <a:rPr lang="en-US" sz="1400" b="1" dirty="0">
                          <a:solidFill>
                            <a:srgbClr val="000000"/>
                          </a:solidFill>
                          <a:effectLst/>
                          <a:latin typeface="+mn-lt"/>
                          <a:ea typeface="Calibri"/>
                          <a:cs typeface="Arial" panose="020B0604020202020204" pitchFamily="34" charset="0"/>
                        </a:rPr>
                        <a:t>Grade</a:t>
                      </a:r>
                      <a:endParaRPr lang="en-US" dirty="0">
                        <a:latin typeface="+mn-lt"/>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Arial" panose="020B0604020202020204" pitchFamily="34" charset="0"/>
                        </a:rPr>
                        <a:t>Test Examiner</a:t>
                      </a:r>
                      <a:endParaRPr lang="en-US" dirty="0">
                        <a:latin typeface="+mn-lt"/>
                        <a:cs typeface="Arial" panose="020B0604020202020204" pitchFamily="34" charset="0"/>
                      </a:endParaRPr>
                    </a:p>
                    <a:p>
                      <a:pPr marL="0" marR="0" algn="ctr">
                        <a:spcBef>
                          <a:spcPts val="0"/>
                        </a:spcBef>
                        <a:spcAft>
                          <a:spcPts val="0"/>
                        </a:spcAft>
                      </a:pPr>
                      <a:r>
                        <a:rPr lang="en-US" sz="1400" b="1" dirty="0">
                          <a:solidFill>
                            <a:srgbClr val="000000"/>
                          </a:solidFill>
                          <a:effectLst/>
                          <a:latin typeface="+mn-lt"/>
                          <a:ea typeface="Calibri"/>
                          <a:cs typeface="Arial" panose="020B0604020202020204" pitchFamily="34" charset="0"/>
                        </a:rPr>
                        <a:t>Must use DFA from TOMS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400" b="1" dirty="0">
                          <a:solidFill>
                            <a:srgbClr val="000000"/>
                          </a:solidFill>
                          <a:effectLst/>
                          <a:latin typeface="+mn-lt"/>
                          <a:ea typeface="Calibri"/>
                          <a:cs typeface="Arial" panose="020B0604020202020204" pitchFamily="34" charset="0"/>
                        </a:rPr>
                        <a:t>Student</a:t>
                      </a:r>
                      <a:endParaRPr lang="en-US" dirty="0">
                        <a:latin typeface="+mn-lt"/>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210887899"/>
                  </a:ext>
                </a:extLst>
              </a:tr>
              <a:tr h="2646906">
                <a:tc>
                  <a:txBody>
                    <a:bodyPr/>
                    <a:lstStyle/>
                    <a:p>
                      <a:pPr marL="0" marR="0">
                        <a:spcBef>
                          <a:spcPts val="0"/>
                        </a:spcBef>
                        <a:spcAft>
                          <a:spcPts val="0"/>
                        </a:spcAft>
                      </a:pPr>
                      <a:r>
                        <a:rPr lang="en-US" sz="1400" b="0" dirty="0">
                          <a:effectLst/>
                          <a:latin typeface="+mn-lt"/>
                          <a:ea typeface="Calibri"/>
                          <a:cs typeface="Arial" panose="020B0604020202020204" pitchFamily="34" charset="0"/>
                        </a:rPr>
                        <a:t>K-12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Wingdings" pitchFamily="2" charset="2"/>
                        <a:buChar char="§"/>
                      </a:pPr>
                      <a:r>
                        <a:rPr lang="en-US" sz="1400" b="0" dirty="0">
                          <a:effectLst/>
                          <a:latin typeface="+mn-lt"/>
                          <a:ea typeface="Calibri"/>
                          <a:cs typeface="Arial" panose="020B0604020202020204" pitchFamily="34" charset="0"/>
                        </a:rPr>
                        <a:t>TE creates an In-Person session in the TA Interface on one device.</a:t>
                      </a:r>
                    </a:p>
                    <a:p>
                      <a:pPr marL="342900" marR="0" lvl="0" indent="-342900">
                        <a:spcBef>
                          <a:spcPts val="0"/>
                        </a:spcBef>
                        <a:spcAft>
                          <a:spcPts val="0"/>
                        </a:spcAft>
                        <a:buFont typeface="Wingdings" pitchFamily="2" charset="2"/>
                        <a:buChar char="§"/>
                      </a:pPr>
                      <a:r>
                        <a:rPr lang="en-US" sz="1400" b="0" dirty="0">
                          <a:effectLst/>
                          <a:latin typeface="+mn-lt"/>
                          <a:ea typeface="Calibri"/>
                          <a:cs typeface="Arial" panose="020B0604020202020204" pitchFamily="34" charset="0"/>
                        </a:rPr>
                        <a:t>TE logs into the SECURE BROWSER for the student on another device.</a:t>
                      </a:r>
                      <a:endParaRPr lang="en-US" b="0" dirty="0">
                        <a:latin typeface="+mn-lt"/>
                        <a:cs typeface="Arial" panose="020B0604020202020204" pitchFamily="34" charset="0"/>
                      </a:endParaRPr>
                    </a:p>
                    <a:p>
                      <a:pPr marL="342900" marR="0" lvl="0" indent="-342900">
                        <a:spcBef>
                          <a:spcPts val="0"/>
                        </a:spcBef>
                        <a:spcAft>
                          <a:spcPts val="0"/>
                        </a:spcAft>
                        <a:buFont typeface="Wingdings" pitchFamily="2" charset="2"/>
                        <a:buChar char="§"/>
                      </a:pPr>
                      <a:r>
                        <a:rPr lang="en-US" sz="1400" b="0" dirty="0">
                          <a:effectLst/>
                          <a:latin typeface="+mn-lt"/>
                          <a:ea typeface="Calibri"/>
                          <a:cs typeface="Arial" panose="020B0604020202020204" pitchFamily="34" charset="0"/>
                        </a:rPr>
                        <a:t>TE administers the test using the DFA (Picture Cards may be needed).</a:t>
                      </a:r>
                      <a:endParaRPr lang="en-US" b="0" dirty="0">
                        <a:latin typeface="+mn-lt"/>
                        <a:cs typeface="Arial" panose="020B0604020202020204" pitchFamily="34" charset="0"/>
                      </a:endParaRPr>
                    </a:p>
                    <a:p>
                      <a:pPr marL="342900" marR="0" lvl="0" indent="-342900">
                        <a:spcBef>
                          <a:spcPts val="0"/>
                        </a:spcBef>
                        <a:spcAft>
                          <a:spcPts val="0"/>
                        </a:spcAft>
                        <a:buFont typeface="Wingdings" pitchFamily="2" charset="2"/>
                        <a:buChar char="§"/>
                      </a:pPr>
                      <a:r>
                        <a:rPr lang="en-US" sz="1400" b="0" dirty="0">
                          <a:effectLst/>
                          <a:latin typeface="+mn-lt"/>
                          <a:ea typeface="Calibri"/>
                          <a:cs typeface="Arial" panose="020B0604020202020204" pitchFamily="34" charset="0"/>
                        </a:rPr>
                        <a:t>TE navigates the test for the student and enters responses.</a:t>
                      </a:r>
                      <a:endParaRPr lang="en-US" b="0" dirty="0">
                        <a:latin typeface="+mn-lt"/>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dirty="0">
                          <a:effectLst/>
                          <a:latin typeface="+mn-lt"/>
                          <a:ea typeface="Calibri"/>
                          <a:cs typeface="Arial" panose="020B0604020202020204" pitchFamily="34" charset="0"/>
                        </a:rPr>
                        <a:t>Student views Test Examiner’s screen. </a:t>
                      </a:r>
                      <a:endParaRPr lang="en-US" b="0" dirty="0">
                        <a:latin typeface="+mn-lt"/>
                        <a:cs typeface="Arial" panose="020B0604020202020204" pitchFamily="34" charset="0"/>
                      </a:endParaRPr>
                    </a:p>
                    <a:p>
                      <a:pPr marL="342900" marR="0" lvl="0" indent="-342900">
                        <a:spcBef>
                          <a:spcPts val="0"/>
                        </a:spcBef>
                        <a:spcAft>
                          <a:spcPts val="0"/>
                        </a:spcAft>
                        <a:buFont typeface="Symbol" pitchFamily="2" charset="2"/>
                        <a:buChar char=""/>
                      </a:pPr>
                      <a:r>
                        <a:rPr lang="en-US" sz="1400" b="0" dirty="0">
                          <a:effectLst/>
                          <a:latin typeface="+mn-lt"/>
                          <a:ea typeface="Calibri"/>
                          <a:cs typeface="Arial" panose="020B0604020202020204" pitchFamily="34" charset="0"/>
                        </a:rPr>
                        <a:t>Student provides responses.</a:t>
                      </a:r>
                      <a:endParaRPr lang="en-US" b="0" dirty="0">
                        <a:latin typeface="+mn-lt"/>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297374"/>
                  </a:ext>
                </a:extLst>
              </a:tr>
            </a:tbl>
          </a:graphicData>
        </a:graphic>
      </p:graphicFrame>
      <p:sp>
        <p:nvSpPr>
          <p:cNvPr id="5" name="Rectangle 4">
            <a:extLst>
              <a:ext uri="{FF2B5EF4-FFF2-40B4-BE49-F238E27FC236}">
                <a16:creationId xmlns:a16="http://schemas.microsoft.com/office/drawing/2014/main" id="{FD1D3D00-6A15-58EE-2D34-81EE6C2534B3}"/>
              </a:ext>
            </a:extLst>
          </p:cNvPr>
          <p:cNvSpPr/>
          <p:nvPr/>
        </p:nvSpPr>
        <p:spPr>
          <a:xfrm>
            <a:off x="5769387" y="3211936"/>
            <a:ext cx="2502239" cy="64901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The TE does not need to complete any additional scoring for Initial Alternate ELPAC.</a:t>
            </a:r>
          </a:p>
        </p:txBody>
      </p:sp>
      <p:sp>
        <p:nvSpPr>
          <p:cNvPr id="8" name="Footer Placeholder 7">
            <a:extLst>
              <a:ext uri="{FF2B5EF4-FFF2-40B4-BE49-F238E27FC236}">
                <a16:creationId xmlns:a16="http://schemas.microsoft.com/office/drawing/2014/main" id="{B3B062B3-F0EE-5580-EA4D-BC93AA436EC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55409897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Initial Alternate ELPAC Stopping Policy</a:t>
            </a:r>
          </a:p>
        </p:txBody>
      </p:sp>
      <p:sp>
        <p:nvSpPr>
          <p:cNvPr id="3" name="Text Placeholder 2">
            <a:extLst>
              <a:ext uri="{FF2B5EF4-FFF2-40B4-BE49-F238E27FC236}">
                <a16:creationId xmlns:a16="http://schemas.microsoft.com/office/drawing/2014/main" id="{D6982117-3356-BF00-1097-C028D353CED8}"/>
              </a:ext>
            </a:extLst>
          </p:cNvPr>
          <p:cNvSpPr>
            <a:spLocks noGrp="1"/>
          </p:cNvSpPr>
          <p:nvPr>
            <p:ph type="body" idx="13"/>
          </p:nvPr>
        </p:nvSpPr>
        <p:spPr/>
        <p:txBody>
          <a:bodyPr/>
          <a:lstStyle/>
          <a:p>
            <a:pPr marL="139700" indent="0">
              <a:buNone/>
            </a:pPr>
            <a:r>
              <a:rPr lang="en-US" dirty="0"/>
              <a:t>The overarching goal of test administration is to give the student every chance to demonstrate their English language proficiency.</a:t>
            </a:r>
          </a:p>
          <a:p>
            <a:pPr lvl="1">
              <a:buFont typeface="Arial" panose="02070309020205020404" pitchFamily="49" charset="0"/>
              <a:buChar char="•"/>
            </a:pPr>
            <a:r>
              <a:rPr lang="en-US" dirty="0"/>
              <a:t>Stopping and returning is acceptable.</a:t>
            </a:r>
          </a:p>
          <a:p>
            <a:pPr lvl="1">
              <a:buFont typeface="Arial" panose="02070309020205020404" pitchFamily="49" charset="0"/>
              <a:buChar char="•"/>
            </a:pPr>
            <a:r>
              <a:rPr lang="en-US" dirty="0"/>
              <a:t>Stopping and submitting the test before completion should be a </a:t>
            </a:r>
            <a:r>
              <a:rPr lang="en-US" b="1" dirty="0">
                <a:solidFill>
                  <a:srgbClr val="FF0000"/>
                </a:solidFill>
              </a:rPr>
              <a:t>last resort</a:t>
            </a:r>
            <a:r>
              <a:rPr lang="en-US" dirty="0"/>
              <a:t>.</a:t>
            </a:r>
          </a:p>
          <a:p>
            <a:endParaRPr lang="en-US" dirty="0"/>
          </a:p>
        </p:txBody>
      </p:sp>
      <p:sp>
        <p:nvSpPr>
          <p:cNvPr id="6" name="Footer Placeholder 5">
            <a:extLst>
              <a:ext uri="{FF2B5EF4-FFF2-40B4-BE49-F238E27FC236}">
                <a16:creationId xmlns:a16="http://schemas.microsoft.com/office/drawing/2014/main" id="{CDB53A8F-5BEC-8F74-BDA4-06A13AEB4E5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39414164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4CD765-5386-EA99-3E78-A7E242830D84}"/>
              </a:ext>
            </a:extLst>
          </p:cNvPr>
          <p:cNvSpPr>
            <a:spLocks noGrp="1"/>
          </p:cNvSpPr>
          <p:nvPr>
            <p:ph type="title"/>
          </p:nvPr>
        </p:nvSpPr>
        <p:spPr/>
        <p:txBody>
          <a:bodyPr/>
          <a:lstStyle/>
          <a:p>
            <a:r>
              <a:rPr lang="en-US"/>
              <a:t>Action Items</a:t>
            </a:r>
          </a:p>
        </p:txBody>
      </p:sp>
      <p:sp>
        <p:nvSpPr>
          <p:cNvPr id="4" name="Text Placeholder 3">
            <a:extLst>
              <a:ext uri="{FF2B5EF4-FFF2-40B4-BE49-F238E27FC236}">
                <a16:creationId xmlns:a16="http://schemas.microsoft.com/office/drawing/2014/main" id="{96A5321E-2ED6-1035-D742-1364174FD0EA}"/>
              </a:ext>
            </a:extLst>
          </p:cNvPr>
          <p:cNvSpPr>
            <a:spLocks noGrp="1"/>
          </p:cNvSpPr>
          <p:nvPr>
            <p:ph type="body" idx="13"/>
          </p:nvPr>
        </p:nvSpPr>
        <p:spPr/>
        <p:txBody>
          <a:bodyPr/>
          <a:lstStyle/>
          <a:p>
            <a:pPr marL="596900" indent="-457200">
              <a:buFont typeface="+mj-lt"/>
              <a:buAutoNum type="arabicPeriod"/>
            </a:pPr>
            <a:r>
              <a:rPr lang="en-US" dirty="0"/>
              <a:t>Provide hard copies of the Initial Alternate ELPAC DFAs to TEs if necessary.</a:t>
            </a:r>
          </a:p>
          <a:p>
            <a:pPr marL="596900" indent="-457200">
              <a:buFont typeface="+mj-lt"/>
              <a:buAutoNum type="arabicPeriod"/>
            </a:pPr>
            <a:r>
              <a:rPr lang="en-US" dirty="0"/>
              <a:t>Review PFA</a:t>
            </a:r>
          </a:p>
          <a:p>
            <a:pPr marL="596900" indent="-457200">
              <a:buFont typeface="+mj-lt"/>
              <a:buAutoNum type="arabicPeriod"/>
            </a:pPr>
            <a:r>
              <a:rPr lang="en-US" dirty="0"/>
              <a:t>Provide picture cards if necessary.</a:t>
            </a:r>
          </a:p>
          <a:p>
            <a:pPr marL="596900" indent="-457200">
              <a:buFont typeface="+mj-lt"/>
              <a:buAutoNum type="arabicPeriod"/>
            </a:pPr>
            <a:r>
              <a:rPr lang="en-US" dirty="0"/>
              <a:t>Ensure test is administered one-on-one and in-person.</a:t>
            </a:r>
          </a:p>
          <a:p>
            <a:pPr marL="596900" indent="-457200">
              <a:buFont typeface="+mj-lt"/>
              <a:buAutoNum type="arabicPeriod"/>
            </a:pPr>
            <a:endParaRPr lang="en-US" dirty="0"/>
          </a:p>
        </p:txBody>
      </p:sp>
      <p:sp>
        <p:nvSpPr>
          <p:cNvPr id="6" name="Footer Placeholder 5">
            <a:extLst>
              <a:ext uri="{FF2B5EF4-FFF2-40B4-BE49-F238E27FC236}">
                <a16:creationId xmlns:a16="http://schemas.microsoft.com/office/drawing/2014/main" id="{B0848CB2-BFEA-E169-75BE-BE141592E05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58846162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dirty="0">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STAIRS</a:t>
            </a:r>
          </a:p>
        </p:txBody>
      </p:sp>
      <p:sp>
        <p:nvSpPr>
          <p:cNvPr id="6" name="Footer Placeholder 5">
            <a:extLst>
              <a:ext uri="{FF2B5EF4-FFF2-40B4-BE49-F238E27FC236}">
                <a16:creationId xmlns:a16="http://schemas.microsoft.com/office/drawing/2014/main" id="{E3942263-44BA-DF39-2D39-A027312D398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18185207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Test Security Incidents</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a:spcAft>
                <a:spcPts val="600"/>
              </a:spcAft>
            </a:pPr>
            <a:r>
              <a:rPr lang="en-US" sz="1550" dirty="0"/>
              <a:t>Test security incidents are behaviors prohibited because they give a student an unfair advantage or because they compromise the secure administration of the assessments.</a:t>
            </a:r>
            <a:endParaRPr lang="en-US" dirty="0"/>
          </a:p>
          <a:p>
            <a:pPr>
              <a:spcAft>
                <a:spcPts val="600"/>
              </a:spcAft>
            </a:pPr>
            <a:r>
              <a:rPr lang="en-US" sz="1550" dirty="0"/>
              <a:t>Whether intentional or by accident, failure to comply with security and administration rules, either by staff or students, constitutes a test security incident.</a:t>
            </a:r>
          </a:p>
          <a:p>
            <a:pPr>
              <a:spcAft>
                <a:spcPts val="600"/>
              </a:spcAft>
            </a:pPr>
            <a:r>
              <a:rPr lang="en-US" sz="1550" dirty="0"/>
              <a:t>Each TE and Proctor must immediately report any testing irregularity to the site ELPAC Coordinator.</a:t>
            </a:r>
          </a:p>
          <a:p>
            <a:pPr>
              <a:spcAft>
                <a:spcPts val="600"/>
              </a:spcAft>
            </a:pPr>
            <a:r>
              <a:rPr lang="en-US" sz="1550" dirty="0"/>
              <a:t>All testing incidents need to be immediately reported in the Security and Test Administration Incident Reporting System (STAIRS) in TOMS by the site ELPAC Coordinator.</a:t>
            </a:r>
          </a:p>
          <a:p>
            <a:pPr lvl="1">
              <a:spcAft>
                <a:spcPts val="600"/>
              </a:spcAft>
            </a:pPr>
            <a:r>
              <a:rPr lang="en-US" sz="1400" b="1" dirty="0">
                <a:solidFill>
                  <a:srgbClr val="FF0000"/>
                </a:solidFill>
              </a:rPr>
              <a:t>Security Breaches must also be reported to STB immediately after the STAIRS is filed.</a:t>
            </a:r>
          </a:p>
          <a:p>
            <a:pPr>
              <a:spcAft>
                <a:spcPts val="600"/>
              </a:spcAft>
            </a:pPr>
            <a:r>
              <a:rPr lang="en-US" sz="1550" dirty="0"/>
              <a:t>Some incidents may require that an Appeal be submitted to reset, reopen, or restore.</a:t>
            </a:r>
          </a:p>
          <a:p>
            <a:pPr>
              <a:spcAft>
                <a:spcPts val="600"/>
              </a:spcAft>
            </a:pPr>
            <a:r>
              <a:rPr lang="en-US" sz="1550" dirty="0"/>
              <a:t>After the STAIRS is submitted, a confirmation email will be sent indicating if any further action is needed.</a:t>
            </a:r>
            <a:endParaRPr lang="en-US" dirty="0"/>
          </a:p>
          <a:p>
            <a:pPr lvl="1">
              <a:spcAft>
                <a:spcPts val="300"/>
              </a:spcAft>
            </a:pPr>
            <a:endParaRPr lang="en-US" sz="1350" dirty="0">
              <a:solidFill>
                <a:srgbClr val="FF0000"/>
              </a:solidFill>
            </a:endParaRPr>
          </a:p>
        </p:txBody>
      </p:sp>
      <p:sp>
        <p:nvSpPr>
          <p:cNvPr id="6" name="Footer Placeholder 5">
            <a:extLst>
              <a:ext uri="{FF2B5EF4-FFF2-40B4-BE49-F238E27FC236}">
                <a16:creationId xmlns:a16="http://schemas.microsoft.com/office/drawing/2014/main" id="{6881C7F0-9F45-8216-6571-A10EB858A2C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38521363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Examples of Test Security Incidents</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marL="285750" indent="-285750">
              <a:spcAft>
                <a:spcPts val="300"/>
              </a:spcAft>
              <a:buFont typeface="Arial" panose="05000000000000000000" pitchFamily="2" charset="2"/>
              <a:buChar char="•"/>
            </a:pPr>
            <a:r>
              <a:rPr lang="en-US" sz="1800" dirty="0"/>
              <a:t>Expired or accidentally submitted tests.</a:t>
            </a:r>
            <a:endParaRPr lang="en-US" dirty="0"/>
          </a:p>
          <a:p>
            <a:pPr marL="285750" indent="-285750">
              <a:spcAft>
                <a:spcPts val="300"/>
              </a:spcAft>
              <a:buFont typeface="Arial" panose="05000000000000000000" pitchFamily="2" charset="2"/>
              <a:buChar char="•"/>
            </a:pPr>
            <a:r>
              <a:rPr lang="en-US" sz="1800" dirty="0"/>
              <a:t>Student was administered the incorrect assessment.</a:t>
            </a:r>
          </a:p>
          <a:p>
            <a:pPr marL="285750" indent="-285750">
              <a:spcAft>
                <a:spcPts val="300"/>
              </a:spcAft>
              <a:buFont typeface="Arial" panose="05000000000000000000" pitchFamily="2" charset="2"/>
              <a:buChar char="•"/>
            </a:pPr>
            <a:r>
              <a:rPr lang="en-US" sz="1800" dirty="0"/>
              <a:t>Student took the test using another student’s SSID.</a:t>
            </a:r>
          </a:p>
          <a:p>
            <a:pPr marL="285750" indent="-285750">
              <a:spcAft>
                <a:spcPts val="300"/>
              </a:spcAft>
              <a:buFont typeface="Arial" panose="05000000000000000000" pitchFamily="2" charset="2"/>
              <a:buChar char="•"/>
            </a:pPr>
            <a:r>
              <a:rPr lang="en-US" sz="1800" dirty="0"/>
              <a:t>Student took the test using a duplicate SSID.</a:t>
            </a:r>
          </a:p>
          <a:p>
            <a:pPr marL="285750" indent="-285750">
              <a:spcAft>
                <a:spcPts val="300"/>
              </a:spcAft>
              <a:buFont typeface="Arial" panose="05000000000000000000" pitchFamily="2" charset="2"/>
              <a:buChar char="•"/>
            </a:pPr>
            <a:r>
              <a:rPr lang="en-US" sz="1800" dirty="0">
                <a:solidFill>
                  <a:srgbClr val="FF0000"/>
                </a:solidFill>
              </a:rPr>
              <a:t>Social media discussion/posting of secure materials (Security Breach).</a:t>
            </a:r>
          </a:p>
          <a:p>
            <a:pPr marL="285750" indent="-285750">
              <a:spcAft>
                <a:spcPts val="300"/>
              </a:spcAft>
              <a:buFont typeface="Arial" panose="05000000000000000000" pitchFamily="2" charset="2"/>
              <a:buChar char="•"/>
            </a:pPr>
            <a:r>
              <a:rPr lang="en-US" sz="1800" dirty="0">
                <a:solidFill>
                  <a:srgbClr val="FF0000"/>
                </a:solidFill>
              </a:rPr>
              <a:t>Secure test materials were discussed, retained or copied (Security Breach).</a:t>
            </a:r>
          </a:p>
          <a:p>
            <a:pPr marL="285750" indent="-285750">
              <a:spcAft>
                <a:spcPts val="300"/>
              </a:spcAft>
              <a:buFont typeface="Arial" panose="05000000000000000000" pitchFamily="2" charset="2"/>
              <a:buChar char="•"/>
            </a:pPr>
            <a:endParaRPr lang="en-US" sz="1800" dirty="0">
              <a:solidFill>
                <a:srgbClr val="FF0000"/>
              </a:solidFill>
            </a:endParaRPr>
          </a:p>
        </p:txBody>
      </p:sp>
      <p:sp>
        <p:nvSpPr>
          <p:cNvPr id="6" name="Footer Placeholder 5">
            <a:extLst>
              <a:ext uri="{FF2B5EF4-FFF2-40B4-BE49-F238E27FC236}">
                <a16:creationId xmlns:a16="http://schemas.microsoft.com/office/drawing/2014/main" id="{889F8600-EA4E-4988-DD87-6FFDBAC2943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97922796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STAIRS</a:t>
            </a:r>
          </a:p>
        </p:txBody>
      </p:sp>
      <p:sp>
        <p:nvSpPr>
          <p:cNvPr id="3" name="Text Placeholder 2"/>
          <p:cNvSpPr>
            <a:spLocks noGrp="1"/>
          </p:cNvSpPr>
          <p:nvPr>
            <p:ph type="body" idx="1"/>
          </p:nvPr>
        </p:nvSpPr>
        <p:spPr>
          <a:xfrm>
            <a:off x="311700" y="936402"/>
            <a:ext cx="3054531" cy="3792769"/>
          </a:xfrm>
        </p:spPr>
        <p:txBody>
          <a:bodyPr>
            <a:noAutofit/>
          </a:bodyPr>
          <a:lstStyle/>
          <a:p>
            <a:pPr marL="285750" indent="-285750">
              <a:spcAft>
                <a:spcPts val="225"/>
              </a:spcAft>
              <a:buSzPct val="100000"/>
              <a:buFont typeface="Arial" panose="05000000000000000000" pitchFamily="2" charset="2"/>
              <a:buChar char="•"/>
            </a:pPr>
            <a:r>
              <a:rPr lang="en-US" sz="1800" dirty="0">
                <a:ea typeface="Tahoma"/>
                <a:cs typeface="Arial" panose="020B0604020202020204" pitchFamily="34" charset="0"/>
              </a:rPr>
              <a:t>ELPAC Coordinators gather information regarding the incident including:</a:t>
            </a:r>
            <a:endParaRPr lang="en-US" dirty="0"/>
          </a:p>
          <a:p>
            <a:pPr marL="626745" lvl="1" indent="-285750">
              <a:spcAft>
                <a:spcPts val="225"/>
              </a:spcAft>
              <a:buSzPct val="100000"/>
              <a:buFont typeface="Courier New" panose="05000000000000000000" pitchFamily="2" charset="2"/>
              <a:buChar char="o"/>
            </a:pPr>
            <a:r>
              <a:rPr lang="en-US" sz="1600" dirty="0">
                <a:ea typeface="Tahoma"/>
                <a:cs typeface="Arial" panose="020B0604020202020204" pitchFamily="34" charset="0"/>
              </a:rPr>
              <a:t>Date of incident</a:t>
            </a:r>
          </a:p>
          <a:p>
            <a:pPr marL="626745" lvl="1" indent="-285750">
              <a:spcAft>
                <a:spcPts val="225"/>
              </a:spcAft>
              <a:buSzPct val="100000"/>
              <a:buFont typeface="Courier New" panose="05000000000000000000" pitchFamily="2" charset="2"/>
              <a:buChar char="o"/>
            </a:pPr>
            <a:r>
              <a:rPr lang="en-US" sz="1600" dirty="0">
                <a:ea typeface="Tahoma"/>
                <a:cs typeface="Arial" panose="020B0604020202020204" pitchFamily="34" charset="0"/>
              </a:rPr>
              <a:t>SSIDs of student(s) involved</a:t>
            </a:r>
          </a:p>
          <a:p>
            <a:pPr marL="0" indent="0">
              <a:spcAft>
                <a:spcPts val="225"/>
              </a:spcAft>
              <a:buNone/>
            </a:pPr>
            <a:endParaRPr lang="en-US" sz="1800" dirty="0"/>
          </a:p>
          <a:p>
            <a:pPr lvl="1"/>
            <a:endParaRPr lang="en-US" dirty="0"/>
          </a:p>
        </p:txBody>
      </p:sp>
      <p:pic>
        <p:nvPicPr>
          <p:cNvPr id="9" name="Picture 8" descr="Graphical user interface, text, application, email&#10;&#10;Description automatically generated">
            <a:extLst>
              <a:ext uri="{FF2B5EF4-FFF2-40B4-BE49-F238E27FC236}">
                <a16:creationId xmlns:a16="http://schemas.microsoft.com/office/drawing/2014/main" id="{9C4582E9-BCC2-3846-B07F-697AA4D9C21D}"/>
              </a:ext>
            </a:extLst>
          </p:cNvPr>
          <p:cNvPicPr>
            <a:picLocks noChangeAspect="1"/>
          </p:cNvPicPr>
          <p:nvPr/>
        </p:nvPicPr>
        <p:blipFill>
          <a:blip r:embed="rId3"/>
          <a:stretch>
            <a:fillRect/>
          </a:stretch>
        </p:blipFill>
        <p:spPr>
          <a:xfrm>
            <a:off x="3721395" y="987505"/>
            <a:ext cx="5027297" cy="3718651"/>
          </a:xfrm>
          <a:prstGeom prst="rect">
            <a:avLst/>
          </a:prstGeom>
          <a:ln>
            <a:solidFill>
              <a:schemeClr val="tx1"/>
            </a:solidFill>
          </a:ln>
        </p:spPr>
      </p:pic>
      <p:sp>
        <p:nvSpPr>
          <p:cNvPr id="5" name="TextBox 4">
            <a:extLst>
              <a:ext uri="{FF2B5EF4-FFF2-40B4-BE49-F238E27FC236}">
                <a16:creationId xmlns:a16="http://schemas.microsoft.com/office/drawing/2014/main" id="{1FC4B491-ECD9-0449-A11A-5B9C3AB5DDD2}"/>
              </a:ext>
            </a:extLst>
          </p:cNvPr>
          <p:cNvSpPr txBox="1"/>
          <p:nvPr/>
        </p:nvSpPr>
        <p:spPr>
          <a:xfrm>
            <a:off x="341672" y="3872242"/>
            <a:ext cx="3094190" cy="769441"/>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dirty="0">
                <a:latin typeface="+mn-lt"/>
                <a:cs typeface="Arial" panose="020B0604020202020204" pitchFamily="34" charset="0"/>
              </a:rPr>
              <a:t>Security breaches must be entered in TOMS immediately by the Coordinator. </a:t>
            </a:r>
          </a:p>
          <a:p>
            <a:pPr algn="ctr"/>
            <a:r>
              <a:rPr lang="en-US" sz="1100" dirty="0">
                <a:latin typeface="+mn-lt"/>
                <a:cs typeface="Arial" panose="020B0604020202020204" pitchFamily="34" charset="0"/>
              </a:rPr>
              <a:t>Call STB to report any security breach after completing the STAIRS.</a:t>
            </a:r>
          </a:p>
        </p:txBody>
      </p:sp>
      <p:sp>
        <p:nvSpPr>
          <p:cNvPr id="4" name="Rectangle 3"/>
          <p:cNvSpPr/>
          <p:nvPr/>
        </p:nvSpPr>
        <p:spPr>
          <a:xfrm>
            <a:off x="6108970" y="987505"/>
            <a:ext cx="341449" cy="1612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Left Arrow 6"/>
          <p:cNvSpPr/>
          <p:nvPr/>
        </p:nvSpPr>
        <p:spPr>
          <a:xfrm rot="5400000">
            <a:off x="6106914" y="1222972"/>
            <a:ext cx="398504" cy="394393"/>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50" b="1" dirty="0">
              <a:solidFill>
                <a:schemeClr val="tx1"/>
              </a:solidFill>
              <a:latin typeface="Arial" panose="020B0604020202020204" pitchFamily="34" charset="0"/>
            </a:endParaRPr>
          </a:p>
        </p:txBody>
      </p:sp>
      <p:sp>
        <p:nvSpPr>
          <p:cNvPr id="10" name="Footer Placeholder 9">
            <a:extLst>
              <a:ext uri="{FF2B5EF4-FFF2-40B4-BE49-F238E27FC236}">
                <a16:creationId xmlns:a16="http://schemas.microsoft.com/office/drawing/2014/main" id="{2B0C47DF-A70E-BA87-D371-23BAC61DE48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9008359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Creating a STAIRS Report</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marL="285750" indent="-285750">
              <a:spcAft>
                <a:spcPts val="225"/>
              </a:spcAft>
              <a:buSzPct val="100000"/>
            </a:pPr>
            <a:r>
              <a:rPr lang="en-US" sz="1800" dirty="0">
                <a:ea typeface="Tahoma"/>
                <a:cs typeface="Arial" panose="020B0604020202020204" pitchFamily="34" charset="0"/>
              </a:rPr>
              <a:t>If a Reset, Reopen, or Restore is required, ensure that it is indicated in the </a:t>
            </a:r>
            <a:r>
              <a:rPr lang="en-US" sz="1800" dirty="0">
                <a:solidFill>
                  <a:srgbClr val="FF0000"/>
                </a:solidFill>
                <a:ea typeface="Tahoma"/>
                <a:cs typeface="Arial" panose="020B0604020202020204" pitchFamily="34" charset="0"/>
              </a:rPr>
              <a:t>Appeal type </a:t>
            </a:r>
            <a:r>
              <a:rPr lang="en-US" sz="1800" dirty="0">
                <a:ea typeface="Tahoma"/>
                <a:cs typeface="Arial" panose="020B0604020202020204" pitchFamily="34" charset="0"/>
              </a:rPr>
              <a:t>section before submitting.</a:t>
            </a:r>
          </a:p>
          <a:p>
            <a:pPr marL="605790" lvl="1" indent="-264795">
              <a:spcAft>
                <a:spcPts val="225"/>
              </a:spcAft>
              <a:buSzPct val="100000"/>
            </a:pPr>
            <a:r>
              <a:rPr lang="en-US" sz="1600" dirty="0">
                <a:ea typeface="Tahoma"/>
                <a:cs typeface="Arial" panose="020B0604020202020204" pitchFamily="34" charset="0"/>
              </a:rPr>
              <a:t>A 200-character description of the issue and steps to avoid the incident from occurring again, may be required prior to submitting.</a:t>
            </a:r>
          </a:p>
        </p:txBody>
      </p:sp>
      <p:pic>
        <p:nvPicPr>
          <p:cNvPr id="11" name="Picture 10">
            <a:extLst>
              <a:ext uri="{FF2B5EF4-FFF2-40B4-BE49-F238E27FC236}">
                <a16:creationId xmlns:a16="http://schemas.microsoft.com/office/drawing/2014/main" id="{3FD24155-9F65-094A-A617-E4CB74E70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026" y="2476710"/>
            <a:ext cx="5046328" cy="2181993"/>
          </a:xfrm>
          <a:prstGeom prst="rect">
            <a:avLst/>
          </a:prstGeom>
          <a:ln>
            <a:solidFill>
              <a:schemeClr val="tx1"/>
            </a:solidFill>
          </a:ln>
        </p:spPr>
      </p:pic>
      <p:sp>
        <p:nvSpPr>
          <p:cNvPr id="12" name="Frame 11">
            <a:extLst>
              <a:ext uri="{FF2B5EF4-FFF2-40B4-BE49-F238E27FC236}">
                <a16:creationId xmlns:a16="http://schemas.microsoft.com/office/drawing/2014/main" id="{83B691B2-A1EE-EE48-AFFA-BB407D9407E8}"/>
              </a:ext>
            </a:extLst>
          </p:cNvPr>
          <p:cNvSpPr/>
          <p:nvPr/>
        </p:nvSpPr>
        <p:spPr>
          <a:xfrm>
            <a:off x="5144405" y="4135917"/>
            <a:ext cx="1828949" cy="29404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 name="Footer Placeholder 5">
            <a:extLst>
              <a:ext uri="{FF2B5EF4-FFF2-40B4-BE49-F238E27FC236}">
                <a16:creationId xmlns:a16="http://schemas.microsoft.com/office/drawing/2014/main" id="{92D41F47-E081-6F1F-378D-826DBC02F9E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6019740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STAIRS</a:t>
            </a:r>
          </a:p>
        </p:txBody>
      </p:sp>
      <p:sp>
        <p:nvSpPr>
          <p:cNvPr id="3" name="Text Placeholder 2"/>
          <p:cNvSpPr>
            <a:spLocks noGrp="1"/>
          </p:cNvSpPr>
          <p:nvPr>
            <p:ph type="body" idx="13"/>
          </p:nvPr>
        </p:nvSpPr>
        <p:spPr>
          <a:xfrm>
            <a:off x="311700" y="980780"/>
            <a:ext cx="8520600" cy="3752524"/>
          </a:xfrm>
        </p:spPr>
        <p:txBody>
          <a:bodyPr>
            <a:normAutofit/>
          </a:bodyPr>
          <a:lstStyle/>
          <a:p>
            <a:pPr marL="0" indent="0">
              <a:spcAft>
                <a:spcPts val="225"/>
              </a:spcAft>
              <a:buNone/>
            </a:pPr>
            <a:r>
              <a:rPr lang="en-US" sz="1800"/>
              <a:t>If your STAIRS is rejected</a:t>
            </a:r>
          </a:p>
          <a:p>
            <a:pPr marL="482600" indent="-342900">
              <a:spcAft>
                <a:spcPts val="225"/>
              </a:spcAft>
              <a:buAutoNum type="arabicPeriod"/>
            </a:pPr>
            <a:r>
              <a:rPr lang="en-US" sz="1600"/>
              <a:t>Select “Search STAIRS”  and enter the STAIRS ID </a:t>
            </a:r>
          </a:p>
          <a:p>
            <a:pPr marL="482600" indent="-342900">
              <a:spcAft>
                <a:spcPts val="225"/>
              </a:spcAft>
              <a:buAutoNum type="arabicPeriod"/>
            </a:pPr>
            <a:r>
              <a:rPr lang="en-US" sz="1600"/>
              <a:t>Review and follow the instructions in the </a:t>
            </a:r>
            <a:r>
              <a:rPr lang="en-US" sz="1600" b="1"/>
              <a:t>Notes</a:t>
            </a:r>
            <a:r>
              <a:rPr lang="en-US" sz="1600"/>
              <a:t> section</a:t>
            </a:r>
          </a:p>
          <a:p>
            <a:pPr marL="482600" indent="-342900">
              <a:spcAft>
                <a:spcPts val="225"/>
              </a:spcAft>
              <a:buAutoNum type="arabicPeriod"/>
            </a:pPr>
            <a:r>
              <a:rPr lang="en-US" sz="1600"/>
              <a:t>Submit a new STAIRS</a:t>
            </a:r>
          </a:p>
          <a:p>
            <a:pPr lvl="1"/>
            <a:endParaRPr lang="en-US"/>
          </a:p>
        </p:txBody>
      </p:sp>
      <p:pic>
        <p:nvPicPr>
          <p:cNvPr id="5" name="Picture 4">
            <a:extLst>
              <a:ext uri="{FF2B5EF4-FFF2-40B4-BE49-F238E27FC236}">
                <a16:creationId xmlns:a16="http://schemas.microsoft.com/office/drawing/2014/main" id="{86E13B0B-B270-FC48-A521-CAABB8601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574" y="2749887"/>
            <a:ext cx="7164678" cy="1860615"/>
          </a:xfrm>
          <a:prstGeom prst="rect">
            <a:avLst/>
          </a:prstGeom>
          <a:ln>
            <a:solidFill>
              <a:schemeClr val="tx1"/>
            </a:solidFill>
          </a:ln>
        </p:spPr>
      </p:pic>
      <p:sp>
        <p:nvSpPr>
          <p:cNvPr id="12" name="Frame 11">
            <a:extLst>
              <a:ext uri="{FF2B5EF4-FFF2-40B4-BE49-F238E27FC236}">
                <a16:creationId xmlns:a16="http://schemas.microsoft.com/office/drawing/2014/main" id="{83B691B2-A1EE-EE48-AFFA-BB407D9407E8}"/>
              </a:ext>
            </a:extLst>
          </p:cNvPr>
          <p:cNvSpPr/>
          <p:nvPr/>
        </p:nvSpPr>
        <p:spPr>
          <a:xfrm>
            <a:off x="1768430" y="4147858"/>
            <a:ext cx="880592" cy="35800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4" name="Frame 3">
            <a:extLst>
              <a:ext uri="{FF2B5EF4-FFF2-40B4-BE49-F238E27FC236}">
                <a16:creationId xmlns:a16="http://schemas.microsoft.com/office/drawing/2014/main" id="{E351414A-414B-E748-9618-34E33DD91117}"/>
              </a:ext>
            </a:extLst>
          </p:cNvPr>
          <p:cNvSpPr/>
          <p:nvPr/>
        </p:nvSpPr>
        <p:spPr>
          <a:xfrm>
            <a:off x="1913317" y="3077303"/>
            <a:ext cx="1073775" cy="3741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8" name="Footer Placeholder 7">
            <a:extLst>
              <a:ext uri="{FF2B5EF4-FFF2-40B4-BE49-F238E27FC236}">
                <a16:creationId xmlns:a16="http://schemas.microsoft.com/office/drawing/2014/main" id="{86988406-26A7-D340-C28C-6B4D13C6D53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64190710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marL="342900" lvl="3" indent="-342900">
              <a:buClrTx/>
              <a:buSzPct val="100000"/>
              <a:buFont typeface="Arial" panose="05000000000000000000" pitchFamily="2" charset="2"/>
              <a:buChar char="•"/>
            </a:pPr>
            <a:r>
              <a:rPr lang="en-US" sz="2400" dirty="0">
                <a:ea typeface="Tahoma"/>
                <a:cs typeface="Arial" panose="020B0604020202020204" pitchFamily="34" charset="0"/>
              </a:rPr>
              <a:t>If you have any questions, contact STB prior to submitting STAIRS.</a:t>
            </a:r>
            <a:endParaRPr lang="en-US" sz="2400" dirty="0"/>
          </a:p>
          <a:p>
            <a:pPr marL="342900" lvl="3" indent="-342900">
              <a:buClrTx/>
              <a:buSzPct val="100000"/>
              <a:buFont typeface="Arial" panose="05000000000000000000" pitchFamily="2" charset="2"/>
              <a:buChar char="•"/>
            </a:pPr>
            <a:r>
              <a:rPr lang="en-US" sz="2400" dirty="0">
                <a:ea typeface="Tahoma"/>
                <a:cs typeface="Arial" panose="020B0604020202020204" pitchFamily="34" charset="0"/>
              </a:rPr>
              <a:t>Be sure to have student(s) SSID number(s) when creating a STAIRS.</a:t>
            </a:r>
            <a:endParaRPr lang="en-US" sz="2400" dirty="0"/>
          </a:p>
          <a:p>
            <a:pPr marL="342900" lvl="3" indent="-342900">
              <a:buClrTx/>
              <a:buSzPct val="100000"/>
              <a:buFont typeface="Arial" panose="05000000000000000000" pitchFamily="2" charset="2"/>
              <a:buChar char="•"/>
            </a:pPr>
            <a:r>
              <a:rPr lang="en-US" sz="2400" dirty="0">
                <a:ea typeface="Tahoma"/>
                <a:cs typeface="Arial" panose="020B0604020202020204" pitchFamily="34" charset="0"/>
              </a:rPr>
              <a:t>Be sure to follow-up on all STAIRS submitted.</a:t>
            </a:r>
            <a:endParaRPr lang="en-US" sz="2400" dirty="0"/>
          </a:p>
          <a:p>
            <a:pPr marL="471170" lvl="2" indent="-299720">
              <a:buClr>
                <a:srgbClr val="8FAADC"/>
              </a:buClr>
              <a:buAutoNum type="arabicPeriod"/>
            </a:pPr>
            <a:endParaRPr lang="en-US" sz="2400" dirty="0"/>
          </a:p>
          <a:p>
            <a:pPr marL="471170" lvl="2" indent="-299720">
              <a:buClr>
                <a:srgbClr val="8FAADC"/>
              </a:buClr>
              <a:buAutoNum type="arabicPeriod"/>
            </a:pPr>
            <a:endParaRPr lang="en-US" sz="2400" dirty="0"/>
          </a:p>
          <a:p>
            <a:pPr marL="471170" lvl="2" indent="-299720">
              <a:buClr>
                <a:srgbClr val="8FAADC"/>
              </a:buClr>
              <a:buAutoNum type="arabicPeriod"/>
            </a:pPr>
            <a:endParaRPr lang="en-US" sz="2400" dirty="0"/>
          </a:p>
          <a:p>
            <a:pPr marL="471170" lvl="2" indent="-299720">
              <a:buClr>
                <a:srgbClr val="8FAADC"/>
              </a:buClr>
              <a:buAutoNum type="arabicPeriod"/>
            </a:pPr>
            <a:endParaRPr lang="en-US" sz="2400" dirty="0"/>
          </a:p>
          <a:p>
            <a:pPr marL="471170" lvl="2" indent="-299720">
              <a:buClr>
                <a:srgbClr val="8FAADC"/>
              </a:buClr>
              <a:buAutoNum type="arabicPeriod"/>
            </a:pPr>
            <a:endParaRPr lang="en-US" sz="2400" dirty="0"/>
          </a:p>
          <a:p>
            <a:pPr marL="471170" lvl="2" indent="-299720">
              <a:buClr>
                <a:srgbClr val="8FAADC"/>
              </a:buClr>
              <a:buAutoNum type="arabicPeriod"/>
            </a:pPr>
            <a:endParaRPr lang="en-US" sz="2400" dirty="0"/>
          </a:p>
          <a:p>
            <a:pPr marL="299720" lvl="2" indent="-257175">
              <a:buClr>
                <a:srgbClr val="8FAADC"/>
              </a:buClr>
              <a:buAutoNum type="arabicPeriod"/>
            </a:pPr>
            <a:endParaRPr lang="en-US" sz="2400" dirty="0"/>
          </a:p>
          <a:p>
            <a:pPr marL="299720" lvl="2" indent="-257175">
              <a:buClr>
                <a:srgbClr val="8FAADC"/>
              </a:buClr>
              <a:buAutoNum type="arabicPeriod"/>
            </a:pPr>
            <a:endParaRPr lang="en-US" sz="2400" dirty="0"/>
          </a:p>
          <a:p>
            <a:pPr marL="299720" lvl="2" indent="-257175">
              <a:buClr>
                <a:srgbClr val="8FAADC"/>
              </a:buClr>
              <a:buAutoNum type="arabicPeriod"/>
            </a:pPr>
            <a:endParaRPr lang="en-US" sz="2400" dirty="0"/>
          </a:p>
        </p:txBody>
      </p:sp>
      <p:sp>
        <p:nvSpPr>
          <p:cNvPr id="5" name="Footer Placeholder 4">
            <a:extLst>
              <a:ext uri="{FF2B5EF4-FFF2-40B4-BE49-F238E27FC236}">
                <a16:creationId xmlns:a16="http://schemas.microsoft.com/office/drawing/2014/main" id="{0932EB48-CFCD-E1DD-33AF-169433E7B6E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427063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957498718"/>
              </p:ext>
            </p:extLst>
          </p:nvPr>
        </p:nvGraphicFramePr>
        <p:xfrm>
          <a:off x="542925" y="904875"/>
          <a:ext cx="8129376" cy="3718830"/>
        </p:xfrm>
        <a:graphic>
          <a:graphicData uri="http://schemas.openxmlformats.org/drawingml/2006/table">
            <a:tbl>
              <a:tblPr firstRow="1" bandRow="1">
                <a:tableStyleId>{B301B821-A1FF-4177-AEE7-76D212191A09}</a:tableStyleId>
              </a:tblPr>
              <a:tblGrid>
                <a:gridCol w="4100349">
                  <a:extLst>
                    <a:ext uri="{9D8B030D-6E8A-4147-A177-3AD203B41FA5}">
                      <a16:colId xmlns:a16="http://schemas.microsoft.com/office/drawing/2014/main" val="691290236"/>
                    </a:ext>
                  </a:extLst>
                </a:gridCol>
                <a:gridCol w="4029027">
                  <a:extLst>
                    <a:ext uri="{9D8B030D-6E8A-4147-A177-3AD203B41FA5}">
                      <a16:colId xmlns:a16="http://schemas.microsoft.com/office/drawing/2014/main" val="987562018"/>
                    </a:ext>
                  </a:extLst>
                </a:gridCol>
              </a:tblGrid>
              <a:tr h="486959">
                <a:tc gridSpan="2">
                  <a:txBody>
                    <a:bodyPr/>
                    <a:lstStyle/>
                    <a:p>
                      <a:pPr lvl="0" algn="ctr">
                        <a:buNone/>
                      </a:pPr>
                      <a:r>
                        <a:rPr lang="en-US" sz="1400" b="0" dirty="0">
                          <a:latin typeface="+mn-lt"/>
                          <a:cs typeface="Arial" panose="020B0604020202020204" pitchFamily="34" charset="0"/>
                        </a:rPr>
                        <a:t>Materials Will be Turned Into Your Assigned Testing Center </a:t>
                      </a:r>
                      <a:endParaRPr lang="en-US" sz="1100" dirty="0">
                        <a:latin typeface="+mn-lt"/>
                      </a:endParaRPr>
                    </a:p>
                    <a:p>
                      <a:pPr marL="0" marR="0" lvl="0" indent="0" algn="ctr" rtl="0">
                        <a:lnSpc>
                          <a:spcPct val="100000"/>
                        </a:lnSpc>
                        <a:spcBef>
                          <a:spcPts val="0"/>
                        </a:spcBef>
                        <a:spcAft>
                          <a:spcPts val="0"/>
                        </a:spcAft>
                        <a:buClrTx/>
                        <a:buSzTx/>
                        <a:buFontTx/>
                        <a:buNone/>
                      </a:pPr>
                      <a:r>
                        <a:rPr lang="en-US" sz="1400" b="1" u="sng" dirty="0">
                          <a:latin typeface="+mn-lt"/>
                          <a:cs typeface="Arial" panose="020B0604020202020204" pitchFamily="34" charset="0"/>
                        </a:rPr>
                        <a:t>TENTATIVE</a:t>
                      </a:r>
                      <a:r>
                        <a:rPr lang="en-US" sz="1400" b="1" dirty="0">
                          <a:latin typeface="+mn-lt"/>
                          <a:cs typeface="Arial" panose="020B0604020202020204" pitchFamily="34" charset="0"/>
                        </a:rPr>
                        <a:t> </a:t>
                      </a:r>
                      <a:r>
                        <a:rPr lang="en-US" sz="1400" b="0" dirty="0">
                          <a:latin typeface="+mn-lt"/>
                          <a:cs typeface="Arial" panose="020B0604020202020204" pitchFamily="34" charset="0"/>
                        </a:rPr>
                        <a:t>Collection Dates</a:t>
                      </a:r>
                      <a:endParaRPr lang="en-US" sz="1100" dirty="0">
                        <a:latin typeface="+mn-lt"/>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7769118"/>
                  </a:ext>
                </a:extLst>
              </a:tr>
              <a:tr h="3223530">
                <a:tc>
                  <a:txBody>
                    <a:bodyPr/>
                    <a:lstStyle/>
                    <a:p>
                      <a:pPr marL="0" marR="0" lvl="0" indent="0" algn="l">
                        <a:lnSpc>
                          <a:spcPct val="100000"/>
                        </a:lnSpc>
                        <a:spcBef>
                          <a:spcPts val="0"/>
                        </a:spcBef>
                        <a:spcAft>
                          <a:spcPts val="600"/>
                        </a:spcAft>
                        <a:buNone/>
                      </a:pPr>
                      <a:r>
                        <a:rPr lang="en-US" sz="1200" b="1" i="0" u="sng" strike="noStrike" baseline="0" noProof="0" dirty="0">
                          <a:latin typeface="+mn-lt"/>
                        </a:rPr>
                        <a:t>RSVP Schools</a:t>
                      </a:r>
                      <a:endParaRPr lang="en-US" sz="1200" b="0" i="0" u="none" strike="noStrike" baseline="0" noProof="0" dirty="0">
                        <a:latin typeface="+mn-lt"/>
                      </a:endParaRPr>
                    </a:p>
                    <a:p>
                      <a:pPr marL="285750" marR="0" lvl="0" indent="-285750" algn="l">
                        <a:lnSpc>
                          <a:spcPct val="100000"/>
                        </a:lnSpc>
                        <a:spcBef>
                          <a:spcPts val="0"/>
                        </a:spcBef>
                        <a:spcAft>
                          <a:spcPts val="600"/>
                        </a:spcAft>
                        <a:buClr>
                          <a:schemeClr val="accent1">
                            <a:lumMod val="50000"/>
                          </a:schemeClr>
                        </a:buClr>
                        <a:buFont typeface="Arial"/>
                        <a:buChar char="•"/>
                      </a:pPr>
                      <a:r>
                        <a:rPr lang="en-US" sz="1200" b="0" i="0" u="none" strike="noStrike" baseline="0" noProof="0" dirty="0">
                          <a:latin typeface="+mn-lt"/>
                        </a:rPr>
                        <a:t>RSVP Schools will turn in Initial ELPAC K-2 Writing Answer Books for students tested between </a:t>
                      </a:r>
                      <a:r>
                        <a:rPr lang="en-US" sz="1200" b="1" i="0" u="sng" strike="noStrike" baseline="0" noProof="0" dirty="0">
                          <a:latin typeface="+mn-lt"/>
                        </a:rPr>
                        <a:t>August 14 and October 31.</a:t>
                      </a:r>
                      <a:endParaRPr lang="en-US" sz="1200" b="1" i="0" u="none" strike="noStrike" baseline="0" noProof="0" dirty="0">
                        <a:latin typeface="+mn-lt"/>
                      </a:endParaRPr>
                    </a:p>
                    <a:p>
                      <a:pPr marL="742950" marR="0" lvl="1" indent="-285750" algn="l">
                        <a:lnSpc>
                          <a:spcPct val="100000"/>
                        </a:lnSpc>
                        <a:spcBef>
                          <a:spcPts val="0"/>
                        </a:spcBef>
                        <a:spcAft>
                          <a:spcPts val="600"/>
                        </a:spcAft>
                        <a:buClr>
                          <a:schemeClr val="accent1">
                            <a:lumMod val="75000"/>
                          </a:schemeClr>
                        </a:buClr>
                        <a:buFont typeface="Courier New"/>
                        <a:buChar char="o"/>
                      </a:pPr>
                      <a:r>
                        <a:rPr lang="en-US" sz="1100" b="1" i="0" u="none" strike="noStrike" baseline="0" noProof="0" dirty="0">
                          <a:latin typeface="+mn-lt"/>
                        </a:rPr>
                        <a:t>Turn-in date: November 15-16, 2023</a:t>
                      </a:r>
                      <a:endParaRPr lang="en-US" sz="1100" b="0" i="0" u="none" strike="noStrike" baseline="0" noProof="0" dirty="0">
                        <a:latin typeface="+mn-lt"/>
                      </a:endParaRPr>
                    </a:p>
                    <a:p>
                      <a:pPr marL="285750" marR="0" lvl="0" indent="-285750" algn="l">
                        <a:lnSpc>
                          <a:spcPct val="100000"/>
                        </a:lnSpc>
                        <a:spcBef>
                          <a:spcPts val="0"/>
                        </a:spcBef>
                        <a:spcAft>
                          <a:spcPts val="0"/>
                        </a:spcAft>
                        <a:buClr>
                          <a:schemeClr val="accent1">
                            <a:lumMod val="50000"/>
                          </a:schemeClr>
                        </a:buClr>
                        <a:buFont typeface="Arial"/>
                        <a:buChar char="•"/>
                      </a:pPr>
                      <a:r>
                        <a:rPr lang="en-US" sz="1200" b="0" i="0" u="none" strike="noStrike" baseline="0" noProof="0" dirty="0">
                          <a:latin typeface="+mn-lt"/>
                        </a:rPr>
                        <a:t>After the November collection, RSVP schools will securely store all completed and unused K-2 Writing Answer Books until the following collection: </a:t>
                      </a:r>
                    </a:p>
                    <a:p>
                      <a:pPr marL="742950" marR="0" lvl="1" indent="-285750" algn="l">
                        <a:lnSpc>
                          <a:spcPct val="100000"/>
                        </a:lnSpc>
                        <a:spcBef>
                          <a:spcPts val="0"/>
                        </a:spcBef>
                        <a:spcAft>
                          <a:spcPts val="0"/>
                        </a:spcAft>
                        <a:buClr>
                          <a:schemeClr val="accent1">
                            <a:lumMod val="75000"/>
                          </a:schemeClr>
                        </a:buClr>
                        <a:buFont typeface="Courier New"/>
                        <a:buChar char="o"/>
                      </a:pPr>
                      <a:r>
                        <a:rPr lang="en-US" sz="1100" b="1" i="0" u="none" strike="noStrike" baseline="0" noProof="0" dirty="0">
                          <a:latin typeface="+mn-lt"/>
                        </a:rPr>
                        <a:t>June 3-4, 2024</a:t>
                      </a:r>
                      <a:endParaRPr lang="en-US" sz="1100" b="0" i="0" u="none" strike="noStrike" baseline="0" noProof="0" dirty="0">
                        <a:latin typeface="+mn-lt"/>
                      </a:endParaRPr>
                    </a:p>
                    <a:p>
                      <a:pPr marL="0" lvl="0" indent="0">
                        <a:spcAft>
                          <a:spcPts val="600"/>
                        </a:spcAft>
                        <a:buNone/>
                      </a:pPr>
                      <a:endParaRPr lang="en-US" sz="1200" b="0" i="0" u="none" strike="noStrike" baseline="0" noProof="0" dirty="0">
                        <a:latin typeface="+mn-lt"/>
                      </a:endParaRPr>
                    </a:p>
                    <a:p>
                      <a:pPr marL="0" lvl="0" indent="0" algn="ctr">
                        <a:spcAft>
                          <a:spcPts val="600"/>
                        </a:spcAft>
                        <a:buNone/>
                      </a:pPr>
                      <a:r>
                        <a:rPr lang="en-US" sz="1200" b="1" i="0" u="none" strike="noStrike" baseline="0" noProof="0" dirty="0">
                          <a:highlight>
                            <a:srgbClr val="00FFFF"/>
                          </a:highlight>
                          <a:latin typeface="+mn-lt"/>
                        </a:rPr>
                        <a:t>STB will communicate directly with RSVP schools regarding the collection.</a:t>
                      </a:r>
                      <a:endParaRPr lang="en-US" sz="1200" b="0" i="0" u="none" strike="noStrike" baseline="0" noProof="0" dirty="0">
                        <a:highlight>
                          <a:srgbClr val="00FFFF"/>
                        </a:highlight>
                        <a:latin typeface="+mn-lt"/>
                      </a:endParaRPr>
                    </a:p>
                    <a:p>
                      <a:pPr marL="0" lvl="0" indent="0">
                        <a:spcAft>
                          <a:spcPts val="600"/>
                        </a:spcAft>
                        <a:buNone/>
                      </a:pPr>
                      <a:endParaRPr lang="en-US" sz="1200" b="0" i="0" u="none" strike="noStrike" baseline="0" noProof="0" dirty="0">
                        <a:latin typeface="+mn-lt"/>
                      </a:endParaRPr>
                    </a:p>
                    <a:p>
                      <a:pPr marL="0" lvl="0" indent="0">
                        <a:spcAft>
                          <a:spcPts val="600"/>
                        </a:spcAft>
                        <a:buFont typeface="Arial" panose="020B0604020202020204" pitchFamily="34" charset="0"/>
                        <a:buNone/>
                      </a:pPr>
                      <a:endParaRPr lang="en-US" sz="1100" b="1" baseline="0" dirty="0">
                        <a:latin typeface="+mn-lt"/>
                        <a:cs typeface="Arial" panose="020B0604020202020204" pitchFamily="34"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a:lnSpc>
                          <a:spcPct val="100000"/>
                        </a:lnSpc>
                        <a:spcBef>
                          <a:spcPts val="0"/>
                        </a:spcBef>
                        <a:spcAft>
                          <a:spcPts val="600"/>
                        </a:spcAft>
                        <a:buNone/>
                      </a:pPr>
                      <a:r>
                        <a:rPr lang="en-US" sz="1200" b="1" i="0" u="sng" strike="noStrike" noProof="0" dirty="0">
                          <a:latin typeface="+mn-lt"/>
                        </a:rPr>
                        <a:t>Non-RSVP Schools</a:t>
                      </a:r>
                      <a:endParaRPr lang="en-US" sz="1200" b="0" i="0" u="none" strike="noStrike" noProof="0" dirty="0">
                        <a:latin typeface="+mn-lt"/>
                      </a:endParaRPr>
                    </a:p>
                    <a:p>
                      <a:pPr marL="285750" marR="0" lvl="0" indent="-285750" algn="l">
                        <a:lnSpc>
                          <a:spcPct val="100000"/>
                        </a:lnSpc>
                        <a:spcBef>
                          <a:spcPts val="0"/>
                        </a:spcBef>
                        <a:spcAft>
                          <a:spcPts val="0"/>
                        </a:spcAft>
                        <a:buClr>
                          <a:schemeClr val="accent1">
                            <a:lumMod val="50000"/>
                          </a:schemeClr>
                        </a:buClr>
                        <a:buFont typeface="Arial"/>
                        <a:buChar char="•"/>
                      </a:pPr>
                      <a:r>
                        <a:rPr lang="en-US" sz="1200" b="0" i="0" u="none" strike="noStrike" noProof="0" dirty="0">
                          <a:latin typeface="+mn-lt"/>
                        </a:rPr>
                        <a:t>Non-RSVP Schools will securely store all </a:t>
                      </a:r>
                      <a:r>
                        <a:rPr lang="en-US" sz="1200" b="0" i="0" u="sng" strike="noStrike" noProof="0" dirty="0">
                          <a:latin typeface="+mn-lt"/>
                        </a:rPr>
                        <a:t>completed and unused</a:t>
                      </a:r>
                      <a:r>
                        <a:rPr lang="en-US" sz="1200" b="0" i="0" u="none" strike="noStrike" noProof="0" dirty="0">
                          <a:latin typeface="+mn-lt"/>
                        </a:rPr>
                        <a:t> Initial ELPAC K-2 Writing Answer Books until the following collection: </a:t>
                      </a:r>
                    </a:p>
                    <a:p>
                      <a:pPr marL="742950" marR="0" lvl="1" indent="-285750" algn="l">
                        <a:lnSpc>
                          <a:spcPct val="100000"/>
                        </a:lnSpc>
                        <a:spcBef>
                          <a:spcPts val="0"/>
                        </a:spcBef>
                        <a:spcAft>
                          <a:spcPts val="0"/>
                        </a:spcAft>
                        <a:buClr>
                          <a:schemeClr val="accent1">
                            <a:lumMod val="75000"/>
                          </a:schemeClr>
                        </a:buClr>
                        <a:buFont typeface="Courier New"/>
                        <a:buChar char="o"/>
                      </a:pPr>
                      <a:r>
                        <a:rPr lang="en-US" sz="1100" b="1" i="0" u="none" strike="noStrike" noProof="0" dirty="0">
                          <a:solidFill>
                            <a:srgbClr val="000000"/>
                          </a:solidFill>
                          <a:latin typeface="+mn-lt"/>
                        </a:rPr>
                        <a:t>June 3-4, 2024</a:t>
                      </a:r>
                      <a:endParaRPr lang="en-US" sz="1100" b="0" i="0" u="none" strike="noStrike" noProof="0" dirty="0">
                        <a:latin typeface="+mn-lt"/>
                      </a:endParaRPr>
                    </a:p>
                    <a:p>
                      <a:pPr marL="285750" marR="0" lvl="0" indent="-285750" algn="l">
                        <a:lnSpc>
                          <a:spcPct val="100000"/>
                        </a:lnSpc>
                        <a:spcBef>
                          <a:spcPts val="0"/>
                        </a:spcBef>
                        <a:spcAft>
                          <a:spcPts val="0"/>
                        </a:spcAft>
                        <a:buClr>
                          <a:srgbClr val="000000"/>
                        </a:buClr>
                        <a:buFont typeface="Arial"/>
                        <a:buChar char="§"/>
                      </a:pPr>
                      <a:endParaRPr lang="en-US" sz="1200" b="0" i="0" u="none" strike="noStrike" noProof="0" dirty="0">
                        <a:latin typeface="+mn-lt"/>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7258199"/>
                  </a:ext>
                </a:extLst>
              </a:tr>
            </a:tbl>
          </a:graphicData>
        </a:graphic>
      </p:graphicFrame>
      <p:sp>
        <p:nvSpPr>
          <p:cNvPr id="8" name="TextBox 7">
            <a:extLst>
              <a:ext uri="{FF2B5EF4-FFF2-40B4-BE49-F238E27FC236}">
                <a16:creationId xmlns:a16="http://schemas.microsoft.com/office/drawing/2014/main" id="{9049C253-1B19-726D-5F85-F8D98BC9B9EB}"/>
              </a:ext>
            </a:extLst>
          </p:cNvPr>
          <p:cNvSpPr txBox="1"/>
          <p:nvPr/>
        </p:nvSpPr>
        <p:spPr>
          <a:xfrm>
            <a:off x="2176543" y="4388319"/>
            <a:ext cx="5121140" cy="238527"/>
          </a:xfrm>
          <a:prstGeom prst="rect">
            <a:avLst/>
          </a:prstGeom>
          <a:solidFill>
            <a:srgbClr val="FFFF00"/>
          </a:solidFill>
          <a:ln>
            <a:solidFill>
              <a:schemeClr val="tx1"/>
            </a:solidFill>
          </a:ln>
        </p:spPr>
        <p:txBody>
          <a:bodyPr wrap="square" lIns="68580" tIns="34290" rIns="68580" bIns="34290" rtlCol="0" anchor="t">
            <a:spAutoFit/>
          </a:bodyPr>
          <a:lstStyle/>
          <a:p>
            <a:pPr marL="342900" indent="-342900">
              <a:spcAft>
                <a:spcPts val="450"/>
              </a:spcAft>
            </a:pPr>
            <a:r>
              <a:rPr lang="en-US" sz="1100" dirty="0">
                <a:highlight>
                  <a:srgbClr val="FFFF00"/>
                </a:highlight>
                <a:latin typeface="+mn-lt"/>
                <a:cs typeface="Arial" panose="020B0604020202020204" pitchFamily="34" charset="0"/>
              </a:rPr>
              <a:t>Please refer to MEMO 096303.1 : </a:t>
            </a:r>
            <a:r>
              <a:rPr lang="en-US" sz="1100" i="1" dirty="0">
                <a:highlight>
                  <a:srgbClr val="FFFF00"/>
                </a:highlight>
                <a:latin typeface="+mn-lt"/>
                <a:cs typeface="Arial" panose="020B0604020202020204" pitchFamily="34" charset="0"/>
              </a:rPr>
              <a:t>Testing Center Assignments for 2023-24</a:t>
            </a:r>
            <a:endParaRPr lang="en-US" sz="1100" dirty="0">
              <a:latin typeface="+mn-lt"/>
              <a:ea typeface="+mn-lt"/>
              <a:cs typeface="+mn-lt"/>
            </a:endParaRPr>
          </a:p>
        </p:txBody>
      </p:sp>
      <p:sp>
        <p:nvSpPr>
          <p:cNvPr id="5" name="Title 4">
            <a:extLst>
              <a:ext uri="{FF2B5EF4-FFF2-40B4-BE49-F238E27FC236}">
                <a16:creationId xmlns:a16="http://schemas.microsoft.com/office/drawing/2014/main" id="{6AAFC07A-A6CC-40B3-ACFC-3B00AF354E10}"/>
              </a:ext>
            </a:extLst>
          </p:cNvPr>
          <p:cNvSpPr>
            <a:spLocks noGrp="1"/>
          </p:cNvSpPr>
          <p:nvPr>
            <p:ph type="title"/>
          </p:nvPr>
        </p:nvSpPr>
        <p:spPr>
          <a:noFill/>
        </p:spPr>
        <p:txBody>
          <a:bodyPr spcFirstLastPara="1" wrap="square" lIns="68580" tIns="34290" rIns="68580" bIns="34290" anchor="ctr" anchorCtr="0">
            <a:normAutofit/>
          </a:bodyPr>
          <a:lstStyle/>
          <a:p>
            <a:r>
              <a:rPr lang="en-US" dirty="0">
                <a:latin typeface="+mj-lt"/>
              </a:rPr>
              <a:t>K-2 Writing Books Turn-in Dates</a:t>
            </a:r>
          </a:p>
        </p:txBody>
      </p:sp>
      <p:pic>
        <p:nvPicPr>
          <p:cNvPr id="7" name="Picture 8" descr="A picture containing text, clipart&#10;&#10;Description automatically generated">
            <a:extLst>
              <a:ext uri="{FF2B5EF4-FFF2-40B4-BE49-F238E27FC236}">
                <a16:creationId xmlns:a16="http://schemas.microsoft.com/office/drawing/2014/main" id="{0F3AD986-8EB6-7A63-E45F-C3B20CC71E3F}"/>
              </a:ext>
            </a:extLst>
          </p:cNvPr>
          <p:cNvPicPr>
            <a:picLocks noChangeAspect="1"/>
          </p:cNvPicPr>
          <p:nvPr/>
        </p:nvPicPr>
        <p:blipFill>
          <a:blip r:embed="rId3"/>
          <a:stretch>
            <a:fillRect/>
          </a:stretch>
        </p:blipFill>
        <p:spPr>
          <a:xfrm>
            <a:off x="5997563" y="2764290"/>
            <a:ext cx="942671" cy="1119897"/>
          </a:xfrm>
          <a:prstGeom prst="rect">
            <a:avLst/>
          </a:prstGeom>
          <a:ln>
            <a:solidFill>
              <a:schemeClr val="tx1"/>
            </a:solidFill>
          </a:ln>
        </p:spPr>
      </p:pic>
      <p:sp>
        <p:nvSpPr>
          <p:cNvPr id="4" name="Footer Placeholder 3">
            <a:extLst>
              <a:ext uri="{FF2B5EF4-FFF2-40B4-BE49-F238E27FC236}">
                <a16:creationId xmlns:a16="http://schemas.microsoft.com/office/drawing/2014/main" id="{2A92C820-A72C-21CE-4354-5C28D84D754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67546098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6B4113-407A-E971-FAB2-AC227DFF90CB}"/>
              </a:ext>
            </a:extLst>
          </p:cNvPr>
          <p:cNvSpPr>
            <a:spLocks noGrp="1"/>
          </p:cNvSpPr>
          <p:nvPr>
            <p:ph type="body" sz="quarter" idx="13"/>
          </p:nvPr>
        </p:nvSpPr>
        <p:spPr/>
        <p:txBody>
          <a:bodyPr lIns="91440" tIns="45720" rIns="91440" bIns="45720" anchor="b"/>
          <a:lstStyle/>
          <a:p>
            <a:r>
              <a:rPr lang="en-US" dirty="0"/>
              <a:t>After Testing</a:t>
            </a:r>
          </a:p>
        </p:txBody>
      </p:sp>
      <p:sp>
        <p:nvSpPr>
          <p:cNvPr id="4" name="Text Placeholder 3">
            <a:extLst>
              <a:ext uri="{FF2B5EF4-FFF2-40B4-BE49-F238E27FC236}">
                <a16:creationId xmlns:a16="http://schemas.microsoft.com/office/drawing/2014/main" id="{55C5A4F1-3498-0109-A7C0-8C2C1F156F57}"/>
              </a:ext>
            </a:extLst>
          </p:cNvPr>
          <p:cNvSpPr>
            <a:spLocks noGrp="1"/>
          </p:cNvSpPr>
          <p:nvPr>
            <p:ph type="body" sz="quarter" idx="14"/>
          </p:nvPr>
        </p:nvSpPr>
        <p:spPr/>
        <p:txBody>
          <a:bodyPr lIns="91440" tIns="45720" rIns="91440" bIns="45720" anchor="t"/>
          <a:lstStyle/>
          <a:p>
            <a:r>
              <a:rPr lang="en-US" dirty="0"/>
              <a:t>Returning K-2 Writing Materials</a:t>
            </a:r>
          </a:p>
        </p:txBody>
      </p:sp>
      <p:sp>
        <p:nvSpPr>
          <p:cNvPr id="6" name="Footer Placeholder 5">
            <a:extLst>
              <a:ext uri="{FF2B5EF4-FFF2-40B4-BE49-F238E27FC236}">
                <a16:creationId xmlns:a16="http://schemas.microsoft.com/office/drawing/2014/main" id="{E3E55A8A-C680-C6F5-7B55-2A2E13FBEB6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9639164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a:t>ELPAC Pre-ID Labels for RSVP Schools</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marL="342900" indent="-342900">
              <a:buSzPct val="100000"/>
            </a:pPr>
            <a:r>
              <a:rPr lang="en-US" sz="1800" dirty="0">
                <a:ea typeface="Tahoma"/>
                <a:cs typeface="Arial" panose="020B0604020202020204" pitchFamily="34" charset="0"/>
              </a:rPr>
              <a:t>Only </a:t>
            </a:r>
            <a:r>
              <a:rPr lang="en-US" sz="1800" dirty="0">
                <a:ea typeface="Tahoma"/>
                <a:cs typeface="Arial" panose="020B0604020202020204" pitchFamily="34" charset="0"/>
                <a:hlinkClick r:id="rId3"/>
              </a:rPr>
              <a:t>RSVP schools</a:t>
            </a:r>
            <a:r>
              <a:rPr lang="en-US" sz="1800" dirty="0">
                <a:ea typeface="Tahoma"/>
                <a:cs typeface="Arial" panose="020B0604020202020204" pitchFamily="34" charset="0"/>
              </a:rPr>
              <a:t> will return Initial ELPAC K-2 Writing Books to STB on November 15-16.</a:t>
            </a:r>
          </a:p>
          <a:p>
            <a:pPr marL="342900" indent="-342900">
              <a:buSzPct val="100000"/>
            </a:pPr>
            <a:r>
              <a:rPr lang="en-US" sz="1800" dirty="0">
                <a:ea typeface="Tahoma"/>
                <a:cs typeface="Arial" panose="020B0604020202020204" pitchFamily="34" charset="0"/>
              </a:rPr>
              <a:t>RSVP schools will receive pre-ID labels for the Initial ELPAC K-2 Writing Answer Books for K-2 students who meet the following criteria by </a:t>
            </a:r>
            <a:r>
              <a:rPr lang="en-US" sz="1800" dirty="0">
                <a:highlight>
                  <a:srgbClr val="00FFFF"/>
                </a:highlight>
                <a:ea typeface="Tahoma"/>
                <a:cs typeface="Arial" panose="020B0604020202020204" pitchFamily="34" charset="0"/>
              </a:rPr>
              <a:t>October 31, 2023:</a:t>
            </a:r>
          </a:p>
          <a:p>
            <a:pPr lvl="1" indent="-342900">
              <a:buSzPct val="100000"/>
              <a:buFont typeface="+mj-lt"/>
              <a:buAutoNum type="arabicPeriod"/>
            </a:pPr>
            <a:r>
              <a:rPr lang="en-US" sz="1600" dirty="0">
                <a:ea typeface="Tahoma"/>
                <a:cs typeface="Arial" panose="020B0604020202020204" pitchFamily="34" charset="0"/>
              </a:rPr>
              <a:t>Completed all four domains </a:t>
            </a:r>
          </a:p>
          <a:p>
            <a:pPr lvl="1" indent="-342900">
              <a:buSzPct val="100000"/>
              <a:buFont typeface="+mj-lt"/>
              <a:buAutoNum type="arabicPeriod"/>
            </a:pPr>
            <a:r>
              <a:rPr lang="en-US" sz="1600" dirty="0">
                <a:ea typeface="Tahoma"/>
                <a:cs typeface="Arial" panose="020B0604020202020204" pitchFamily="34" charset="0"/>
              </a:rPr>
              <a:t>Speaking and Writing scores entered in DEI</a:t>
            </a:r>
          </a:p>
          <a:p>
            <a:pPr marL="342900" indent="-342900">
              <a:buSzPct val="100000"/>
            </a:pPr>
            <a:r>
              <a:rPr lang="en-US" sz="1800" b="1" dirty="0">
                <a:ea typeface="Tahoma"/>
                <a:cs typeface="Arial" panose="020B0604020202020204" pitchFamily="34" charset="0"/>
              </a:rPr>
              <a:t>Schools will only use state-generated labels provided by STB. </a:t>
            </a:r>
            <a:endParaRPr lang="en-US" sz="1800" b="1" dirty="0"/>
          </a:p>
          <a:p>
            <a:pPr marL="683260" lvl="1" indent="-342900">
              <a:buClr>
                <a:schemeClr val="accent1"/>
              </a:buClr>
              <a:buSzPct val="100000"/>
              <a:buFont typeface="Arial" panose="020B0604020202020204" pitchFamily="34" charset="0"/>
              <a:buChar char="•"/>
            </a:pPr>
            <a:r>
              <a:rPr lang="en-US" sz="1600" b="1" dirty="0">
                <a:solidFill>
                  <a:srgbClr val="FF0000"/>
                </a:solidFill>
                <a:ea typeface="Tahoma"/>
                <a:cs typeface="Arial" panose="020B0604020202020204" pitchFamily="34" charset="0"/>
              </a:rPr>
              <a:t>DO NOT create your own labels.</a:t>
            </a:r>
          </a:p>
          <a:p>
            <a:pPr marL="342900" indent="-342900">
              <a:buSzPct val="100000"/>
            </a:pPr>
            <a:r>
              <a:rPr lang="en-US" sz="1800" dirty="0">
                <a:ea typeface="Tahoma"/>
                <a:cs typeface="Arial" panose="020B0604020202020204" pitchFamily="34" charset="0"/>
              </a:rPr>
              <a:t>Directions for applying labels and completing K-2 Writing Answer Book demographic information will be provided along with the labels.</a:t>
            </a:r>
            <a:endParaRPr lang="en-US" sz="1800" i="1" dirty="0">
              <a:ea typeface="Tahoma"/>
              <a:cs typeface="Arial" panose="020B0604020202020204" pitchFamily="34" charset="0"/>
            </a:endParaRPr>
          </a:p>
          <a:p>
            <a:pPr marL="264795" indent="-264795"/>
            <a:endParaRPr lang="en-US" dirty="0"/>
          </a:p>
          <a:p>
            <a:pPr marL="0" indent="0">
              <a:buNone/>
            </a:pPr>
            <a:endParaRPr lang="en-US" dirty="0"/>
          </a:p>
          <a:p>
            <a:pPr lvl="1"/>
            <a:endParaRPr lang="en-US" dirty="0"/>
          </a:p>
        </p:txBody>
      </p:sp>
      <p:sp>
        <p:nvSpPr>
          <p:cNvPr id="6" name="Footer Placeholder 5">
            <a:extLst>
              <a:ext uri="{FF2B5EF4-FFF2-40B4-BE49-F238E27FC236}">
                <a16:creationId xmlns:a16="http://schemas.microsoft.com/office/drawing/2014/main" id="{BCA0FCC6-A98E-5AB2-970A-6057D03BD5C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5713149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353D1B76-34F3-363A-0188-B8E0DB74D065}"/>
              </a:ext>
            </a:extLst>
          </p:cNvPr>
          <p:cNvGraphicFramePr>
            <a:graphicFrameLocks noGrp="1"/>
          </p:cNvGraphicFramePr>
          <p:nvPr>
            <p:extLst>
              <p:ext uri="{D42A27DB-BD31-4B8C-83A1-F6EECF244321}">
                <p14:modId xmlns:p14="http://schemas.microsoft.com/office/powerpoint/2010/main" val="4114927897"/>
              </p:ext>
            </p:extLst>
          </p:nvPr>
        </p:nvGraphicFramePr>
        <p:xfrm>
          <a:off x="646825" y="974649"/>
          <a:ext cx="7954516" cy="3710713"/>
        </p:xfrm>
        <a:graphic>
          <a:graphicData uri="http://schemas.openxmlformats.org/drawingml/2006/table">
            <a:tbl>
              <a:tblPr firstRow="1" bandRow="1">
                <a:tableStyleId>{B301B821-A1FF-4177-AEE7-76D212191A09}</a:tableStyleId>
              </a:tblPr>
              <a:tblGrid>
                <a:gridCol w="3977258">
                  <a:extLst>
                    <a:ext uri="{9D8B030D-6E8A-4147-A177-3AD203B41FA5}">
                      <a16:colId xmlns:a16="http://schemas.microsoft.com/office/drawing/2014/main" val="539691687"/>
                    </a:ext>
                  </a:extLst>
                </a:gridCol>
                <a:gridCol w="3977258">
                  <a:extLst>
                    <a:ext uri="{9D8B030D-6E8A-4147-A177-3AD203B41FA5}">
                      <a16:colId xmlns:a16="http://schemas.microsoft.com/office/drawing/2014/main" val="3442554196"/>
                    </a:ext>
                  </a:extLst>
                </a:gridCol>
              </a:tblGrid>
              <a:tr h="403338">
                <a:tc>
                  <a:txBody>
                    <a:bodyPr/>
                    <a:lstStyle/>
                    <a:p>
                      <a:pPr algn="ctr"/>
                      <a:r>
                        <a:rPr lang="en-US" sz="1500">
                          <a:latin typeface="+mn-lt"/>
                          <a:cs typeface="Arial"/>
                        </a:rPr>
                        <a:t>RSVP Schools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a:latin typeface="+mn-lt"/>
                          <a:cs typeface="Arial"/>
                        </a:rPr>
                        <a:t>Non-RSVP Schools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6777975"/>
                  </a:ext>
                </a:extLst>
              </a:tr>
              <a:tr h="3307375">
                <a:tc>
                  <a:txBody>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1400" b="1" dirty="0">
                          <a:latin typeface="+mn-lt"/>
                          <a:cs typeface="Arial"/>
                        </a:rPr>
                        <a:t>K-2 students tested from August 14- October 31, 2023</a:t>
                      </a:r>
                    </a:p>
                    <a:p>
                      <a:pPr marL="800100" marR="0" lvl="1" indent="-342900" algn="l" rtl="0" eaLnBrk="1" fontAlgn="auto" latinLnBrk="0" hangingPunct="1">
                        <a:lnSpc>
                          <a:spcPct val="100000"/>
                        </a:lnSpc>
                        <a:spcBef>
                          <a:spcPts val="0"/>
                        </a:spcBef>
                        <a:spcAft>
                          <a:spcPts val="600"/>
                        </a:spcAft>
                        <a:buClrTx/>
                        <a:buSzTx/>
                        <a:buFont typeface="+mj-lt"/>
                        <a:buAutoNum type="alphaLcPeriod"/>
                      </a:pPr>
                      <a:r>
                        <a:rPr lang="en-US" sz="1200" dirty="0">
                          <a:latin typeface="+mn-lt"/>
                          <a:cs typeface="Arial"/>
                        </a:rPr>
                        <a:t>Turn-in completed and scored K-2 Writing Answer Books to the assigned testing center on </a:t>
                      </a:r>
                      <a:r>
                        <a:rPr lang="en-US" sz="1200" dirty="0">
                          <a:highlight>
                            <a:srgbClr val="00FFFF"/>
                          </a:highlight>
                          <a:latin typeface="+mn-lt"/>
                          <a:cs typeface="Arial"/>
                        </a:rPr>
                        <a:t>November 15-16, 2023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1400" b="1" dirty="0">
                          <a:latin typeface="+mn-lt"/>
                          <a:cs typeface="Arial"/>
                        </a:rPr>
                        <a:t>K-2 students tested from November 1- the last day of school</a:t>
                      </a:r>
                    </a:p>
                    <a:p>
                      <a:pPr marL="800100" marR="0" lvl="1" indent="-342900" algn="l" rtl="0" eaLnBrk="1" fontAlgn="auto" latinLnBrk="0" hangingPunct="1">
                        <a:lnSpc>
                          <a:spcPct val="100000"/>
                        </a:lnSpc>
                        <a:spcBef>
                          <a:spcPts val="0"/>
                        </a:spcBef>
                        <a:spcAft>
                          <a:spcPts val="600"/>
                        </a:spcAft>
                        <a:buClrTx/>
                        <a:buSzTx/>
                        <a:buFont typeface="+mj-lt"/>
                        <a:buAutoNum type="alphaLcPeriod"/>
                      </a:pPr>
                      <a:r>
                        <a:rPr lang="en-US" sz="1200" dirty="0">
                          <a:latin typeface="+mn-lt"/>
                          <a:cs typeface="Arial"/>
                        </a:rPr>
                        <a:t>Securely store all completed and unused K-2 Writing Books until the </a:t>
                      </a:r>
                      <a:r>
                        <a:rPr lang="en-US" sz="1200" dirty="0">
                          <a:highlight>
                            <a:srgbClr val="00FFFF"/>
                          </a:highlight>
                          <a:latin typeface="+mn-lt"/>
                          <a:cs typeface="Arial"/>
                        </a:rPr>
                        <a:t>June 3-4, 2024, </a:t>
                      </a:r>
                      <a:r>
                        <a:rPr lang="en-US" sz="1200" dirty="0">
                          <a:latin typeface="+mn-lt"/>
                          <a:cs typeface="Arial"/>
                        </a:rPr>
                        <a:t>turn-in.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dirty="0">
                          <a:latin typeface="+mn-lt"/>
                          <a:cs typeface="Arial"/>
                        </a:rPr>
                        <a:t>K-2 students tested from throughout the year</a:t>
                      </a:r>
                    </a:p>
                    <a:p>
                      <a:pPr marL="800100" marR="0" lvl="1" indent="-342900" algn="l" rtl="0" eaLnBrk="1" fontAlgn="auto" latinLnBrk="0" hangingPunct="1">
                        <a:lnSpc>
                          <a:spcPct val="100000"/>
                        </a:lnSpc>
                        <a:spcBef>
                          <a:spcPts val="0"/>
                        </a:spcBef>
                        <a:spcAft>
                          <a:spcPts val="600"/>
                        </a:spcAft>
                        <a:buClrTx/>
                        <a:buSzTx/>
                        <a:buFont typeface="+mj-lt"/>
                        <a:buAutoNum type="alphaLcPeriod"/>
                      </a:pPr>
                      <a:r>
                        <a:rPr lang="en-US" sz="1200" dirty="0">
                          <a:latin typeface="+mn-lt"/>
                          <a:cs typeface="Arial"/>
                        </a:rPr>
                        <a:t>Securely store all completed and unused K-2 Writing Books until the </a:t>
                      </a:r>
                      <a:r>
                        <a:rPr lang="en-US" sz="1200" dirty="0">
                          <a:highlight>
                            <a:srgbClr val="00FFFF"/>
                          </a:highlight>
                          <a:latin typeface="+mn-lt"/>
                          <a:cs typeface="Arial"/>
                        </a:rPr>
                        <a:t>June 3-4, 2024, </a:t>
                      </a:r>
                      <a:r>
                        <a:rPr lang="en-US" sz="1200" dirty="0">
                          <a:latin typeface="+mn-lt"/>
                          <a:cs typeface="Arial"/>
                        </a:rPr>
                        <a:t>turn-in.</a:t>
                      </a:r>
                    </a:p>
                    <a:p>
                      <a:endParaRPr lang="en-US" sz="1100" dirty="0">
                        <a:latin typeface="+mn-lt"/>
                        <a:cs typeface="Aria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6851474"/>
                  </a:ext>
                </a:extLst>
              </a:tr>
            </a:tbl>
          </a:graphicData>
        </a:graphic>
      </p:graphicFrame>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a:t>Return of K-2 Writing Answer Books</a:t>
            </a:r>
          </a:p>
        </p:txBody>
      </p:sp>
      <p:sp>
        <p:nvSpPr>
          <p:cNvPr id="7" name="TextBox 6">
            <a:extLst>
              <a:ext uri="{FF2B5EF4-FFF2-40B4-BE49-F238E27FC236}">
                <a16:creationId xmlns:a16="http://schemas.microsoft.com/office/drawing/2014/main" id="{32F8CB45-6666-6CEA-1081-382C58F19B1F}"/>
              </a:ext>
            </a:extLst>
          </p:cNvPr>
          <p:cNvSpPr txBox="1"/>
          <p:nvPr/>
        </p:nvSpPr>
        <p:spPr>
          <a:xfrm>
            <a:off x="2737047" y="4108312"/>
            <a:ext cx="3783799" cy="577081"/>
          </a:xfrm>
          <a:prstGeom prst="rect">
            <a:avLst/>
          </a:prstGeom>
          <a:solidFill>
            <a:srgbClr val="FFFF00"/>
          </a:solidFill>
          <a:ln>
            <a:solidFill>
              <a:schemeClr val="tx1"/>
            </a:solidFill>
          </a:ln>
        </p:spPr>
        <p:txBody>
          <a:bodyPr wrap="square" lIns="68580" tIns="34290" rIns="68580" bIns="34290" rtlCol="0" anchor="t">
            <a:spAutoFit/>
          </a:bodyPr>
          <a:lstStyle/>
          <a:p>
            <a:pPr algn="ctr"/>
            <a:r>
              <a:rPr lang="en-US" sz="1100" dirty="0">
                <a:latin typeface="+mn-lt"/>
                <a:cs typeface="Arial" panose="020B0604020202020204" pitchFamily="34" charset="0"/>
              </a:rPr>
              <a:t>Guidance will be provided in May 2024 regarding the collection of all Initial and Summative ELPAC materials for </a:t>
            </a:r>
            <a:r>
              <a:rPr lang="en-US" sz="1100" b="1" dirty="0">
                <a:latin typeface="+mn-lt"/>
                <a:cs typeface="Arial" panose="020B0604020202020204" pitchFamily="34" charset="0"/>
              </a:rPr>
              <a:t>ALL</a:t>
            </a:r>
            <a:r>
              <a:rPr lang="en-US" sz="1100" dirty="0">
                <a:latin typeface="+mn-lt"/>
                <a:cs typeface="Arial" panose="020B0604020202020204" pitchFamily="34" charset="0"/>
              </a:rPr>
              <a:t> schools.</a:t>
            </a:r>
          </a:p>
        </p:txBody>
      </p:sp>
      <p:sp>
        <p:nvSpPr>
          <p:cNvPr id="6" name="Footer Placeholder 5">
            <a:extLst>
              <a:ext uri="{FF2B5EF4-FFF2-40B4-BE49-F238E27FC236}">
                <a16:creationId xmlns:a16="http://schemas.microsoft.com/office/drawing/2014/main" id="{06D2A5B0-5A3A-363E-7F06-A8B43431E67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20974801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6B4113-407A-E971-FAB2-AC227DFF90CB}"/>
              </a:ext>
            </a:extLst>
          </p:cNvPr>
          <p:cNvSpPr>
            <a:spLocks noGrp="1"/>
          </p:cNvSpPr>
          <p:nvPr>
            <p:ph type="body" sz="quarter" idx="13"/>
          </p:nvPr>
        </p:nvSpPr>
        <p:spPr/>
        <p:txBody>
          <a:bodyPr lIns="91440" tIns="45720" rIns="91440" bIns="45720" anchor="b"/>
          <a:lstStyle/>
          <a:p>
            <a:r>
              <a:rPr lang="en-US" dirty="0"/>
              <a:t>After Testing</a:t>
            </a:r>
          </a:p>
        </p:txBody>
      </p:sp>
      <p:sp>
        <p:nvSpPr>
          <p:cNvPr id="4" name="Text Placeholder 3">
            <a:extLst>
              <a:ext uri="{FF2B5EF4-FFF2-40B4-BE49-F238E27FC236}">
                <a16:creationId xmlns:a16="http://schemas.microsoft.com/office/drawing/2014/main" id="{55C5A4F1-3498-0109-A7C0-8C2C1F156F57}"/>
              </a:ext>
            </a:extLst>
          </p:cNvPr>
          <p:cNvSpPr>
            <a:spLocks noGrp="1"/>
          </p:cNvSpPr>
          <p:nvPr>
            <p:ph type="body" sz="quarter" idx="14"/>
          </p:nvPr>
        </p:nvSpPr>
        <p:spPr/>
        <p:txBody>
          <a:bodyPr lIns="91440" tIns="45720" rIns="91440" bIns="45720" anchor="t"/>
          <a:lstStyle/>
          <a:p>
            <a:r>
              <a:rPr lang="en-US" dirty="0"/>
              <a:t>Score Reporting</a:t>
            </a:r>
          </a:p>
        </p:txBody>
      </p:sp>
      <p:sp>
        <p:nvSpPr>
          <p:cNvPr id="6" name="Footer Placeholder 5">
            <a:extLst>
              <a:ext uri="{FF2B5EF4-FFF2-40B4-BE49-F238E27FC236}">
                <a16:creationId xmlns:a16="http://schemas.microsoft.com/office/drawing/2014/main" id="{49695E18-EBA7-2C02-0DD0-3A95CF5036A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8553237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Student Score Reports</a:t>
            </a:r>
          </a:p>
        </p:txBody>
      </p:sp>
      <p:sp>
        <p:nvSpPr>
          <p:cNvPr id="3" name="Text Placeholder 2"/>
          <p:cNvSpPr>
            <a:spLocks noGrp="1"/>
          </p:cNvSpPr>
          <p:nvPr>
            <p:ph type="body" idx="1"/>
          </p:nvPr>
        </p:nvSpPr>
        <p:spPr>
          <a:xfrm>
            <a:off x="311700" y="952500"/>
            <a:ext cx="4345360" cy="3768622"/>
          </a:xfrm>
        </p:spPr>
        <p:txBody>
          <a:bodyPr spcFirstLastPara="1" wrap="square" lIns="68580" tIns="34290" rIns="68580" bIns="34290" anchor="t" anchorCtr="0">
            <a:normAutofit/>
          </a:bodyPr>
          <a:lstStyle/>
          <a:p>
            <a:pPr marL="264795" indent="-264795">
              <a:spcAft>
                <a:spcPts val="225"/>
              </a:spcAft>
              <a:buSzPct val="100000"/>
            </a:pPr>
            <a:r>
              <a:rPr lang="en-US" sz="1600" dirty="0">
                <a:ea typeface="Tahoma"/>
                <a:cs typeface="Arial" panose="020B0604020202020204" pitchFamily="34" charset="0"/>
              </a:rPr>
              <a:t>ELPAC Coordinators can access </a:t>
            </a:r>
            <a:r>
              <a:rPr lang="en-US" sz="1600" i="1" dirty="0">
                <a:ea typeface="Tahoma"/>
                <a:cs typeface="Arial" panose="020B0604020202020204" pitchFamily="34" charset="0"/>
              </a:rPr>
              <a:t>ELPAC School-Level Student Score Report PDFs </a:t>
            </a:r>
            <a:r>
              <a:rPr lang="en-US" sz="1600" dirty="0">
                <a:ea typeface="Tahoma"/>
                <a:cs typeface="Arial" panose="020B0604020202020204" pitchFamily="34" charset="0"/>
              </a:rPr>
              <a:t>in TOMS under the Site Reports tab.</a:t>
            </a:r>
          </a:p>
          <a:p>
            <a:pPr marL="605790" lvl="1" indent="-264795">
              <a:spcAft>
                <a:spcPts val="225"/>
              </a:spcAft>
              <a:buSzPct val="100000"/>
            </a:pPr>
            <a:r>
              <a:rPr lang="en-US" sz="1400" dirty="0">
                <a:ea typeface="Tahoma"/>
                <a:cs typeface="Arial" panose="020B0604020202020204" pitchFamily="34" charset="0"/>
              </a:rPr>
              <a:t>Available </a:t>
            </a:r>
            <a:r>
              <a:rPr lang="en-US" sz="1400" b="1" dirty="0">
                <a:solidFill>
                  <a:srgbClr val="FF0000"/>
                </a:solidFill>
                <a:ea typeface="Tahoma"/>
                <a:cs typeface="Arial" panose="020B0604020202020204" pitchFamily="34" charset="0"/>
              </a:rPr>
              <a:t>24 hours </a:t>
            </a:r>
            <a:r>
              <a:rPr lang="en-US" sz="1400" dirty="0">
                <a:ea typeface="Tahoma"/>
                <a:cs typeface="Arial" panose="020B0604020202020204" pitchFamily="34" charset="0"/>
              </a:rPr>
              <a:t>after all domains  and DEI/THSS scores have been submitted.</a:t>
            </a:r>
          </a:p>
          <a:p>
            <a:pPr marL="605790" lvl="1" indent="-264795">
              <a:spcAft>
                <a:spcPts val="225"/>
              </a:spcAft>
              <a:buSzPct val="100000"/>
            </a:pPr>
            <a:r>
              <a:rPr lang="en-US" sz="1400" dirty="0">
                <a:ea typeface="Tahoma"/>
                <a:cs typeface="Arial" panose="020B0604020202020204" pitchFamily="34" charset="0"/>
              </a:rPr>
              <a:t>Available in multiple languages.</a:t>
            </a:r>
            <a:r>
              <a:rPr lang="en-US" sz="1600" dirty="0">
                <a:ea typeface="Tahoma"/>
              </a:rPr>
              <a:t> </a:t>
            </a:r>
            <a:endParaRPr lang="en-US" sz="1600" dirty="0"/>
          </a:p>
          <a:p>
            <a:pPr marL="264795" indent="-264795">
              <a:spcAft>
                <a:spcPts val="225"/>
              </a:spcAft>
              <a:buSzPct val="100000"/>
            </a:pPr>
            <a:r>
              <a:rPr lang="en-US" sz="1600" dirty="0">
                <a:ea typeface="Tahoma"/>
              </a:rPr>
              <a:t>Parents can access Score Reports in the Parent Portal.</a:t>
            </a:r>
          </a:p>
          <a:p>
            <a:pPr marL="264795" indent="-264795">
              <a:spcAft>
                <a:spcPts val="225"/>
              </a:spcAft>
              <a:buSzPct val="100000"/>
            </a:pPr>
            <a:r>
              <a:rPr lang="en-US" sz="1600" dirty="0">
                <a:ea typeface="Tahoma"/>
              </a:rPr>
              <a:t>ELAS will be uploaded into MISIS within 10 days.</a:t>
            </a:r>
          </a:p>
          <a:p>
            <a:pPr marL="264795" indent="-264795">
              <a:spcAft>
                <a:spcPts val="225"/>
              </a:spcAft>
              <a:buSzPct val="100000"/>
            </a:pPr>
            <a:r>
              <a:rPr lang="en-US" sz="1600" dirty="0">
                <a:ea typeface="Tahoma"/>
              </a:rPr>
              <a:t>Follow MMED procedures for notifying parents of Initial ELPAC Results.</a:t>
            </a:r>
          </a:p>
          <a:p>
            <a:pPr lvl="1"/>
            <a:endParaRPr lang="en-US" sz="2000" dirty="0"/>
          </a:p>
        </p:txBody>
      </p:sp>
      <p:sp>
        <p:nvSpPr>
          <p:cNvPr id="5" name="TextBox 4">
            <a:extLst>
              <a:ext uri="{FF2B5EF4-FFF2-40B4-BE49-F238E27FC236}">
                <a16:creationId xmlns:a16="http://schemas.microsoft.com/office/drawing/2014/main" id="{3B2D9100-303F-D4AF-9B4D-4F8787A80DA3}"/>
              </a:ext>
            </a:extLst>
          </p:cNvPr>
          <p:cNvSpPr txBox="1"/>
          <p:nvPr/>
        </p:nvSpPr>
        <p:spPr>
          <a:xfrm>
            <a:off x="413873" y="4207289"/>
            <a:ext cx="3952596" cy="407804"/>
          </a:xfrm>
          <a:prstGeom prst="rect">
            <a:avLst/>
          </a:prstGeom>
          <a:solidFill>
            <a:srgbClr val="FFFF00"/>
          </a:solidFill>
          <a:ln>
            <a:solidFill>
              <a:schemeClr val="tx1"/>
            </a:solidFill>
          </a:ln>
        </p:spPr>
        <p:txBody>
          <a:bodyPr wrap="square" lIns="68580" tIns="34290" rIns="68580" bIns="34290" rtlCol="0" anchor="t">
            <a:spAutoFit/>
          </a:bodyPr>
          <a:lstStyle/>
          <a:p>
            <a:pPr algn="ctr"/>
            <a:r>
              <a:rPr lang="en-US" sz="1100" dirty="0">
                <a:latin typeface="+mn-lt"/>
                <a:cs typeface="Arial" panose="020B0604020202020204" pitchFamily="34" charset="0"/>
              </a:rPr>
              <a:t>If you cannot access a score report, verify that DEI scores and/or THSS scores have been entered!</a:t>
            </a:r>
          </a:p>
        </p:txBody>
      </p:sp>
      <p:grpSp>
        <p:nvGrpSpPr>
          <p:cNvPr id="10" name="Group 9">
            <a:extLst>
              <a:ext uri="{FF2B5EF4-FFF2-40B4-BE49-F238E27FC236}">
                <a16:creationId xmlns:a16="http://schemas.microsoft.com/office/drawing/2014/main" id="{A7F91426-AF39-74B5-2DD7-367E4354AB2E}"/>
              </a:ext>
            </a:extLst>
          </p:cNvPr>
          <p:cNvGrpSpPr/>
          <p:nvPr/>
        </p:nvGrpSpPr>
        <p:grpSpPr>
          <a:xfrm>
            <a:off x="4861522" y="858456"/>
            <a:ext cx="3862266" cy="3819236"/>
            <a:chOff x="4970034" y="952500"/>
            <a:chExt cx="3862266" cy="3819236"/>
          </a:xfrm>
        </p:grpSpPr>
        <p:pic>
          <p:nvPicPr>
            <p:cNvPr id="4" name="Picture 4" descr="Graphical user interface, text, application, Word&#10;&#10;Description automatically generated">
              <a:extLst>
                <a:ext uri="{FF2B5EF4-FFF2-40B4-BE49-F238E27FC236}">
                  <a16:creationId xmlns:a16="http://schemas.microsoft.com/office/drawing/2014/main" id="{8A90AF29-6364-B8C2-82E8-3C9044589774}"/>
                </a:ext>
              </a:extLst>
            </p:cNvPr>
            <p:cNvPicPr>
              <a:picLocks noChangeAspect="1"/>
            </p:cNvPicPr>
            <p:nvPr/>
          </p:nvPicPr>
          <p:blipFill>
            <a:blip r:embed="rId3"/>
            <a:stretch>
              <a:fillRect/>
            </a:stretch>
          </p:blipFill>
          <p:spPr>
            <a:xfrm>
              <a:off x="4970034" y="952500"/>
              <a:ext cx="3862266" cy="3819236"/>
            </a:xfrm>
            <a:prstGeom prst="rect">
              <a:avLst/>
            </a:prstGeom>
            <a:ln>
              <a:solidFill>
                <a:schemeClr val="tx1"/>
              </a:solidFill>
            </a:ln>
          </p:spPr>
        </p:pic>
        <p:sp>
          <p:nvSpPr>
            <p:cNvPr id="7" name="Frame 6">
              <a:extLst>
                <a:ext uri="{FF2B5EF4-FFF2-40B4-BE49-F238E27FC236}">
                  <a16:creationId xmlns:a16="http://schemas.microsoft.com/office/drawing/2014/main" id="{1B425729-CEDF-4901-76FC-A6D7DF0FDAF5}"/>
                </a:ext>
              </a:extLst>
            </p:cNvPr>
            <p:cNvSpPr/>
            <p:nvPr/>
          </p:nvSpPr>
          <p:spPr>
            <a:xfrm>
              <a:off x="5486836" y="1567690"/>
              <a:ext cx="397631" cy="211491"/>
            </a:xfrm>
            <a:prstGeom prst="frame">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8" name="Frame 7">
              <a:extLst>
                <a:ext uri="{FF2B5EF4-FFF2-40B4-BE49-F238E27FC236}">
                  <a16:creationId xmlns:a16="http://schemas.microsoft.com/office/drawing/2014/main" id="{6E370286-06A3-1A51-6DE2-1BD67DF1F0D3}"/>
                </a:ext>
              </a:extLst>
            </p:cNvPr>
            <p:cNvSpPr/>
            <p:nvPr/>
          </p:nvSpPr>
          <p:spPr>
            <a:xfrm>
              <a:off x="5068770" y="1452971"/>
              <a:ext cx="295242" cy="114719"/>
            </a:xfrm>
            <a:prstGeom prst="frame">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9" name="Frame 8">
              <a:extLst>
                <a:ext uri="{FF2B5EF4-FFF2-40B4-BE49-F238E27FC236}">
                  <a16:creationId xmlns:a16="http://schemas.microsoft.com/office/drawing/2014/main" id="{82C890BF-F9EE-A511-6C37-8DD57D02EF1B}"/>
                </a:ext>
              </a:extLst>
            </p:cNvPr>
            <p:cNvSpPr/>
            <p:nvPr/>
          </p:nvSpPr>
          <p:spPr>
            <a:xfrm>
              <a:off x="5320605" y="2982899"/>
              <a:ext cx="3213066" cy="107486"/>
            </a:xfrm>
            <a:prstGeom prst="frame">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sp>
        <p:nvSpPr>
          <p:cNvPr id="12" name="Footer Placeholder 11">
            <a:extLst>
              <a:ext uri="{FF2B5EF4-FFF2-40B4-BE49-F238E27FC236}">
                <a16:creationId xmlns:a16="http://schemas.microsoft.com/office/drawing/2014/main" id="{C2E762A1-E4DD-74A0-F355-0D89488C230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3405603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6B4113-407A-E971-FAB2-AC227DFF90CB}"/>
              </a:ext>
            </a:extLst>
          </p:cNvPr>
          <p:cNvSpPr>
            <a:spLocks noGrp="1"/>
          </p:cNvSpPr>
          <p:nvPr>
            <p:ph type="body" sz="quarter" idx="13"/>
          </p:nvPr>
        </p:nvSpPr>
        <p:spPr/>
        <p:txBody>
          <a:bodyPr lIns="91440" tIns="45720" rIns="91440" bIns="45720" anchor="b"/>
          <a:lstStyle/>
          <a:p>
            <a:r>
              <a:rPr lang="en-US" dirty="0"/>
              <a:t>After Testing</a:t>
            </a:r>
          </a:p>
        </p:txBody>
      </p:sp>
      <p:sp>
        <p:nvSpPr>
          <p:cNvPr id="4" name="Text Placeholder 3">
            <a:extLst>
              <a:ext uri="{FF2B5EF4-FFF2-40B4-BE49-F238E27FC236}">
                <a16:creationId xmlns:a16="http://schemas.microsoft.com/office/drawing/2014/main" id="{55C5A4F1-3498-0109-A7C0-8C2C1F156F57}"/>
              </a:ext>
            </a:extLst>
          </p:cNvPr>
          <p:cNvSpPr>
            <a:spLocks noGrp="1"/>
          </p:cNvSpPr>
          <p:nvPr>
            <p:ph type="body" sz="quarter" idx="14"/>
          </p:nvPr>
        </p:nvSpPr>
        <p:spPr/>
        <p:txBody>
          <a:bodyPr lIns="91440" tIns="45720" rIns="91440" bIns="45720" anchor="t"/>
          <a:lstStyle/>
          <a:p>
            <a:r>
              <a:rPr lang="en-US" dirty="0"/>
              <a:t>Post-Test Documentation</a:t>
            </a:r>
          </a:p>
        </p:txBody>
      </p:sp>
      <p:sp>
        <p:nvSpPr>
          <p:cNvPr id="6" name="Footer Placeholder 5">
            <a:extLst>
              <a:ext uri="{FF2B5EF4-FFF2-40B4-BE49-F238E27FC236}">
                <a16:creationId xmlns:a16="http://schemas.microsoft.com/office/drawing/2014/main" id="{A3688C37-925C-C916-4980-11B3E633F05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29693796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sz="2250"/>
              <a:t>Post-Test Documentation for Initial ELPAC Training</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marL="342900" indent="-342900">
              <a:spcAft>
                <a:spcPts val="225"/>
              </a:spcAft>
              <a:buFont typeface="Arial" pitchFamily="2" charset="2"/>
              <a:buChar char="•"/>
            </a:pPr>
            <a:r>
              <a:rPr lang="en-US" sz="1400" dirty="0">
                <a:ea typeface="Tahoma"/>
                <a:cs typeface="Arial" panose="020B0604020202020204" pitchFamily="34" charset="0"/>
              </a:rPr>
              <a:t>ELPAC Coordinators must keep complete documentation of training and test administration for 2 years. </a:t>
            </a:r>
            <a:endParaRPr lang="en-US" sz="1550" dirty="0">
              <a:ea typeface="Tahoma"/>
            </a:endParaRPr>
          </a:p>
          <a:p>
            <a:pPr lvl="1">
              <a:spcAft>
                <a:spcPts val="225"/>
              </a:spcAft>
            </a:pPr>
            <a:r>
              <a:rPr lang="en-US" sz="1350" dirty="0">
                <a:ea typeface="Tahoma"/>
                <a:cs typeface="Arial" panose="020B0604020202020204" pitchFamily="34" charset="0"/>
              </a:rPr>
              <a:t>ATT A, B, and C from Initial ELPAC Administration Instructions</a:t>
            </a:r>
            <a:endParaRPr lang="en-US" sz="1350" dirty="0">
              <a:ea typeface="Tahoma"/>
            </a:endParaRPr>
          </a:p>
          <a:p>
            <a:pPr lvl="1">
              <a:spcAft>
                <a:spcPts val="225"/>
              </a:spcAft>
            </a:pPr>
            <a:r>
              <a:rPr lang="en-US" sz="1350" dirty="0">
                <a:ea typeface="Tahoma"/>
                <a:cs typeface="Arial" panose="020B0604020202020204" pitchFamily="34" charset="0"/>
              </a:rPr>
              <a:t>Agendas and sign-in sheets for Initial ELPAC school-based trainings (ATT D1 and D2)</a:t>
            </a:r>
            <a:endParaRPr lang="en-US" sz="1350" dirty="0"/>
          </a:p>
          <a:p>
            <a:pPr marL="1108710" lvl="2" indent="-342900">
              <a:spcAft>
                <a:spcPts val="225"/>
              </a:spcAft>
              <a:buSzPct val="100000"/>
            </a:pPr>
            <a:r>
              <a:rPr lang="en-US" sz="1200" dirty="0">
                <a:ea typeface="Tahoma"/>
                <a:cs typeface="Arial" panose="020B0604020202020204" pitchFamily="34" charset="0"/>
              </a:rPr>
              <a:t>Moodle Certificates</a:t>
            </a:r>
          </a:p>
          <a:p>
            <a:pPr marL="1108710" lvl="2" indent="-342900">
              <a:spcAft>
                <a:spcPts val="225"/>
              </a:spcAft>
              <a:buSzPct val="100000"/>
            </a:pPr>
            <a:r>
              <a:rPr lang="en-US" sz="1200" dirty="0">
                <a:ea typeface="Calibri"/>
                <a:cs typeface="Arial" panose="020B0604020202020204" pitchFamily="34" charset="0"/>
              </a:rPr>
              <a:t>Inventory Control forms</a:t>
            </a:r>
            <a:endParaRPr lang="en-US" sz="1200" dirty="0"/>
          </a:p>
          <a:p>
            <a:pPr marL="1108710" lvl="2" indent="-342900">
              <a:spcAft>
                <a:spcPts val="225"/>
              </a:spcAft>
              <a:buSzPct val="100000"/>
            </a:pPr>
            <a:r>
              <a:rPr lang="en-US" sz="1200" dirty="0">
                <a:ea typeface="Tahoma"/>
                <a:cs typeface="Arial" panose="020B0604020202020204" pitchFamily="34" charset="0"/>
              </a:rPr>
              <a:t>ELPAC STAIRS and Appeals Report (TOMS)</a:t>
            </a:r>
            <a:endParaRPr lang="en-US" sz="1200" dirty="0"/>
          </a:p>
          <a:p>
            <a:pPr marL="342900" indent="-342900">
              <a:spcAft>
                <a:spcPts val="225"/>
              </a:spcAft>
              <a:buClr>
                <a:srgbClr val="203864"/>
              </a:buClr>
              <a:buFont typeface="Arial" pitchFamily="2" charset="2"/>
              <a:buChar char="•"/>
            </a:pPr>
            <a:r>
              <a:rPr lang="en-US" sz="1400" b="1" dirty="0">
                <a:highlight>
                  <a:srgbClr val="00FFFF"/>
                </a:highlight>
                <a:ea typeface="Calibri"/>
                <a:cs typeface="Arial" panose="020B0604020202020204" pitchFamily="34" charset="0"/>
              </a:rPr>
              <a:t>The following documents must be uploaded into STB Portal by Oct. 31, 2023.</a:t>
            </a:r>
          </a:p>
          <a:p>
            <a:pPr lvl="1">
              <a:spcAft>
                <a:spcPts val="225"/>
              </a:spcAft>
              <a:buClr>
                <a:srgbClr val="203864"/>
              </a:buClr>
              <a:buFont typeface="Courier New" pitchFamily="2" charset="2"/>
              <a:buChar char="o"/>
            </a:pPr>
            <a:r>
              <a:rPr lang="en-US" sz="1350" dirty="0">
                <a:ea typeface="Tahoma"/>
              </a:rPr>
              <a:t>Scan all documents and upload as a single PDF or jpeg file</a:t>
            </a:r>
            <a:endParaRPr lang="en-US" sz="1350" dirty="0"/>
          </a:p>
          <a:p>
            <a:pPr marL="746125" lvl="2" indent="280988">
              <a:spcAft>
                <a:spcPts val="225"/>
              </a:spcAft>
              <a:buAutoNum type="arabicPeriod"/>
              <a:tabLst>
                <a:tab pos="801688" algn="l"/>
              </a:tabLst>
            </a:pPr>
            <a:r>
              <a:rPr lang="en-US" sz="1200" dirty="0">
                <a:ea typeface="Tahoma"/>
              </a:rPr>
              <a:t>ATT A- Certification of Proper Test Administration</a:t>
            </a:r>
          </a:p>
          <a:p>
            <a:pPr marL="746125" lvl="2" indent="280988">
              <a:spcAft>
                <a:spcPts val="225"/>
              </a:spcAft>
              <a:buAutoNum type="arabicPeriod"/>
              <a:tabLst>
                <a:tab pos="801688" algn="l"/>
              </a:tabLst>
            </a:pPr>
            <a:r>
              <a:rPr lang="en-US" sz="1200" dirty="0">
                <a:ea typeface="Tahoma"/>
              </a:rPr>
              <a:t>ATT B- Daily Inventory Control Form </a:t>
            </a:r>
          </a:p>
          <a:p>
            <a:pPr marL="746125" lvl="2" indent="280988">
              <a:spcAft>
                <a:spcPts val="225"/>
              </a:spcAft>
              <a:buAutoNum type="arabicPeriod"/>
              <a:tabLst>
                <a:tab pos="801688" algn="l"/>
              </a:tabLst>
            </a:pPr>
            <a:r>
              <a:rPr lang="en-US" sz="1200" dirty="0">
                <a:ea typeface="Tahoma"/>
              </a:rPr>
              <a:t>ATT C- List of All Initial ELPAC TEs</a:t>
            </a:r>
          </a:p>
          <a:p>
            <a:pPr marL="746125" lvl="2" indent="280988">
              <a:spcAft>
                <a:spcPts val="225"/>
              </a:spcAft>
              <a:buAutoNum type="arabicPeriod"/>
              <a:tabLst>
                <a:tab pos="801688" algn="l"/>
              </a:tabLst>
            </a:pPr>
            <a:r>
              <a:rPr lang="en-US" sz="1200" dirty="0">
                <a:ea typeface="Tahoma"/>
              </a:rPr>
              <a:t>ATT D1- Dated Initial ELPAC Training Agenda(s) </a:t>
            </a:r>
          </a:p>
          <a:p>
            <a:pPr marL="746125" lvl="2" indent="280988">
              <a:spcAft>
                <a:spcPts val="225"/>
              </a:spcAft>
              <a:buAutoNum type="arabicPeriod"/>
              <a:tabLst>
                <a:tab pos="801688" algn="l"/>
              </a:tabLst>
            </a:pPr>
            <a:r>
              <a:rPr lang="en-US" sz="1200" dirty="0">
                <a:ea typeface="Tahoma"/>
              </a:rPr>
              <a:t>ATT D2- Initial ELPAC School-Based Training Sign-in Sheet(s)</a:t>
            </a:r>
          </a:p>
          <a:p>
            <a:pPr marL="746125" indent="280988">
              <a:spcAft>
                <a:spcPts val="225"/>
              </a:spcAft>
              <a:buClr>
                <a:srgbClr val="203864"/>
              </a:buClr>
              <a:buSzPct val="100000"/>
              <a:buFont typeface="Arial" pitchFamily="2" charset="2"/>
              <a:buChar char="§"/>
              <a:tabLst>
                <a:tab pos="801688" algn="l"/>
              </a:tabLst>
            </a:pPr>
            <a:endParaRPr lang="en-US" sz="1200" b="1" dirty="0">
              <a:ea typeface="Tahoma"/>
              <a:cs typeface="Arial" panose="020B0604020202020204" pitchFamily="34" charset="0"/>
            </a:endParaRPr>
          </a:p>
          <a:p>
            <a:pPr marL="683260" lvl="1" indent="-342900">
              <a:spcAft>
                <a:spcPts val="225"/>
              </a:spcAft>
              <a:buClr>
                <a:srgbClr val="4472C4"/>
              </a:buClr>
              <a:buSzPct val="100000"/>
              <a:buFont typeface="Wingdings" pitchFamily="2" charset="2"/>
              <a:buChar char="§"/>
            </a:pPr>
            <a:endParaRPr lang="en-US" sz="1400" b="1" dirty="0">
              <a:ea typeface="Tahoma"/>
              <a:cs typeface="Arial" panose="020B0604020202020204" pitchFamily="34" charset="0"/>
            </a:endParaRPr>
          </a:p>
          <a:p>
            <a:pPr marL="683260" lvl="1" indent="-342900">
              <a:spcAft>
                <a:spcPts val="225"/>
              </a:spcAft>
              <a:buClr>
                <a:srgbClr val="4472C4"/>
              </a:buClr>
              <a:buSzPct val="100000"/>
              <a:buFont typeface="Wingdings" pitchFamily="2" charset="2"/>
              <a:buChar char="§"/>
            </a:pPr>
            <a:endParaRPr lang="en-US" sz="1350" dirty="0">
              <a:solidFill>
                <a:srgbClr val="000000"/>
              </a:solidFill>
            </a:endParaRPr>
          </a:p>
          <a:p>
            <a:pPr marL="683260" lvl="1" indent="-342900">
              <a:spcAft>
                <a:spcPts val="225"/>
              </a:spcAft>
              <a:buClr>
                <a:srgbClr val="4472C4">
                  <a:lumMod val="75000"/>
                </a:srgbClr>
              </a:buClr>
              <a:buFont typeface="Wingdings" pitchFamily="2" charset="2"/>
              <a:buChar char="§"/>
            </a:pPr>
            <a:endParaRPr lang="en-US" sz="1500" dirty="0">
              <a:solidFill>
                <a:srgbClr val="FF0000"/>
              </a:solidFill>
              <a:highlight>
                <a:srgbClr val="FFFF00"/>
              </a:highlight>
            </a:endParaRPr>
          </a:p>
          <a:p>
            <a:pPr marL="0" indent="0">
              <a:buClr>
                <a:srgbClr val="4472C4">
                  <a:lumMod val="50000"/>
                </a:srgbClr>
              </a:buClr>
              <a:buNone/>
            </a:pPr>
            <a:endParaRPr lang="en-US" dirty="0"/>
          </a:p>
          <a:p>
            <a:pPr lvl="1"/>
            <a:endParaRPr lang="en-US" dirty="0"/>
          </a:p>
        </p:txBody>
      </p:sp>
      <p:pic>
        <p:nvPicPr>
          <p:cNvPr id="5" name="Picture 4">
            <a:extLst>
              <a:ext uri="{FF2B5EF4-FFF2-40B4-BE49-F238E27FC236}">
                <a16:creationId xmlns:a16="http://schemas.microsoft.com/office/drawing/2014/main" id="{ABD171D7-7D6C-D04D-AF2D-34A5D24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692" y="2857740"/>
            <a:ext cx="1784112" cy="1417465"/>
          </a:xfrm>
          <a:prstGeom prst="rect">
            <a:avLst/>
          </a:prstGeom>
          <a:ln>
            <a:solidFill>
              <a:schemeClr val="tx1"/>
            </a:solidFill>
          </a:ln>
        </p:spPr>
      </p:pic>
      <p:sp>
        <p:nvSpPr>
          <p:cNvPr id="7" name="Frame 6">
            <a:extLst>
              <a:ext uri="{FF2B5EF4-FFF2-40B4-BE49-F238E27FC236}">
                <a16:creationId xmlns:a16="http://schemas.microsoft.com/office/drawing/2014/main" id="{CF829CD3-991A-374D-9EEA-3F5A5B88D86B}"/>
              </a:ext>
            </a:extLst>
          </p:cNvPr>
          <p:cNvSpPr/>
          <p:nvPr/>
        </p:nvSpPr>
        <p:spPr>
          <a:xfrm>
            <a:off x="6866834" y="4058219"/>
            <a:ext cx="1102609" cy="19424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9" name="Right Arrow 8">
            <a:extLst>
              <a:ext uri="{FF2B5EF4-FFF2-40B4-BE49-F238E27FC236}">
                <a16:creationId xmlns:a16="http://schemas.microsoft.com/office/drawing/2014/main" id="{24A3F6A7-6494-F241-8093-7C9856F1D8E9}"/>
              </a:ext>
            </a:extLst>
          </p:cNvPr>
          <p:cNvSpPr/>
          <p:nvPr/>
        </p:nvSpPr>
        <p:spPr>
          <a:xfrm rot="16200000">
            <a:off x="7270654" y="4235345"/>
            <a:ext cx="342900" cy="45931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Footer Placeholder 7">
            <a:extLst>
              <a:ext uri="{FF2B5EF4-FFF2-40B4-BE49-F238E27FC236}">
                <a16:creationId xmlns:a16="http://schemas.microsoft.com/office/drawing/2014/main" id="{DC0EFCEA-5E5F-CA1D-19F5-7A7CCB59828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46971131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6B4113-407A-E971-FAB2-AC227DFF90CB}"/>
              </a:ext>
            </a:extLst>
          </p:cNvPr>
          <p:cNvSpPr>
            <a:spLocks noGrp="1"/>
          </p:cNvSpPr>
          <p:nvPr>
            <p:ph type="body" sz="quarter" idx="13"/>
          </p:nvPr>
        </p:nvSpPr>
        <p:spPr/>
        <p:txBody>
          <a:bodyPr lIns="91440" tIns="45720" rIns="91440" bIns="45720" anchor="b"/>
          <a:lstStyle/>
          <a:p>
            <a:r>
              <a:rPr lang="en-US" dirty="0"/>
              <a:t>After Testing</a:t>
            </a:r>
          </a:p>
        </p:txBody>
      </p:sp>
      <p:sp>
        <p:nvSpPr>
          <p:cNvPr id="4" name="Text Placeholder 3">
            <a:extLst>
              <a:ext uri="{FF2B5EF4-FFF2-40B4-BE49-F238E27FC236}">
                <a16:creationId xmlns:a16="http://schemas.microsoft.com/office/drawing/2014/main" id="{55C5A4F1-3498-0109-A7C0-8C2C1F156F57}"/>
              </a:ext>
            </a:extLst>
          </p:cNvPr>
          <p:cNvSpPr>
            <a:spLocks noGrp="1"/>
          </p:cNvSpPr>
          <p:nvPr>
            <p:ph type="body" sz="quarter" idx="14"/>
          </p:nvPr>
        </p:nvSpPr>
        <p:spPr/>
        <p:txBody>
          <a:bodyPr lIns="91440" tIns="45720" rIns="91440" bIns="45720" anchor="t"/>
          <a:lstStyle/>
          <a:p>
            <a:r>
              <a:rPr lang="en-US" dirty="0"/>
              <a:t>Crisis Alert Response System (CARS) and State Audits</a:t>
            </a:r>
          </a:p>
        </p:txBody>
      </p:sp>
      <p:sp>
        <p:nvSpPr>
          <p:cNvPr id="6" name="Footer Placeholder 5">
            <a:extLst>
              <a:ext uri="{FF2B5EF4-FFF2-40B4-BE49-F238E27FC236}">
                <a16:creationId xmlns:a16="http://schemas.microsoft.com/office/drawing/2014/main" id="{66B46A83-6EB1-9508-A5BA-9C7FD7451BA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62324008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b" anchorCtr="0">
            <a:normAutofit/>
          </a:bodyPr>
          <a:lstStyle/>
          <a:p>
            <a:r>
              <a:rPr lang="en-US"/>
              <a:t>Crisis Alert Response System (CARS)</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pPr marL="482600" indent="-342900">
              <a:spcAft>
                <a:spcPts val="225"/>
              </a:spcAft>
              <a:buAutoNum type="arabicPeriod"/>
            </a:pPr>
            <a:r>
              <a:rPr lang="en-US" sz="1400" dirty="0">
                <a:ea typeface="Tahoma"/>
                <a:cs typeface="Arial" panose="020B0604020202020204" pitchFamily="34" charset="0"/>
              </a:rPr>
              <a:t>State Scorers identify Writing responses (or digital notes) that indicate:</a:t>
            </a:r>
            <a:endParaRPr lang="en-US" dirty="0"/>
          </a:p>
          <a:p>
            <a:pPr lvl="1">
              <a:spcAft>
                <a:spcPts val="225"/>
              </a:spcAft>
              <a:buFont typeface="Arial" panose="02070309020205020404" pitchFamily="49" charset="0"/>
              <a:buChar char="•"/>
            </a:pPr>
            <a:r>
              <a:rPr lang="en-US" sz="1200" dirty="0">
                <a:ea typeface="Tahoma"/>
                <a:cs typeface="Arial" panose="020B0604020202020204" pitchFamily="34" charset="0"/>
              </a:rPr>
              <a:t>Abuse</a:t>
            </a:r>
          </a:p>
          <a:p>
            <a:pPr lvl="1">
              <a:spcAft>
                <a:spcPts val="225"/>
              </a:spcAft>
              <a:buFont typeface="Arial" panose="02070309020205020404" pitchFamily="49" charset="0"/>
              <a:buChar char="•"/>
            </a:pPr>
            <a:r>
              <a:rPr lang="en-US" sz="1200" dirty="0">
                <a:ea typeface="Tahoma"/>
                <a:cs typeface="Arial" panose="020B0604020202020204" pitchFamily="34" charset="0"/>
              </a:rPr>
              <a:t>Bullying</a:t>
            </a:r>
          </a:p>
          <a:p>
            <a:pPr lvl="1">
              <a:spcAft>
                <a:spcPts val="225"/>
              </a:spcAft>
              <a:buFont typeface="Arial" panose="02070309020205020404" pitchFamily="49" charset="0"/>
              <a:buChar char="•"/>
            </a:pPr>
            <a:r>
              <a:rPr lang="en-US" sz="1200" dirty="0">
                <a:ea typeface="Tahoma"/>
                <a:cs typeface="Arial" panose="020B0604020202020204" pitchFamily="34" charset="0"/>
              </a:rPr>
              <a:t>Trauma</a:t>
            </a:r>
          </a:p>
          <a:p>
            <a:pPr lvl="1">
              <a:spcAft>
                <a:spcPts val="225"/>
              </a:spcAft>
              <a:buFont typeface="Arial" panose="02070309020205020404" pitchFamily="49" charset="0"/>
              <a:buChar char="•"/>
            </a:pPr>
            <a:r>
              <a:rPr lang="en-US" sz="1200" dirty="0">
                <a:ea typeface="Tahoma"/>
                <a:cs typeface="Arial" panose="020B0604020202020204" pitchFamily="34" charset="0"/>
              </a:rPr>
              <a:t>Threats</a:t>
            </a:r>
          </a:p>
          <a:p>
            <a:pPr lvl="1">
              <a:spcAft>
                <a:spcPts val="225"/>
              </a:spcAft>
              <a:buFont typeface="Arial" panose="02070309020205020404" pitchFamily="49" charset="0"/>
              <a:buChar char="•"/>
            </a:pPr>
            <a:r>
              <a:rPr lang="en-US" sz="1200" dirty="0">
                <a:ea typeface="Tahoma"/>
                <a:cs typeface="Arial" panose="020B0604020202020204" pitchFamily="34" charset="0"/>
              </a:rPr>
              <a:t>Key words (die, kill, etc.)</a:t>
            </a:r>
          </a:p>
          <a:p>
            <a:pPr marL="482600" indent="-342900">
              <a:spcAft>
                <a:spcPts val="225"/>
              </a:spcAft>
              <a:buAutoNum type="arabicPeriod"/>
            </a:pPr>
            <a:r>
              <a:rPr lang="en-US" sz="1400" dirty="0">
                <a:ea typeface="Tahoma"/>
              </a:rPr>
              <a:t>The Alerts are sent to the Superintendent and the Student Testing Branch.</a:t>
            </a:r>
            <a:endParaRPr lang="en-US" sz="1400" dirty="0"/>
          </a:p>
          <a:p>
            <a:pPr marL="482600" indent="-342900">
              <a:spcAft>
                <a:spcPts val="225"/>
              </a:spcAft>
              <a:buAutoNum type="arabicPeriod"/>
            </a:pPr>
            <a:r>
              <a:rPr lang="en-US" sz="1400" dirty="0">
                <a:ea typeface="Tahoma"/>
              </a:rPr>
              <a:t>The Student Testing Branch contacts the Principal, Student Health and Human Services, and Region Administrator of Operations via email. </a:t>
            </a:r>
            <a:endParaRPr lang="en-US" sz="1400" dirty="0">
              <a:highlight>
                <a:srgbClr val="FFFF00"/>
              </a:highlight>
            </a:endParaRPr>
          </a:p>
          <a:p>
            <a:pPr marL="482600" indent="-342900">
              <a:spcAft>
                <a:spcPts val="225"/>
              </a:spcAft>
              <a:buAutoNum type="arabicPeriod"/>
            </a:pPr>
            <a:r>
              <a:rPr lang="en-US" sz="1400" dirty="0">
                <a:ea typeface="Tahoma"/>
              </a:rPr>
              <a:t>Following District protocols, a school counselor or other designated staff member must speak to the student.</a:t>
            </a:r>
          </a:p>
          <a:p>
            <a:pPr marL="482600" indent="-342900">
              <a:spcAft>
                <a:spcPts val="225"/>
              </a:spcAft>
              <a:buAutoNum type="arabicPeriod"/>
            </a:pPr>
            <a:r>
              <a:rPr lang="en-US" sz="1400" dirty="0">
                <a:ea typeface="Tahoma"/>
              </a:rPr>
              <a:t>Principal must EMAIL the Student Testing Branch when the situation has been addressed.</a:t>
            </a:r>
          </a:p>
          <a:p>
            <a:pPr lvl="1">
              <a:spcAft>
                <a:spcPts val="225"/>
              </a:spcAft>
              <a:buFont typeface="Arial" panose="020B0604020202020204" pitchFamily="34" charset="0"/>
              <a:buChar char="•"/>
            </a:pPr>
            <a:r>
              <a:rPr lang="en-US" sz="1200" dirty="0">
                <a:ea typeface="Tahoma"/>
                <a:cs typeface="Arial" panose="020B0604020202020204" pitchFamily="34" charset="0"/>
              </a:rPr>
              <a:t>The state will continue to send Alerts to the Superintendent until the Principal completes this step.</a:t>
            </a:r>
          </a:p>
        </p:txBody>
      </p:sp>
      <p:sp>
        <p:nvSpPr>
          <p:cNvPr id="4" name="TextBox 3">
            <a:extLst>
              <a:ext uri="{FF2B5EF4-FFF2-40B4-BE49-F238E27FC236}">
                <a16:creationId xmlns:a16="http://schemas.microsoft.com/office/drawing/2014/main" id="{CC6FF9E7-B5FA-1B42-A659-3B6AAB606F46}"/>
              </a:ext>
            </a:extLst>
          </p:cNvPr>
          <p:cNvSpPr txBox="1"/>
          <p:nvPr/>
        </p:nvSpPr>
        <p:spPr>
          <a:xfrm>
            <a:off x="418751" y="4402422"/>
            <a:ext cx="8306497" cy="238527"/>
          </a:xfrm>
          <a:prstGeom prst="rect">
            <a:avLst/>
          </a:prstGeom>
          <a:solidFill>
            <a:srgbClr val="FFFF00"/>
          </a:solidFill>
          <a:ln>
            <a:solidFill>
              <a:schemeClr val="tx1"/>
            </a:solidFill>
          </a:ln>
        </p:spPr>
        <p:txBody>
          <a:bodyPr wrap="square" lIns="68580" tIns="34290" rIns="68580" bIns="34290" rtlCol="0" anchor="t">
            <a:spAutoFit/>
          </a:bodyPr>
          <a:lstStyle/>
          <a:p>
            <a:pPr algn="ctr"/>
            <a:r>
              <a:rPr lang="en-US" sz="1100" dirty="0">
                <a:latin typeface="Arial" panose="020B0604020202020204" pitchFamily="34" charset="0"/>
                <a:cs typeface="Arial" panose="020B0604020202020204" pitchFamily="34" charset="0"/>
              </a:rPr>
              <a:t>Initial </a:t>
            </a:r>
            <a:r>
              <a:rPr lang="en-US" sz="1100" dirty="0">
                <a:latin typeface="+mn-lt"/>
                <a:cs typeface="Arial" panose="020B0604020202020204" pitchFamily="34" charset="0"/>
              </a:rPr>
              <a:t>ELPAC</a:t>
            </a:r>
            <a:r>
              <a:rPr lang="en-US" sz="1100" dirty="0">
                <a:latin typeface="Arial" panose="020B0604020202020204" pitchFamily="34" charset="0"/>
                <a:cs typeface="Arial" panose="020B0604020202020204" pitchFamily="34" charset="0"/>
              </a:rPr>
              <a:t> Writing responses indicating sensitive content should be reported by the TE following District guidelines.</a:t>
            </a:r>
          </a:p>
        </p:txBody>
      </p:sp>
      <p:sp>
        <p:nvSpPr>
          <p:cNvPr id="7" name="Footer Placeholder 6">
            <a:extLst>
              <a:ext uri="{FF2B5EF4-FFF2-40B4-BE49-F238E27FC236}">
                <a16:creationId xmlns:a16="http://schemas.microsoft.com/office/drawing/2014/main" id="{929BF10F-EEDB-26CE-BC64-123E1BD80D8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97148123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271E72-70C1-480E-B17E-29E9D066EEE8}"/>
              </a:ext>
            </a:extLst>
          </p:cNvPr>
          <p:cNvSpPr>
            <a:spLocks noGrp="1"/>
          </p:cNvSpPr>
          <p:nvPr>
            <p:ph type="title"/>
          </p:nvPr>
        </p:nvSpPr>
        <p:spPr>
          <a:prstGeom prst="rect">
            <a:avLst/>
          </a:prstGeom>
        </p:spPr>
        <p:txBody>
          <a:bodyPr lIns="68580" tIns="34290" rIns="68580" bIns="34290" anchor="ctr">
            <a:normAutofit/>
          </a:bodyPr>
          <a:lstStyle/>
          <a:p>
            <a:r>
              <a:rPr lang="en-US" dirty="0">
                <a:latin typeface="Arial" panose="020B0604020202020204" pitchFamily="34" charset="0"/>
                <a:ea typeface="Tahoma"/>
              </a:rPr>
              <a:t>Testing Audits</a:t>
            </a:r>
            <a:endParaRPr lang="en-US" dirty="0">
              <a:latin typeface="Arial" panose="020B0604020202020204" pitchFamily="34" charset="0"/>
            </a:endParaRPr>
          </a:p>
        </p:txBody>
      </p:sp>
      <p:sp>
        <p:nvSpPr>
          <p:cNvPr id="2" name="Text Placeholder 1">
            <a:extLst>
              <a:ext uri="{FF2B5EF4-FFF2-40B4-BE49-F238E27FC236}">
                <a16:creationId xmlns:a16="http://schemas.microsoft.com/office/drawing/2014/main" id="{07A6F96A-01E6-289C-D2A0-D3B400DABB7E}"/>
              </a:ext>
            </a:extLst>
          </p:cNvPr>
          <p:cNvSpPr>
            <a:spLocks noGrp="1"/>
          </p:cNvSpPr>
          <p:nvPr>
            <p:ph type="body" idx="1"/>
          </p:nvPr>
        </p:nvSpPr>
        <p:spPr>
          <a:xfrm>
            <a:off x="412553" y="935691"/>
            <a:ext cx="4908000" cy="3768622"/>
          </a:xfrm>
        </p:spPr>
        <p:txBody>
          <a:bodyPr/>
          <a:lstStyle/>
          <a:p>
            <a:pPr>
              <a:spcAft>
                <a:spcPts val="375"/>
              </a:spcAft>
            </a:pPr>
            <a:r>
              <a:rPr lang="en-US" sz="1800" dirty="0">
                <a:cs typeface="Arial" panose="020B0604020202020204" pitchFamily="34" charset="0"/>
              </a:rPr>
              <a:t>Three Audit Blocks  </a:t>
            </a:r>
            <a:endParaRPr lang="en-US" dirty="0"/>
          </a:p>
          <a:p>
            <a:pPr marL="939800" lvl="1" indent="-342900">
              <a:spcAft>
                <a:spcPts val="375"/>
              </a:spcAft>
              <a:buFont typeface="+mj-lt"/>
              <a:buAutoNum type="arabicPeriod"/>
            </a:pPr>
            <a:r>
              <a:rPr lang="en-US" sz="1700" dirty="0">
                <a:cs typeface="Arial" panose="020B0604020202020204" pitchFamily="34" charset="0"/>
              </a:rPr>
              <a:t>Fall/Winter, 2023</a:t>
            </a:r>
          </a:p>
          <a:p>
            <a:pPr marL="939800" lvl="1" indent="-342900">
              <a:spcAft>
                <a:spcPts val="375"/>
              </a:spcAft>
              <a:buFont typeface="+mj-lt"/>
              <a:buAutoNum type="arabicPeriod"/>
            </a:pPr>
            <a:r>
              <a:rPr lang="en-US" sz="1700" dirty="0">
                <a:cs typeface="Arial" panose="020B0604020202020204" pitchFamily="34" charset="0"/>
              </a:rPr>
              <a:t>Winter/Spring, 2023/2024</a:t>
            </a:r>
          </a:p>
          <a:p>
            <a:pPr marL="939800" lvl="1" indent="-342900">
              <a:spcAft>
                <a:spcPts val="375"/>
              </a:spcAft>
              <a:buFont typeface="+mj-lt"/>
              <a:buAutoNum type="arabicPeriod"/>
            </a:pPr>
            <a:r>
              <a:rPr lang="en-US" sz="1700" dirty="0">
                <a:cs typeface="Arial" panose="020B0604020202020204" pitchFamily="34" charset="0"/>
              </a:rPr>
              <a:t>Spring 2024</a:t>
            </a:r>
          </a:p>
          <a:p>
            <a:pPr>
              <a:spcAft>
                <a:spcPts val="375"/>
              </a:spcAft>
            </a:pPr>
            <a:r>
              <a:rPr lang="en-US" sz="1800" dirty="0">
                <a:cs typeface="Arial" panose="020B0604020202020204" pitchFamily="34" charset="0"/>
              </a:rPr>
              <a:t>Testing Programs to be Audited</a:t>
            </a:r>
          </a:p>
          <a:p>
            <a:pPr lvl="1">
              <a:spcAft>
                <a:spcPts val="375"/>
              </a:spcAft>
            </a:pPr>
            <a:r>
              <a:rPr lang="en-US" sz="1700" dirty="0">
                <a:cs typeface="Arial" panose="020B0604020202020204" pitchFamily="34" charset="0"/>
              </a:rPr>
              <a:t>ELPAC</a:t>
            </a:r>
          </a:p>
          <a:p>
            <a:pPr lvl="1">
              <a:spcAft>
                <a:spcPts val="375"/>
              </a:spcAft>
            </a:pPr>
            <a:r>
              <a:rPr lang="en-US" sz="1700" dirty="0">
                <a:cs typeface="Arial" panose="020B0604020202020204" pitchFamily="34" charset="0"/>
              </a:rPr>
              <a:t>CAASPP </a:t>
            </a:r>
          </a:p>
          <a:p>
            <a:pPr lvl="1">
              <a:spcAft>
                <a:spcPts val="375"/>
              </a:spcAft>
            </a:pPr>
            <a:r>
              <a:rPr lang="en-US" sz="1700" dirty="0">
                <a:cs typeface="Arial" panose="020B0604020202020204" pitchFamily="34" charset="0"/>
              </a:rPr>
              <a:t>Interim Assessments</a:t>
            </a:r>
            <a:endParaRPr lang="en-US" sz="1700" dirty="0"/>
          </a:p>
        </p:txBody>
      </p:sp>
      <p:sp>
        <p:nvSpPr>
          <p:cNvPr id="3" name="Rectangle 2"/>
          <p:cNvSpPr/>
          <p:nvPr/>
        </p:nvSpPr>
        <p:spPr>
          <a:xfrm>
            <a:off x="943100" y="4347577"/>
            <a:ext cx="7351956" cy="238527"/>
          </a:xfrm>
          <a:prstGeom prst="rect">
            <a:avLst/>
          </a:prstGeom>
          <a:solidFill>
            <a:srgbClr val="FFFF00"/>
          </a:solidFill>
          <a:ln>
            <a:solidFill>
              <a:schemeClr val="tx1"/>
            </a:solidFill>
          </a:ln>
        </p:spPr>
        <p:txBody>
          <a:bodyPr wrap="square" lIns="68580" tIns="34290" rIns="68580" bIns="34290" anchor="t">
            <a:spAutoFit/>
          </a:bodyPr>
          <a:lstStyle/>
          <a:p>
            <a:pPr algn="ctr"/>
            <a:r>
              <a:rPr lang="en-US" sz="1100" dirty="0">
                <a:latin typeface="Arial" panose="020B0604020202020204" pitchFamily="34" charset="0"/>
                <a:cs typeface="Arial" panose="020B0604020202020204" pitchFamily="34" charset="0"/>
              </a:rPr>
              <a:t>STB will contact the school Principal and the CAASPP &amp; ELPAC Coordinators with detailed information.</a:t>
            </a:r>
          </a:p>
        </p:txBody>
      </p:sp>
      <p:pic>
        <p:nvPicPr>
          <p:cNvPr id="5" name="Picture 4" descr="A 3d person holding a magnifying glass&#10;&#10;Description automatically generated with medium confidence">
            <a:extLst>
              <a:ext uri="{FF2B5EF4-FFF2-40B4-BE49-F238E27FC236}">
                <a16:creationId xmlns:a16="http://schemas.microsoft.com/office/drawing/2014/main" id="{84B8472F-C4FB-DA39-792A-090852CA9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419" y="965424"/>
            <a:ext cx="2270872" cy="2130098"/>
          </a:xfrm>
          <a:prstGeom prst="rect">
            <a:avLst/>
          </a:prstGeom>
          <a:ln>
            <a:solidFill>
              <a:schemeClr val="tx1"/>
            </a:solidFill>
          </a:ln>
        </p:spPr>
      </p:pic>
      <p:sp>
        <p:nvSpPr>
          <p:cNvPr id="8" name="Footer Placeholder 7">
            <a:extLst>
              <a:ext uri="{FF2B5EF4-FFF2-40B4-BE49-F238E27FC236}">
                <a16:creationId xmlns:a16="http://schemas.microsoft.com/office/drawing/2014/main" id="{CE111413-87DF-FF7E-A33F-685C7503BBC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75534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ctr" anchorCtr="0">
            <a:normAutofit/>
          </a:bodyPr>
          <a:lstStyle/>
          <a:p>
            <a:r>
              <a:rPr lang="en-US" dirty="0">
                <a:latin typeface="+mj-lt"/>
              </a:rPr>
              <a:t>Parent Notification</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r>
              <a:rPr lang="en-US" sz="1800" dirty="0">
                <a:ea typeface="Tahoma"/>
                <a:cs typeface="Arial" panose="020B0604020202020204" pitchFamily="34" charset="0"/>
              </a:rPr>
              <a:t>Parent exemptions do not apply for ELPAC, however, schools are required to </a:t>
            </a:r>
            <a:r>
              <a:rPr lang="en-US" sz="1800" b="1" dirty="0">
                <a:ea typeface="Tahoma"/>
                <a:cs typeface="Arial" panose="020B0604020202020204" pitchFamily="34" charset="0"/>
              </a:rPr>
              <a:t>notify</a:t>
            </a:r>
            <a:r>
              <a:rPr lang="en-US" sz="1800" dirty="0">
                <a:ea typeface="Tahoma"/>
                <a:cs typeface="Arial" panose="020B0604020202020204" pitchFamily="34" charset="0"/>
              </a:rPr>
              <a:t> parents before testing students.</a:t>
            </a:r>
          </a:p>
          <a:p>
            <a:pPr lvl="1"/>
            <a:r>
              <a:rPr lang="en-US" sz="1500" dirty="0">
                <a:ea typeface="Tahoma"/>
                <a:cs typeface="Arial" panose="020B0604020202020204" pitchFamily="34" charset="0"/>
              </a:rPr>
              <a:t>Follow Multilingual and Multicultural Education Department (MMED) policy.</a:t>
            </a:r>
          </a:p>
          <a:p>
            <a:pPr marL="384810">
              <a:buClr>
                <a:srgbClr val="203864"/>
              </a:buClr>
            </a:pPr>
            <a:r>
              <a:rPr lang="en-US" sz="1800" dirty="0">
                <a:ea typeface="Tahoma"/>
                <a:cs typeface="Arial" panose="020B0604020202020204" pitchFamily="34" charset="0"/>
              </a:rPr>
              <a:t>MMED will be mailing the Initial ELPAC parent letter weekly (starting August 14th) until September 1, 2023.</a:t>
            </a:r>
          </a:p>
          <a:p>
            <a:pPr lvl="2" indent="-302895">
              <a:buFont typeface="+mj-lt"/>
              <a:buAutoNum type="alphaLcPeriod"/>
            </a:pPr>
            <a:r>
              <a:rPr lang="en-US" sz="1500" dirty="0">
                <a:ea typeface="Tahoma"/>
                <a:cs typeface="Arial" panose="020B0604020202020204" pitchFamily="34" charset="0"/>
              </a:rPr>
              <a:t>For questions, contact your Region </a:t>
            </a:r>
            <a:r>
              <a:rPr lang="en-US" sz="1500" dirty="0">
                <a:ea typeface="Calibri"/>
                <a:cs typeface="Arial" panose="020B0604020202020204" pitchFamily="34" charset="0"/>
              </a:rPr>
              <a:t>Multilingual and Multicultural Academic Language (MMAL) Team.</a:t>
            </a:r>
          </a:p>
          <a:p>
            <a:pPr indent="-302895">
              <a:buClr>
                <a:srgbClr val="203864"/>
              </a:buClr>
            </a:pPr>
            <a:r>
              <a:rPr lang="en-US" sz="1800" b="1" dirty="0">
                <a:ea typeface="Tahoma"/>
                <a:cs typeface="Arial" panose="020B0604020202020204" pitchFamily="34" charset="0"/>
              </a:rPr>
              <a:t>ELPAC Coordinators</a:t>
            </a:r>
            <a:r>
              <a:rPr lang="en-US" sz="1800" dirty="0">
                <a:ea typeface="Tahoma"/>
                <a:cs typeface="Arial" panose="020B0604020202020204" pitchFamily="34" charset="0"/>
              </a:rPr>
              <a:t> will need to send the Parent Notification for students enrolled after </a:t>
            </a:r>
            <a:r>
              <a:rPr lang="en-US" sz="1800" b="1" dirty="0">
                <a:ea typeface="Calibri"/>
                <a:cs typeface="Arial" panose="020B0604020202020204" pitchFamily="34" charset="0"/>
              </a:rPr>
              <a:t>September 1, 2023</a:t>
            </a:r>
            <a:r>
              <a:rPr lang="en-US" sz="1800" dirty="0">
                <a:ea typeface="Calibri"/>
                <a:cs typeface="Arial" panose="020B0604020202020204" pitchFamily="34" charset="0"/>
              </a:rPr>
              <a:t>.</a:t>
            </a:r>
          </a:p>
          <a:p>
            <a:pPr lvl="1"/>
            <a:r>
              <a:rPr lang="en-US" sz="1500" dirty="0">
                <a:ea typeface="Calibri"/>
                <a:cs typeface="Arial" panose="020B0604020202020204" pitchFamily="34" charset="0"/>
              </a:rPr>
              <a:t>The Parent Notification letter will be posted on the MMED website. </a:t>
            </a:r>
          </a:p>
          <a:p>
            <a:pPr lvl="2" indent="-302895"/>
            <a:r>
              <a:rPr lang="en-US" sz="1500" dirty="0">
                <a:ea typeface="Tahoma"/>
                <a:cs typeface="Arial" panose="020B0604020202020204" pitchFamily="34" charset="0"/>
                <a:hlinkClick r:id="rId3"/>
              </a:rPr>
              <a:t>https://achieve.lausd.net/Page/180</a:t>
            </a:r>
            <a:endParaRPr lang="en-US" sz="1500" dirty="0">
              <a:ea typeface="Tahoma"/>
              <a:cs typeface="Arial" panose="020B0604020202020204" pitchFamily="34" charset="0"/>
            </a:endParaRPr>
          </a:p>
          <a:p>
            <a:pPr lvl="2" indent="-302895"/>
            <a:r>
              <a:rPr lang="en-US" sz="1500" dirty="0">
                <a:ea typeface="Tahoma"/>
                <a:cs typeface="Arial" panose="020B0604020202020204" pitchFamily="34" charset="0"/>
              </a:rPr>
              <a:t>EL Programs &gt; Forms</a:t>
            </a:r>
          </a:p>
          <a:p>
            <a:pPr lvl="2" indent="-302895">
              <a:buClr>
                <a:schemeClr val="accent1"/>
              </a:buClr>
            </a:pPr>
            <a:endParaRPr lang="en-US" sz="1350" dirty="0">
              <a:ea typeface="Tahoma"/>
              <a:cs typeface="Arial" panose="020B0604020202020204" pitchFamily="34" charset="0"/>
            </a:endParaRPr>
          </a:p>
        </p:txBody>
      </p:sp>
      <p:sp>
        <p:nvSpPr>
          <p:cNvPr id="4" name="TextBox 3">
            <a:extLst>
              <a:ext uri="{FF2B5EF4-FFF2-40B4-BE49-F238E27FC236}">
                <a16:creationId xmlns:a16="http://schemas.microsoft.com/office/drawing/2014/main" id="{D86A8C1E-88AB-B039-E714-317EB958794A}"/>
              </a:ext>
            </a:extLst>
          </p:cNvPr>
          <p:cNvSpPr txBox="1"/>
          <p:nvPr/>
        </p:nvSpPr>
        <p:spPr>
          <a:xfrm>
            <a:off x="7016261" y="659423"/>
            <a:ext cx="16705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050"/>
          </a:p>
        </p:txBody>
      </p:sp>
      <p:sp>
        <p:nvSpPr>
          <p:cNvPr id="6" name="Oval 5">
            <a:extLst>
              <a:ext uri="{FF2B5EF4-FFF2-40B4-BE49-F238E27FC236}">
                <a16:creationId xmlns:a16="http://schemas.microsoft.com/office/drawing/2014/main" id="{E7A7350C-7563-0766-0282-798088195F59}"/>
              </a:ext>
            </a:extLst>
          </p:cNvPr>
          <p:cNvSpPr/>
          <p:nvPr/>
        </p:nvSpPr>
        <p:spPr>
          <a:xfrm>
            <a:off x="7051430" y="202223"/>
            <a:ext cx="954235" cy="404446"/>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dirty="0">
                <a:solidFill>
                  <a:schemeClr val="tx1"/>
                </a:solidFill>
                <a:cs typeface="Arial" panose="020B0604020202020204" pitchFamily="34" charset="0"/>
              </a:rPr>
              <a:t>Poll</a:t>
            </a:r>
          </a:p>
        </p:txBody>
      </p:sp>
      <p:sp>
        <p:nvSpPr>
          <p:cNvPr id="7" name="Footer Placeholder 6">
            <a:extLst>
              <a:ext uri="{FF2B5EF4-FFF2-40B4-BE49-F238E27FC236}">
                <a16:creationId xmlns:a16="http://schemas.microsoft.com/office/drawing/2014/main" id="{79F2261E-342F-5FF6-EEC6-6B1D09D61DF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21111163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6B4113-407A-E971-FAB2-AC227DFF90CB}"/>
              </a:ext>
            </a:extLst>
          </p:cNvPr>
          <p:cNvSpPr>
            <a:spLocks noGrp="1"/>
          </p:cNvSpPr>
          <p:nvPr>
            <p:ph type="body" sz="quarter" idx="13"/>
          </p:nvPr>
        </p:nvSpPr>
        <p:spPr/>
        <p:txBody>
          <a:bodyPr lIns="91440" tIns="45720" rIns="91440" bIns="45720" anchor="b"/>
          <a:lstStyle/>
          <a:p>
            <a:r>
              <a:rPr lang="en-US" dirty="0"/>
              <a:t>New!</a:t>
            </a:r>
          </a:p>
        </p:txBody>
      </p:sp>
      <p:sp>
        <p:nvSpPr>
          <p:cNvPr id="4" name="Text Placeholder 3">
            <a:extLst>
              <a:ext uri="{FF2B5EF4-FFF2-40B4-BE49-F238E27FC236}">
                <a16:creationId xmlns:a16="http://schemas.microsoft.com/office/drawing/2014/main" id="{55C5A4F1-3498-0109-A7C0-8C2C1F156F57}"/>
              </a:ext>
            </a:extLst>
          </p:cNvPr>
          <p:cNvSpPr>
            <a:spLocks noGrp="1"/>
          </p:cNvSpPr>
          <p:nvPr>
            <p:ph type="body" sz="quarter" idx="14"/>
          </p:nvPr>
        </p:nvSpPr>
        <p:spPr/>
        <p:txBody>
          <a:bodyPr lIns="91440" tIns="45720" rIns="91440" bIns="45720" anchor="t"/>
          <a:lstStyle/>
          <a:p>
            <a:r>
              <a:rPr lang="en-US" dirty="0"/>
              <a:t>ELPAC Interim Assessments</a:t>
            </a:r>
          </a:p>
        </p:txBody>
      </p:sp>
      <p:sp>
        <p:nvSpPr>
          <p:cNvPr id="6" name="Footer Placeholder 5">
            <a:extLst>
              <a:ext uri="{FF2B5EF4-FFF2-40B4-BE49-F238E27FC236}">
                <a16:creationId xmlns:a16="http://schemas.microsoft.com/office/drawing/2014/main" id="{7BCCCCB9-5B46-0D79-E16C-C5CA8CC9A45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51423987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524B0-5368-F23D-81D9-BC5659617B30}"/>
              </a:ext>
            </a:extLst>
          </p:cNvPr>
          <p:cNvSpPr>
            <a:spLocks noGrp="1"/>
          </p:cNvSpPr>
          <p:nvPr>
            <p:ph type="title"/>
          </p:nvPr>
        </p:nvSpPr>
        <p:spPr/>
        <p:txBody>
          <a:bodyPr lIns="68580" tIns="34290" rIns="68580" bIns="34290" anchor="ctr">
            <a:normAutofit/>
          </a:bodyPr>
          <a:lstStyle/>
          <a:p>
            <a:pPr>
              <a:lnSpc>
                <a:spcPct val="90000"/>
              </a:lnSpc>
            </a:pPr>
            <a:r>
              <a:rPr lang="en-US"/>
              <a:t>ELPAC Interim Assessments</a:t>
            </a:r>
          </a:p>
        </p:txBody>
      </p:sp>
      <p:sp>
        <p:nvSpPr>
          <p:cNvPr id="5" name="Text Placeholder 4">
            <a:extLst>
              <a:ext uri="{FF2B5EF4-FFF2-40B4-BE49-F238E27FC236}">
                <a16:creationId xmlns:a16="http://schemas.microsoft.com/office/drawing/2014/main" id="{2F468590-B8C5-A337-5EA9-7927801ACE4C}"/>
              </a:ext>
            </a:extLst>
          </p:cNvPr>
          <p:cNvSpPr>
            <a:spLocks noGrp="1"/>
          </p:cNvSpPr>
          <p:nvPr>
            <p:ph type="body" idx="1"/>
          </p:nvPr>
        </p:nvSpPr>
        <p:spPr>
          <a:xfrm>
            <a:off x="311700" y="935692"/>
            <a:ext cx="8488278" cy="3793834"/>
          </a:xfrm>
        </p:spPr>
        <p:txBody>
          <a:bodyPr/>
          <a:lstStyle/>
          <a:p>
            <a:pPr>
              <a:lnSpc>
                <a:spcPct val="120000"/>
              </a:lnSpc>
              <a:spcAft>
                <a:spcPts val="450"/>
              </a:spcAft>
            </a:pPr>
            <a:r>
              <a:rPr lang="en-US" sz="1500" dirty="0">
                <a:cs typeface="Arial" panose="020B0604020202020204" pitchFamily="34" charset="0"/>
              </a:rPr>
              <a:t>ELPAC IAs will join the Smarter Balanced Interim Assessments as tests available from the CDE to measure what students know and can do. </a:t>
            </a:r>
            <a:endParaRPr lang="en-US" dirty="0"/>
          </a:p>
          <a:p>
            <a:pPr>
              <a:lnSpc>
                <a:spcPct val="120000"/>
              </a:lnSpc>
              <a:spcAft>
                <a:spcPts val="450"/>
              </a:spcAft>
            </a:pPr>
            <a:r>
              <a:rPr lang="en-US" sz="1500" dirty="0">
                <a:cs typeface="Arial" panose="020B0604020202020204" pitchFamily="34" charset="0"/>
              </a:rPr>
              <a:t>IAs provide meaningful information for gauging student progress toward mastery of the skills measured by the summative assessments.</a:t>
            </a:r>
          </a:p>
          <a:p>
            <a:pPr>
              <a:lnSpc>
                <a:spcPct val="120000"/>
              </a:lnSpc>
              <a:spcAft>
                <a:spcPts val="450"/>
              </a:spcAft>
            </a:pPr>
            <a:r>
              <a:rPr lang="en-US" sz="1500" dirty="0">
                <a:cs typeface="Arial" panose="020B0604020202020204" pitchFamily="34" charset="0"/>
              </a:rPr>
              <a:t>The Interim Assessments can be used in multiple ways:</a:t>
            </a:r>
          </a:p>
          <a:p>
            <a:pPr marL="939800" lvl="1" indent="-342900">
              <a:lnSpc>
                <a:spcPct val="120000"/>
              </a:lnSpc>
              <a:spcAft>
                <a:spcPts val="450"/>
              </a:spcAft>
              <a:buAutoNum type="arabicPeriod"/>
            </a:pPr>
            <a:r>
              <a:rPr lang="en-US" sz="1400" dirty="0">
                <a:cs typeface="Arial" panose="020B0604020202020204" pitchFamily="34" charset="0"/>
              </a:rPr>
              <a:t>Support student learning</a:t>
            </a:r>
          </a:p>
          <a:p>
            <a:pPr lvl="2">
              <a:lnSpc>
                <a:spcPct val="120000"/>
              </a:lnSpc>
              <a:spcAft>
                <a:spcPts val="450"/>
              </a:spcAft>
              <a:buFont typeface="Wingdings" panose="020B0604020202020204" pitchFamily="34" charset="0"/>
              <a:buChar char="§"/>
            </a:pPr>
            <a:r>
              <a:rPr lang="en-US" sz="1100" dirty="0">
                <a:cs typeface="Arial" panose="020B0604020202020204" pitchFamily="34" charset="0"/>
              </a:rPr>
              <a:t>Used during daily instruction</a:t>
            </a:r>
          </a:p>
          <a:p>
            <a:pPr marL="939800" lvl="1" indent="-342900">
              <a:lnSpc>
                <a:spcPct val="120000"/>
              </a:lnSpc>
              <a:spcAft>
                <a:spcPts val="450"/>
              </a:spcAft>
              <a:buAutoNum type="arabicPeriod"/>
            </a:pPr>
            <a:r>
              <a:rPr lang="en-US" sz="1400" dirty="0">
                <a:cs typeface="Arial" panose="020B0604020202020204" pitchFamily="34" charset="0"/>
              </a:rPr>
              <a:t>Monitor Student Progress</a:t>
            </a:r>
          </a:p>
          <a:p>
            <a:pPr lvl="2">
              <a:lnSpc>
                <a:spcPct val="120000"/>
              </a:lnSpc>
              <a:spcAft>
                <a:spcPts val="450"/>
              </a:spcAft>
              <a:buFont typeface="Wingdings" panose="020B0604020202020204" pitchFamily="34" charset="0"/>
              <a:buChar char="§"/>
            </a:pPr>
            <a:r>
              <a:rPr lang="en-US" sz="1100" dirty="0">
                <a:cs typeface="Arial" panose="020B0604020202020204" pitchFamily="34" charset="0"/>
              </a:rPr>
              <a:t>Administered after a period of instruction</a:t>
            </a:r>
          </a:p>
          <a:p>
            <a:pPr marL="939800" lvl="1" indent="-342900">
              <a:lnSpc>
                <a:spcPct val="120000"/>
              </a:lnSpc>
              <a:spcAft>
                <a:spcPts val="450"/>
              </a:spcAft>
              <a:buAutoNum type="arabicPeriod"/>
            </a:pPr>
            <a:r>
              <a:rPr lang="en-US" sz="1400" dirty="0">
                <a:cs typeface="Arial" panose="020B0604020202020204" pitchFamily="34" charset="0"/>
              </a:rPr>
              <a:t>Used by school and district staff for professional development</a:t>
            </a:r>
          </a:p>
          <a:p>
            <a:endParaRPr lang="en-US" dirty="0"/>
          </a:p>
        </p:txBody>
      </p:sp>
      <p:sp>
        <p:nvSpPr>
          <p:cNvPr id="6" name="Footer Placeholder 5">
            <a:extLst>
              <a:ext uri="{FF2B5EF4-FFF2-40B4-BE49-F238E27FC236}">
                <a16:creationId xmlns:a16="http://schemas.microsoft.com/office/drawing/2014/main" id="{A025FF65-67BE-26C5-DF92-E042E08540F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19190462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524B0-5368-F23D-81D9-BC5659617B30}"/>
              </a:ext>
            </a:extLst>
          </p:cNvPr>
          <p:cNvSpPr>
            <a:spLocks noGrp="1"/>
          </p:cNvSpPr>
          <p:nvPr>
            <p:ph type="title"/>
          </p:nvPr>
        </p:nvSpPr>
        <p:spPr/>
        <p:txBody>
          <a:bodyPr lIns="68580" tIns="34290" rIns="68580" bIns="34290" anchor="ctr">
            <a:normAutofit/>
          </a:bodyPr>
          <a:lstStyle/>
          <a:p>
            <a:r>
              <a:rPr lang="en-US"/>
              <a:t>ELPAC Interim Assessments</a:t>
            </a:r>
          </a:p>
        </p:txBody>
      </p:sp>
      <p:sp>
        <p:nvSpPr>
          <p:cNvPr id="5" name="Text Placeholder 4">
            <a:extLst>
              <a:ext uri="{FF2B5EF4-FFF2-40B4-BE49-F238E27FC236}">
                <a16:creationId xmlns:a16="http://schemas.microsoft.com/office/drawing/2014/main" id="{BC813163-8F31-D672-0F66-8FDB5559965C}"/>
              </a:ext>
            </a:extLst>
          </p:cNvPr>
          <p:cNvSpPr>
            <a:spLocks noGrp="1"/>
          </p:cNvSpPr>
          <p:nvPr>
            <p:ph type="body" idx="1"/>
          </p:nvPr>
        </p:nvSpPr>
        <p:spPr>
          <a:xfrm>
            <a:off x="268972" y="882877"/>
            <a:ext cx="8454662" cy="3793834"/>
          </a:xfrm>
        </p:spPr>
        <p:txBody>
          <a:bodyPr/>
          <a:lstStyle/>
          <a:p>
            <a:pPr>
              <a:lnSpc>
                <a:spcPct val="90000"/>
              </a:lnSpc>
              <a:spcBef>
                <a:spcPts val="700"/>
              </a:spcBef>
            </a:pPr>
            <a:r>
              <a:rPr lang="en-US" sz="1500" dirty="0">
                <a:cs typeface="Arial" panose="020B0604020202020204" pitchFamily="34" charset="0"/>
              </a:rPr>
              <a:t>How an assessment is administered can impact how the data it provides should be interpreted.</a:t>
            </a:r>
            <a:endParaRPr lang="en-US" dirty="0"/>
          </a:p>
          <a:p>
            <a:pPr marL="939800" lvl="1" indent="-342900">
              <a:lnSpc>
                <a:spcPct val="90000"/>
              </a:lnSpc>
              <a:spcBef>
                <a:spcPts val="550"/>
              </a:spcBef>
              <a:buAutoNum type="arabicPeriod"/>
            </a:pPr>
            <a:r>
              <a:rPr lang="en-US" sz="1400" b="1" dirty="0">
                <a:cs typeface="Arial" panose="020B0604020202020204" pitchFamily="34" charset="0"/>
              </a:rPr>
              <a:t>Standardized Administration</a:t>
            </a:r>
          </a:p>
          <a:p>
            <a:pPr lvl="2">
              <a:lnSpc>
                <a:spcPct val="90000"/>
              </a:lnSpc>
              <a:spcBef>
                <a:spcPts val="500"/>
              </a:spcBef>
            </a:pPr>
            <a:r>
              <a:rPr lang="en-US" sz="1300" dirty="0">
                <a:cs typeface="Arial" panose="020B0604020202020204" pitchFamily="34" charset="0"/>
              </a:rPr>
              <a:t>Students complete the IA individually following the administration procedure used for the summative assessments. </a:t>
            </a:r>
          </a:p>
          <a:p>
            <a:pPr lvl="2">
              <a:lnSpc>
                <a:spcPct val="90000"/>
              </a:lnSpc>
              <a:spcBef>
                <a:spcPts val="500"/>
              </a:spcBef>
            </a:pPr>
            <a:r>
              <a:rPr lang="en-US" sz="1300" dirty="0">
                <a:cs typeface="Arial" panose="020B0604020202020204" pitchFamily="34" charset="0"/>
              </a:rPr>
              <a:t>The results can be considered an assessment of what students know.</a:t>
            </a:r>
          </a:p>
          <a:p>
            <a:pPr marL="939800" lvl="1" indent="-342900">
              <a:lnSpc>
                <a:spcPct val="90000"/>
              </a:lnSpc>
              <a:spcBef>
                <a:spcPts val="550"/>
              </a:spcBef>
              <a:buAutoNum type="arabicPeriod"/>
            </a:pPr>
            <a:r>
              <a:rPr lang="en-US" sz="1400" b="1" dirty="0">
                <a:cs typeface="Arial" panose="020B0604020202020204" pitchFamily="34" charset="0"/>
              </a:rPr>
              <a:t>Non standardized Administration </a:t>
            </a:r>
          </a:p>
          <a:p>
            <a:pPr lvl="2">
              <a:lnSpc>
                <a:spcPct val="90000"/>
              </a:lnSpc>
              <a:spcBef>
                <a:spcPts val="500"/>
              </a:spcBef>
            </a:pPr>
            <a:r>
              <a:rPr lang="en-US" sz="1300" dirty="0">
                <a:cs typeface="Arial" panose="020B0604020202020204" pitchFamily="34" charset="0"/>
              </a:rPr>
              <a:t>Students complete the IA under conditions that are not consistent with the administration requirements of the summative assessment. </a:t>
            </a:r>
          </a:p>
          <a:p>
            <a:pPr lvl="2">
              <a:lnSpc>
                <a:spcPct val="90000"/>
              </a:lnSpc>
              <a:spcBef>
                <a:spcPts val="500"/>
              </a:spcBef>
            </a:pPr>
            <a:r>
              <a:rPr lang="en-US" sz="1300" dirty="0">
                <a:cs typeface="Arial" panose="020B0604020202020204" pitchFamily="34" charset="0"/>
              </a:rPr>
              <a:t>Some examples of Non standardized administration might include, but are not limited to, the following:</a:t>
            </a:r>
          </a:p>
          <a:p>
            <a:pPr lvl="3">
              <a:lnSpc>
                <a:spcPct val="90000"/>
              </a:lnSpc>
              <a:spcBef>
                <a:spcPts val="500"/>
              </a:spcBef>
            </a:pPr>
            <a:r>
              <a:rPr lang="en-US" sz="1100" dirty="0">
                <a:latin typeface="+mn-lt"/>
                <a:cs typeface="Arial" panose="020B0604020202020204" pitchFamily="34" charset="0"/>
              </a:rPr>
              <a:t>Administering tests while students answer cooperatively in pairs, in small groups, or as a whole class</a:t>
            </a:r>
          </a:p>
          <a:p>
            <a:pPr>
              <a:lnSpc>
                <a:spcPct val="90000"/>
              </a:lnSpc>
              <a:spcBef>
                <a:spcPts val="700"/>
              </a:spcBef>
            </a:pPr>
            <a:r>
              <a:rPr lang="en-US" sz="1500" dirty="0">
                <a:cs typeface="Arial" panose="020B0604020202020204" pitchFamily="34" charset="0"/>
              </a:rPr>
              <a:t>Interim assessments provide an additional opportunity to try out accessibility supports with students and actual test items to evaluate effectiveness.</a:t>
            </a:r>
            <a:endParaRPr lang="en-US" dirty="0"/>
          </a:p>
        </p:txBody>
      </p:sp>
      <p:sp>
        <p:nvSpPr>
          <p:cNvPr id="6" name="Footer Placeholder 5">
            <a:extLst>
              <a:ext uri="{FF2B5EF4-FFF2-40B4-BE49-F238E27FC236}">
                <a16:creationId xmlns:a16="http://schemas.microsoft.com/office/drawing/2014/main" id="{8018CD65-2788-9B06-28A9-84A65699EA3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72214225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524B0-5368-F23D-81D9-BC5659617B30}"/>
              </a:ext>
            </a:extLst>
          </p:cNvPr>
          <p:cNvSpPr>
            <a:spLocks noGrp="1"/>
          </p:cNvSpPr>
          <p:nvPr>
            <p:ph type="title"/>
          </p:nvPr>
        </p:nvSpPr>
        <p:spPr/>
        <p:txBody>
          <a:bodyPr lIns="68580" tIns="34290" rIns="68580" bIns="34290" anchor="ctr">
            <a:normAutofit/>
          </a:bodyPr>
          <a:lstStyle/>
          <a:p>
            <a:pPr>
              <a:lnSpc>
                <a:spcPct val="90000"/>
              </a:lnSpc>
            </a:pPr>
            <a:r>
              <a:rPr lang="en-US" dirty="0"/>
              <a:t>ELPAC Interim Assessments</a:t>
            </a:r>
          </a:p>
        </p:txBody>
      </p:sp>
      <p:sp>
        <p:nvSpPr>
          <p:cNvPr id="5" name="Text Placeholder 4">
            <a:extLst>
              <a:ext uri="{FF2B5EF4-FFF2-40B4-BE49-F238E27FC236}">
                <a16:creationId xmlns:a16="http://schemas.microsoft.com/office/drawing/2014/main" id="{2CED8426-4817-BBEC-E5D4-2E963B541800}"/>
              </a:ext>
            </a:extLst>
          </p:cNvPr>
          <p:cNvSpPr>
            <a:spLocks noGrp="1"/>
          </p:cNvSpPr>
          <p:nvPr>
            <p:ph type="body" idx="1"/>
          </p:nvPr>
        </p:nvSpPr>
        <p:spPr>
          <a:xfrm>
            <a:off x="311700" y="935692"/>
            <a:ext cx="8488278" cy="3793834"/>
          </a:xfrm>
        </p:spPr>
        <p:txBody>
          <a:bodyPr/>
          <a:lstStyle/>
          <a:p>
            <a:pPr>
              <a:spcAft>
                <a:spcPts val="450"/>
              </a:spcAft>
            </a:pPr>
            <a:r>
              <a:rPr lang="en-US" sz="1400" dirty="0">
                <a:cs typeface="Arial" panose="020B0604020202020204" pitchFamily="34" charset="0"/>
              </a:rPr>
              <a:t>The first set of ELPAC IAs are scheduled to be released September 19, 2023, for viewing and October 19, 2023, for administration.</a:t>
            </a:r>
          </a:p>
          <a:p>
            <a:pPr lvl="1">
              <a:spcBef>
                <a:spcPts val="550"/>
              </a:spcBef>
              <a:spcAft>
                <a:spcPts val="75"/>
              </a:spcAft>
            </a:pPr>
            <a:r>
              <a:rPr lang="en-US" sz="1200" dirty="0">
                <a:cs typeface="Arial" panose="020B0604020202020204" pitchFamily="34" charset="0"/>
              </a:rPr>
              <a:t>Each set has four individual domain-based tests (i.e., Listening, Speaking, Reading, and Writing). </a:t>
            </a:r>
          </a:p>
          <a:p>
            <a:pPr lvl="2">
              <a:spcBef>
                <a:spcPts val="500"/>
              </a:spcBef>
              <a:spcAft>
                <a:spcPts val="75"/>
              </a:spcAft>
            </a:pPr>
            <a:r>
              <a:rPr lang="en-US" sz="1050" dirty="0">
                <a:cs typeface="Arial" panose="020B0604020202020204" pitchFamily="34" charset="0"/>
              </a:rPr>
              <a:t>Administered online</a:t>
            </a:r>
          </a:p>
          <a:p>
            <a:pPr lvl="2">
              <a:spcBef>
                <a:spcPts val="500"/>
              </a:spcBef>
              <a:spcAft>
                <a:spcPts val="75"/>
              </a:spcAft>
            </a:pPr>
            <a:r>
              <a:rPr lang="en-US" sz="1050" dirty="0">
                <a:cs typeface="Arial" panose="020B0604020202020204" pitchFamily="34" charset="0"/>
              </a:rPr>
              <a:t>IAs are untimed</a:t>
            </a:r>
          </a:p>
          <a:p>
            <a:pPr>
              <a:spcBef>
                <a:spcPts val="700"/>
              </a:spcBef>
              <a:spcAft>
                <a:spcPts val="75"/>
              </a:spcAft>
            </a:pPr>
            <a:r>
              <a:rPr lang="en-US" sz="1400" dirty="0">
                <a:cs typeface="Arial" panose="020B0604020202020204" pitchFamily="34" charset="0"/>
              </a:rPr>
              <a:t>Developed for the following seven grade levels and grade spans:</a:t>
            </a:r>
          </a:p>
          <a:p>
            <a:pPr lvl="1">
              <a:spcBef>
                <a:spcPts val="550"/>
              </a:spcBef>
              <a:spcAft>
                <a:spcPts val="75"/>
              </a:spcAft>
            </a:pPr>
            <a:r>
              <a:rPr lang="en-US" sz="1200" dirty="0">
                <a:cs typeface="Arial" panose="020B0604020202020204" pitchFamily="34" charset="0"/>
              </a:rPr>
              <a:t>Kindergarten</a:t>
            </a:r>
          </a:p>
          <a:p>
            <a:pPr lvl="1">
              <a:spcBef>
                <a:spcPts val="550"/>
              </a:spcBef>
              <a:spcAft>
                <a:spcPts val="75"/>
              </a:spcAft>
            </a:pPr>
            <a:r>
              <a:rPr lang="en-US" sz="1200" dirty="0">
                <a:cs typeface="Arial" panose="020B0604020202020204" pitchFamily="34" charset="0"/>
              </a:rPr>
              <a:t>Grade 1</a:t>
            </a:r>
          </a:p>
          <a:p>
            <a:pPr lvl="1">
              <a:spcBef>
                <a:spcPts val="550"/>
              </a:spcBef>
              <a:spcAft>
                <a:spcPts val="75"/>
              </a:spcAft>
            </a:pPr>
            <a:r>
              <a:rPr lang="en-US" sz="1200" dirty="0">
                <a:cs typeface="Arial" panose="020B0604020202020204" pitchFamily="34" charset="0"/>
              </a:rPr>
              <a:t>Grade 2</a:t>
            </a:r>
          </a:p>
          <a:p>
            <a:pPr lvl="1">
              <a:spcBef>
                <a:spcPts val="550"/>
              </a:spcBef>
              <a:spcAft>
                <a:spcPts val="75"/>
              </a:spcAft>
            </a:pPr>
            <a:r>
              <a:rPr lang="en-US" sz="1200" dirty="0">
                <a:cs typeface="Arial" panose="020B0604020202020204" pitchFamily="34" charset="0"/>
              </a:rPr>
              <a:t>Grade span 3-5</a:t>
            </a:r>
          </a:p>
          <a:p>
            <a:pPr lvl="1">
              <a:spcBef>
                <a:spcPts val="550"/>
              </a:spcBef>
              <a:spcAft>
                <a:spcPts val="75"/>
              </a:spcAft>
            </a:pPr>
            <a:r>
              <a:rPr lang="en-US" sz="1200" dirty="0">
                <a:cs typeface="Arial" panose="020B0604020202020204" pitchFamily="34" charset="0"/>
              </a:rPr>
              <a:t>Grade span 6-8</a:t>
            </a:r>
          </a:p>
          <a:p>
            <a:pPr lvl="1">
              <a:spcBef>
                <a:spcPts val="550"/>
              </a:spcBef>
              <a:spcAft>
                <a:spcPts val="75"/>
              </a:spcAft>
            </a:pPr>
            <a:r>
              <a:rPr lang="en-US" sz="1200" dirty="0">
                <a:cs typeface="Arial" panose="020B0604020202020204" pitchFamily="34" charset="0"/>
              </a:rPr>
              <a:t>Grade span 9 and 10</a:t>
            </a:r>
          </a:p>
          <a:p>
            <a:pPr lvl="1">
              <a:spcBef>
                <a:spcPts val="550"/>
              </a:spcBef>
              <a:spcAft>
                <a:spcPts val="75"/>
              </a:spcAft>
            </a:pPr>
            <a:r>
              <a:rPr lang="en-US" sz="1200" dirty="0">
                <a:cs typeface="Arial" panose="020B0604020202020204" pitchFamily="34" charset="0"/>
              </a:rPr>
              <a:t>Grade span 11 and 12</a:t>
            </a:r>
          </a:p>
          <a:p>
            <a:endParaRPr lang="en-US" sz="1800" dirty="0"/>
          </a:p>
        </p:txBody>
      </p:sp>
      <p:sp>
        <p:nvSpPr>
          <p:cNvPr id="6" name="Footer Placeholder 5">
            <a:extLst>
              <a:ext uri="{FF2B5EF4-FFF2-40B4-BE49-F238E27FC236}">
                <a16:creationId xmlns:a16="http://schemas.microsoft.com/office/drawing/2014/main" id="{193060CF-F12B-395D-E422-7772B02B157D}"/>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2" name="Rectangle 1">
            <a:extLst>
              <a:ext uri="{FF2B5EF4-FFF2-40B4-BE49-F238E27FC236}">
                <a16:creationId xmlns:a16="http://schemas.microsoft.com/office/drawing/2014/main" id="{CAF7CAE7-6F99-7078-F598-89A744892143}"/>
              </a:ext>
            </a:extLst>
          </p:cNvPr>
          <p:cNvSpPr/>
          <p:nvPr/>
        </p:nvSpPr>
        <p:spPr>
          <a:xfrm>
            <a:off x="5439747" y="2957316"/>
            <a:ext cx="3121674" cy="1423467"/>
          </a:xfrm>
          <a:prstGeom prst="rect">
            <a:avLst/>
          </a:prstGeom>
          <a:solidFill>
            <a:srgbClr val="FFFF00"/>
          </a:solidFill>
          <a:ln>
            <a:solidFill>
              <a:schemeClr val="tx1"/>
            </a:solidFill>
          </a:ln>
        </p:spPr>
        <p:txBody>
          <a:bodyPr wrap="square" lIns="68580" tIns="34290" rIns="68580" bIns="34290" anchor="t">
            <a:spAutoFit/>
          </a:bodyPr>
          <a:lstStyle/>
          <a:p>
            <a:pPr algn="l" rtl="0" fontAlgn="base"/>
            <a:r>
              <a:rPr lang="en-US" sz="1100" b="0" i="0" u="none" strike="noStrike" dirty="0">
                <a:solidFill>
                  <a:srgbClr val="000000"/>
                </a:solidFill>
                <a:effectLst/>
                <a:latin typeface="+mn-lt"/>
              </a:rPr>
              <a:t>The </a:t>
            </a:r>
            <a:r>
              <a:rPr lang="en-US" sz="1100" b="0" i="0" u="sng" strike="noStrike" dirty="0">
                <a:solidFill>
                  <a:srgbClr val="0563C1"/>
                </a:solidFill>
                <a:effectLst/>
                <a:latin typeface="+mn-lt"/>
                <a:hlinkClick r:id="rId3"/>
              </a:rPr>
              <a:t>2023-24 Interim Assessments by Grade</a:t>
            </a:r>
            <a:r>
              <a:rPr lang="en-US" sz="1100" b="0" i="0" u="none" strike="noStrike" dirty="0">
                <a:solidFill>
                  <a:srgbClr val="000000"/>
                </a:solidFill>
                <a:effectLst/>
                <a:latin typeface="+mn-lt"/>
              </a:rPr>
              <a:t> document (p. 20-23) provides the following information:</a:t>
            </a:r>
            <a:r>
              <a:rPr lang="en-US" sz="1100" b="0" i="0" dirty="0">
                <a:solidFill>
                  <a:srgbClr val="000000"/>
                </a:solidFill>
                <a:effectLst/>
                <a:latin typeface="+mn-lt"/>
              </a:rPr>
              <a:t>​</a:t>
            </a:r>
            <a:endParaRPr lang="en-US" sz="1100" b="0" i="0" dirty="0">
              <a:effectLst/>
              <a:latin typeface="+mn-lt"/>
            </a:endParaRPr>
          </a:p>
          <a:p>
            <a:pPr marL="171450" indent="-171450" algn="l" rtl="0" fontAlgn="base">
              <a:buFont typeface="Arial" panose="020B0604020202020204" pitchFamily="34" charset="0"/>
              <a:buChar char="•"/>
            </a:pPr>
            <a:r>
              <a:rPr lang="en-US" sz="1100" b="0" i="0" u="none" strike="noStrike" dirty="0">
                <a:solidFill>
                  <a:srgbClr val="000000"/>
                </a:solidFill>
                <a:effectLst/>
                <a:latin typeface="+mn-lt"/>
              </a:rPr>
              <a:t>Available assessments by grade level</a:t>
            </a:r>
            <a:r>
              <a:rPr lang="en-US" sz="1100" b="0" i="0" dirty="0">
                <a:solidFill>
                  <a:srgbClr val="000000"/>
                </a:solidFill>
                <a:effectLst/>
                <a:latin typeface="+mn-lt"/>
              </a:rPr>
              <a:t>​</a:t>
            </a:r>
            <a:endParaRPr lang="en-US" sz="1100" dirty="0">
              <a:latin typeface="+mn-lt"/>
            </a:endParaRPr>
          </a:p>
          <a:p>
            <a:pPr marL="171450" indent="-171450" algn="l" rtl="0" fontAlgn="base">
              <a:buFont typeface="Arial" panose="020B0604020202020204" pitchFamily="34" charset="0"/>
              <a:buChar char="•"/>
            </a:pPr>
            <a:r>
              <a:rPr lang="en-US" sz="1100" b="0" i="0" u="none" strike="noStrike" dirty="0">
                <a:solidFill>
                  <a:srgbClr val="000000"/>
                </a:solidFill>
                <a:effectLst/>
                <a:latin typeface="+mn-lt"/>
              </a:rPr>
              <a:t>Standards addressed</a:t>
            </a:r>
            <a:r>
              <a:rPr lang="en-US" sz="1100" b="0" i="0" dirty="0">
                <a:solidFill>
                  <a:srgbClr val="000000"/>
                </a:solidFill>
                <a:effectLst/>
                <a:latin typeface="+mn-lt"/>
              </a:rPr>
              <a:t>​</a:t>
            </a:r>
            <a:endParaRPr lang="en-US" sz="1100" b="0" i="0" dirty="0">
              <a:effectLst/>
              <a:latin typeface="+mn-lt"/>
            </a:endParaRPr>
          </a:p>
          <a:p>
            <a:pPr marL="171450" indent="-171450" algn="l" rtl="0" fontAlgn="base">
              <a:buFont typeface="Arial" panose="020B0604020202020204" pitchFamily="34" charset="0"/>
              <a:buChar char="•"/>
            </a:pPr>
            <a:r>
              <a:rPr lang="en-US" sz="1100" b="0" i="0" u="none" strike="noStrike" dirty="0">
                <a:solidFill>
                  <a:srgbClr val="000000"/>
                </a:solidFill>
                <a:effectLst/>
                <a:latin typeface="+mn-lt"/>
              </a:rPr>
              <a:t>Total number of items(questions)</a:t>
            </a:r>
            <a:r>
              <a:rPr lang="en-US" sz="1100" b="0" i="0" dirty="0">
                <a:solidFill>
                  <a:srgbClr val="000000"/>
                </a:solidFill>
                <a:effectLst/>
                <a:latin typeface="+mn-lt"/>
              </a:rPr>
              <a:t>​</a:t>
            </a:r>
          </a:p>
          <a:p>
            <a:pPr marL="171450" indent="-171450" algn="l" rtl="0" fontAlgn="base">
              <a:buFont typeface="Arial" panose="020B0604020202020204" pitchFamily="34" charset="0"/>
              <a:buChar char="•"/>
            </a:pPr>
            <a:r>
              <a:rPr lang="en-US" sz="1100" dirty="0">
                <a:latin typeface="+mn-lt"/>
              </a:rPr>
              <a:t>Total number of items that need to be hand-scored by the TE</a:t>
            </a:r>
          </a:p>
        </p:txBody>
      </p:sp>
    </p:spTree>
    <p:extLst>
      <p:ext uri="{BB962C8B-B14F-4D97-AF65-F5344CB8AC3E}">
        <p14:creationId xmlns:p14="http://schemas.microsoft.com/office/powerpoint/2010/main" val="62641441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524B0-5368-F23D-81D9-BC5659617B30}"/>
              </a:ext>
            </a:extLst>
          </p:cNvPr>
          <p:cNvSpPr>
            <a:spLocks noGrp="1"/>
          </p:cNvSpPr>
          <p:nvPr>
            <p:ph type="title"/>
          </p:nvPr>
        </p:nvSpPr>
        <p:spPr/>
        <p:txBody>
          <a:bodyPr lIns="68580" tIns="34290" rIns="68580" bIns="34290" anchor="ctr">
            <a:normAutofit/>
          </a:bodyPr>
          <a:lstStyle/>
          <a:p>
            <a:pPr>
              <a:lnSpc>
                <a:spcPct val="90000"/>
              </a:lnSpc>
            </a:pPr>
            <a:r>
              <a:rPr lang="en-US"/>
              <a:t>Interim Assessment Security</a:t>
            </a:r>
          </a:p>
        </p:txBody>
      </p:sp>
      <p:sp>
        <p:nvSpPr>
          <p:cNvPr id="7" name="Text Placeholder 6">
            <a:extLst>
              <a:ext uri="{FF2B5EF4-FFF2-40B4-BE49-F238E27FC236}">
                <a16:creationId xmlns:a16="http://schemas.microsoft.com/office/drawing/2014/main" id="{722E2262-5077-4148-81C0-24AD84E0B178}"/>
              </a:ext>
            </a:extLst>
          </p:cNvPr>
          <p:cNvSpPr>
            <a:spLocks noGrp="1"/>
          </p:cNvSpPr>
          <p:nvPr>
            <p:ph type="body" idx="1"/>
          </p:nvPr>
        </p:nvSpPr>
        <p:spPr>
          <a:xfrm>
            <a:off x="311700" y="935692"/>
            <a:ext cx="8404235" cy="3793834"/>
          </a:xfrm>
        </p:spPr>
        <p:txBody>
          <a:bodyPr/>
          <a:lstStyle/>
          <a:p>
            <a:pPr marL="295275" lvl="1" indent="-285750">
              <a:lnSpc>
                <a:spcPct val="120000"/>
              </a:lnSpc>
              <a:spcAft>
                <a:spcPts val="450"/>
              </a:spcAft>
              <a:buFont typeface="Arial" panose="020B0604020202020204" pitchFamily="34" charset="0"/>
              <a:buChar char="•"/>
            </a:pPr>
            <a:r>
              <a:rPr lang="en-US" sz="1600" dirty="0"/>
              <a:t>Interim Assessment materials are not for public use, display, or distribution</a:t>
            </a:r>
          </a:p>
          <a:p>
            <a:pPr marL="638175" lvl="2">
              <a:lnSpc>
                <a:spcPct val="120000"/>
              </a:lnSpc>
              <a:spcAft>
                <a:spcPts val="450"/>
              </a:spcAft>
              <a:buFont typeface="Arial" panose="020B0604020202020204" pitchFamily="34" charset="0"/>
              <a:buChar char="o"/>
            </a:pPr>
            <a:r>
              <a:rPr lang="en-US" b="1" dirty="0"/>
              <a:t>Materials may not be posted in any public place, including online</a:t>
            </a:r>
            <a:endParaRPr lang="en-US" dirty="0"/>
          </a:p>
          <a:p>
            <a:pPr marL="638175" lvl="2">
              <a:lnSpc>
                <a:spcPct val="120000"/>
              </a:lnSpc>
              <a:spcAft>
                <a:spcPts val="450"/>
              </a:spcAft>
              <a:buFont typeface="Arial" panose="020B0604020202020204" pitchFamily="34" charset="0"/>
              <a:buChar char="o"/>
            </a:pPr>
            <a:r>
              <a:rPr lang="en-US" b="1" dirty="0"/>
              <a:t>Materials may not be reproduced in any form or sent home</a:t>
            </a:r>
            <a:endParaRPr lang="en-US" dirty="0"/>
          </a:p>
          <a:p>
            <a:pPr marL="638175" lvl="2">
              <a:lnSpc>
                <a:spcPct val="120000"/>
              </a:lnSpc>
              <a:spcAft>
                <a:spcPts val="450"/>
              </a:spcAft>
              <a:buFont typeface="Arial" panose="020B0604020202020204" pitchFamily="34" charset="0"/>
              <a:buChar char="o"/>
            </a:pPr>
            <a:r>
              <a:rPr lang="en-US" b="1" dirty="0"/>
              <a:t>Materials may not be shared with parents/guardians or the public</a:t>
            </a:r>
            <a:endParaRPr lang="en-US" dirty="0"/>
          </a:p>
          <a:p>
            <a:pPr marL="295275" lvl="1" indent="-285750">
              <a:lnSpc>
                <a:spcPct val="120000"/>
              </a:lnSpc>
              <a:spcAft>
                <a:spcPts val="450"/>
              </a:spcAft>
              <a:buFont typeface="Arial" panose="020B0604020202020204" pitchFamily="34" charset="0"/>
              <a:buChar char="•"/>
            </a:pPr>
            <a:r>
              <a:rPr lang="en-US" sz="1600" dirty="0"/>
              <a:t>All users with access to Interim Assessments should take the necessary measures to maintain the integrity of the assessments.</a:t>
            </a:r>
          </a:p>
          <a:p>
            <a:pPr marL="295275" lvl="1" indent="-285750">
              <a:lnSpc>
                <a:spcPct val="120000"/>
              </a:lnSpc>
              <a:spcAft>
                <a:spcPts val="450"/>
              </a:spcAft>
              <a:buFont typeface="Arial" panose="020B0604020202020204" pitchFamily="34" charset="0"/>
              <a:buChar char="•"/>
            </a:pPr>
            <a:r>
              <a:rPr lang="en-US" sz="1600" dirty="0"/>
              <a:t>ELPAC Coordinators will ensure that employees sign the Interim Assessment Acknowledgement Form in the STB Portal before having access to Interim Assessments.</a:t>
            </a:r>
          </a:p>
          <a:p>
            <a:endParaRPr lang="en-US" dirty="0"/>
          </a:p>
        </p:txBody>
      </p:sp>
      <p:sp>
        <p:nvSpPr>
          <p:cNvPr id="5" name="Footer Placeholder 4">
            <a:extLst>
              <a:ext uri="{FF2B5EF4-FFF2-40B4-BE49-F238E27FC236}">
                <a16:creationId xmlns:a16="http://schemas.microsoft.com/office/drawing/2014/main" id="{958380E0-1882-20AF-A4D8-E0F9783974C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83272322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271E72-70C1-480E-B17E-29E9D066EEE8}"/>
              </a:ext>
            </a:extLst>
          </p:cNvPr>
          <p:cNvSpPr>
            <a:spLocks noGrp="1"/>
          </p:cNvSpPr>
          <p:nvPr>
            <p:ph type="title"/>
          </p:nvPr>
        </p:nvSpPr>
        <p:spPr>
          <a:prstGeom prst="rect">
            <a:avLst/>
          </a:prstGeom>
        </p:spPr>
        <p:txBody>
          <a:bodyPr spcFirstLastPara="1" wrap="square" lIns="68580" tIns="34290" rIns="68580" bIns="34290" anchor="ctr" anchorCtr="0">
            <a:normAutofit/>
          </a:bodyPr>
          <a:lstStyle/>
          <a:p>
            <a:r>
              <a:rPr lang="en-US">
                <a:ea typeface="Tahoma"/>
                <a:cs typeface="Tahoma"/>
              </a:rPr>
              <a:t>Next Steps</a:t>
            </a:r>
            <a:endParaRPr lang="en-US"/>
          </a:p>
        </p:txBody>
      </p:sp>
      <p:sp>
        <p:nvSpPr>
          <p:cNvPr id="2" name="Text Placeholder 1">
            <a:extLst>
              <a:ext uri="{FF2B5EF4-FFF2-40B4-BE49-F238E27FC236}">
                <a16:creationId xmlns:a16="http://schemas.microsoft.com/office/drawing/2014/main" id="{2605FAA3-0C11-2BD4-4512-648EDAE6F58E}"/>
              </a:ext>
            </a:extLst>
          </p:cNvPr>
          <p:cNvSpPr>
            <a:spLocks noGrp="1"/>
          </p:cNvSpPr>
          <p:nvPr>
            <p:ph type="body" idx="1"/>
          </p:nvPr>
        </p:nvSpPr>
        <p:spPr>
          <a:xfrm>
            <a:off x="311700" y="936402"/>
            <a:ext cx="8481887" cy="3792769"/>
          </a:xfrm>
        </p:spPr>
        <p:txBody>
          <a:bodyPr/>
          <a:lstStyle/>
          <a:p>
            <a:pPr marL="342900" indent="-342900">
              <a:spcAft>
                <a:spcPts val="375"/>
              </a:spcAft>
              <a:buAutoNum type="arabicPeriod"/>
            </a:pPr>
            <a:r>
              <a:rPr lang="en-US" sz="1800" dirty="0">
                <a:cs typeface="Arial" panose="020B0604020202020204" pitchFamily="34" charset="0"/>
              </a:rPr>
              <a:t>Review this presentation several times.</a:t>
            </a:r>
          </a:p>
          <a:p>
            <a:pPr marL="342900" indent="-342900">
              <a:spcAft>
                <a:spcPts val="375"/>
              </a:spcAft>
              <a:buAutoNum type="arabicPeriod"/>
            </a:pPr>
            <a:r>
              <a:rPr lang="en-US" sz="1800" dirty="0">
                <a:cs typeface="Arial" panose="020B0604020202020204" pitchFamily="34" charset="0"/>
              </a:rPr>
              <a:t>Print Coordinator Checklist.</a:t>
            </a:r>
          </a:p>
          <a:p>
            <a:pPr marL="342900" indent="-342900">
              <a:spcAft>
                <a:spcPts val="375"/>
              </a:spcAft>
              <a:buAutoNum type="arabicPeriod"/>
            </a:pPr>
            <a:r>
              <a:rPr lang="en-US" sz="1800" dirty="0">
                <a:cs typeface="Arial" panose="020B0604020202020204" pitchFamily="34" charset="0"/>
              </a:rPr>
              <a:t>Calendar key dates.</a:t>
            </a:r>
          </a:p>
          <a:p>
            <a:pPr marL="342900" indent="-342900">
              <a:spcAft>
                <a:spcPts val="375"/>
              </a:spcAft>
              <a:buAutoNum type="arabicPeriod"/>
            </a:pPr>
            <a:r>
              <a:rPr lang="en-US" sz="1800" dirty="0">
                <a:cs typeface="Arial" panose="020B0604020202020204" pitchFamily="34" charset="0"/>
              </a:rPr>
              <a:t>Complete all remaining training requirements.</a:t>
            </a:r>
          </a:p>
          <a:p>
            <a:pPr marL="342900" indent="-342900">
              <a:spcAft>
                <a:spcPts val="375"/>
              </a:spcAft>
              <a:buAutoNum type="arabicPeriod"/>
            </a:pPr>
            <a:r>
              <a:rPr lang="en-US" sz="1800" dirty="0">
                <a:cs typeface="Arial" panose="020B0604020202020204" pitchFamily="34" charset="0"/>
              </a:rPr>
              <a:t>Schedule staff training.</a:t>
            </a:r>
          </a:p>
          <a:p>
            <a:pPr marL="342900" indent="-342900">
              <a:spcAft>
                <a:spcPts val="375"/>
              </a:spcAft>
              <a:buAutoNum type="arabicPeriod"/>
            </a:pPr>
            <a:r>
              <a:rPr lang="en-US" sz="1800" dirty="0">
                <a:cs typeface="Arial" panose="020B0604020202020204" pitchFamily="34" charset="0"/>
              </a:rPr>
              <a:t>Download Eligibility Report once you receive your TOMS account.</a:t>
            </a:r>
          </a:p>
          <a:p>
            <a:endParaRPr lang="en-US" dirty="0"/>
          </a:p>
        </p:txBody>
      </p:sp>
      <p:sp>
        <p:nvSpPr>
          <p:cNvPr id="6" name="Footer Placeholder 5">
            <a:extLst>
              <a:ext uri="{FF2B5EF4-FFF2-40B4-BE49-F238E27FC236}">
                <a16:creationId xmlns:a16="http://schemas.microsoft.com/office/drawing/2014/main" id="{4C1CBD97-4949-BAB9-C072-54B6557AFB1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4985025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74373488-5E5F-4F28-13EF-1EEA3ED1EA6B}"/>
              </a:ext>
            </a:extLst>
          </p:cNvPr>
          <p:cNvPicPr>
            <a:picLocks noChangeAspect="1"/>
          </p:cNvPicPr>
          <p:nvPr/>
        </p:nvPicPr>
        <p:blipFill>
          <a:blip r:embed="rId3"/>
          <a:stretch>
            <a:fillRect/>
          </a:stretch>
        </p:blipFill>
        <p:spPr>
          <a:xfrm>
            <a:off x="2731387" y="961090"/>
            <a:ext cx="3733427" cy="2480415"/>
          </a:xfrm>
          <a:prstGeom prst="rect">
            <a:avLst/>
          </a:prstGeom>
          <a:ln>
            <a:solidFill>
              <a:schemeClr val="tx1"/>
            </a:solidFill>
          </a:ln>
        </p:spPr>
      </p:pic>
      <p:sp>
        <p:nvSpPr>
          <p:cNvPr id="2" name="Title 1">
            <a:extLst>
              <a:ext uri="{FF2B5EF4-FFF2-40B4-BE49-F238E27FC236}">
                <a16:creationId xmlns:a16="http://schemas.microsoft.com/office/drawing/2014/main" id="{302F9A58-1CEC-DADE-AE76-CD988A55E57D}"/>
              </a:ext>
            </a:extLst>
          </p:cNvPr>
          <p:cNvSpPr>
            <a:spLocks noGrp="1"/>
          </p:cNvSpPr>
          <p:nvPr>
            <p:ph type="title"/>
          </p:nvPr>
        </p:nvSpPr>
        <p:spPr>
          <a:noFill/>
        </p:spPr>
        <p:txBody>
          <a:bodyPr spcFirstLastPara="1" wrap="square" lIns="68580" tIns="34290" rIns="68580" bIns="34290" anchor="ctr" anchorCtr="0">
            <a:normAutofit/>
          </a:bodyPr>
          <a:lstStyle/>
          <a:p>
            <a:r>
              <a:rPr lang="en-US"/>
              <a:t>2023-24 Feedback &amp; Acknowledgement Form</a:t>
            </a:r>
          </a:p>
        </p:txBody>
      </p:sp>
      <p:pic>
        <p:nvPicPr>
          <p:cNvPr id="10" name="Picture 10" descr="Graphical user interface, text, application, email&#10;&#10;Description automatically generated">
            <a:extLst>
              <a:ext uri="{FF2B5EF4-FFF2-40B4-BE49-F238E27FC236}">
                <a16:creationId xmlns:a16="http://schemas.microsoft.com/office/drawing/2014/main" id="{6EF2BD75-579B-3CFD-DAB0-A8F4641816BB}"/>
              </a:ext>
            </a:extLst>
          </p:cNvPr>
          <p:cNvPicPr>
            <a:picLocks noChangeAspect="1"/>
          </p:cNvPicPr>
          <p:nvPr/>
        </p:nvPicPr>
        <p:blipFill>
          <a:blip r:embed="rId4"/>
          <a:stretch>
            <a:fillRect/>
          </a:stretch>
        </p:blipFill>
        <p:spPr>
          <a:xfrm>
            <a:off x="6917466" y="952096"/>
            <a:ext cx="1856214" cy="2437187"/>
          </a:xfrm>
          <a:prstGeom prst="rect">
            <a:avLst/>
          </a:prstGeom>
          <a:ln>
            <a:solidFill>
              <a:schemeClr val="tx1"/>
            </a:solidFill>
          </a:ln>
        </p:spPr>
      </p:pic>
      <p:pic>
        <p:nvPicPr>
          <p:cNvPr id="11" name="Picture 11" descr="Graphical user interface, text, application&#10;&#10;Description automatically generated">
            <a:extLst>
              <a:ext uri="{FF2B5EF4-FFF2-40B4-BE49-F238E27FC236}">
                <a16:creationId xmlns:a16="http://schemas.microsoft.com/office/drawing/2014/main" id="{A815DB0A-1913-FD93-2F49-9EB0B4B747F9}"/>
              </a:ext>
            </a:extLst>
          </p:cNvPr>
          <p:cNvPicPr>
            <a:picLocks noChangeAspect="1"/>
          </p:cNvPicPr>
          <p:nvPr/>
        </p:nvPicPr>
        <p:blipFill>
          <a:blip r:embed="rId5"/>
          <a:stretch>
            <a:fillRect/>
          </a:stretch>
        </p:blipFill>
        <p:spPr>
          <a:xfrm>
            <a:off x="3385633" y="3698791"/>
            <a:ext cx="4469324" cy="873356"/>
          </a:xfrm>
          <a:prstGeom prst="rect">
            <a:avLst/>
          </a:prstGeom>
          <a:ln>
            <a:solidFill>
              <a:schemeClr val="tx1"/>
            </a:solidFill>
          </a:ln>
        </p:spPr>
      </p:pic>
      <p:sp>
        <p:nvSpPr>
          <p:cNvPr id="13" name="Speech Bubble: Rectangle 7">
            <a:extLst>
              <a:ext uri="{FF2B5EF4-FFF2-40B4-BE49-F238E27FC236}">
                <a16:creationId xmlns:a16="http://schemas.microsoft.com/office/drawing/2014/main" id="{65D82726-BBA9-4D67-96F6-A5ECB04B7F82}"/>
              </a:ext>
            </a:extLst>
          </p:cNvPr>
          <p:cNvSpPr/>
          <p:nvPr/>
        </p:nvSpPr>
        <p:spPr>
          <a:xfrm>
            <a:off x="295925" y="3739625"/>
            <a:ext cx="2484787" cy="871286"/>
          </a:xfrm>
          <a:prstGeom prst="wedgeRectCallout">
            <a:avLst>
              <a:gd name="adj1" fmla="val 64043"/>
              <a:gd name="adj2" fmla="val -17297"/>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tx1"/>
                </a:solidFill>
                <a:cs typeface="Arial" panose="020B0604020202020204" pitchFamily="34" charset="0"/>
              </a:rPr>
              <a:t>Completion credit will be indicated in your </a:t>
            </a:r>
            <a:r>
              <a:rPr lang="en-US" sz="1200" b="1" dirty="0" err="1">
                <a:solidFill>
                  <a:schemeClr val="tx1"/>
                </a:solidFill>
                <a:cs typeface="Arial" panose="020B0604020202020204" pitchFamily="34" charset="0"/>
              </a:rPr>
              <a:t>MyPLN</a:t>
            </a:r>
            <a:r>
              <a:rPr lang="en-US" sz="1200" b="1" dirty="0">
                <a:solidFill>
                  <a:schemeClr val="tx1"/>
                </a:solidFill>
                <a:cs typeface="Arial" panose="020B0604020202020204" pitchFamily="34" charset="0"/>
              </a:rPr>
              <a:t> </a:t>
            </a:r>
            <a:r>
              <a:rPr lang="en-US" sz="1200" b="1" i="1" dirty="0">
                <a:solidFill>
                  <a:schemeClr val="tx1"/>
                </a:solidFill>
                <a:cs typeface="Arial" panose="020B0604020202020204" pitchFamily="34" charset="0"/>
              </a:rPr>
              <a:t>Completed Transcript </a:t>
            </a:r>
            <a:r>
              <a:rPr lang="en-US" sz="1200" b="1" dirty="0">
                <a:solidFill>
                  <a:schemeClr val="tx1"/>
                </a:solidFill>
                <a:cs typeface="Arial" panose="020B0604020202020204" pitchFamily="34" charset="0"/>
              </a:rPr>
              <a:t>after STB verifies your attendance.</a:t>
            </a:r>
          </a:p>
        </p:txBody>
      </p:sp>
      <p:sp>
        <p:nvSpPr>
          <p:cNvPr id="8" name="Speech Bubble: Rectangle 7">
            <a:extLst>
              <a:ext uri="{FF2B5EF4-FFF2-40B4-BE49-F238E27FC236}">
                <a16:creationId xmlns:a16="http://schemas.microsoft.com/office/drawing/2014/main" id="{0D45D556-444C-0ADC-DDE4-1E174CB41AAE}"/>
              </a:ext>
            </a:extLst>
          </p:cNvPr>
          <p:cNvSpPr/>
          <p:nvPr/>
        </p:nvSpPr>
        <p:spPr>
          <a:xfrm>
            <a:off x="259754" y="2975598"/>
            <a:ext cx="2519234" cy="625520"/>
          </a:xfrm>
          <a:prstGeom prst="wedgeRectCallout">
            <a:avLst>
              <a:gd name="adj1" fmla="val 79951"/>
              <a:gd name="adj2" fmla="val -24883"/>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a:solidFill>
                  <a:srgbClr val="000000"/>
                </a:solidFill>
                <a:ea typeface="Arial"/>
                <a:cs typeface="Arial"/>
              </a:rPr>
              <a:t>2. Launch and complete the Feedback and Acknowledgement Form​</a:t>
            </a:r>
            <a:endParaRPr lang="en-US" sz="1200" b="1">
              <a:solidFill>
                <a:schemeClr val="tx1"/>
              </a:solidFill>
            </a:endParaRPr>
          </a:p>
        </p:txBody>
      </p:sp>
      <p:sp>
        <p:nvSpPr>
          <p:cNvPr id="14" name="Rectangle 13">
            <a:extLst>
              <a:ext uri="{FF2B5EF4-FFF2-40B4-BE49-F238E27FC236}">
                <a16:creationId xmlns:a16="http://schemas.microsoft.com/office/drawing/2014/main" id="{B648B19D-A72F-27A2-8D9C-ACAA9E4B32D9}"/>
              </a:ext>
            </a:extLst>
          </p:cNvPr>
          <p:cNvSpPr/>
          <p:nvPr/>
        </p:nvSpPr>
        <p:spPr>
          <a:xfrm>
            <a:off x="3635710" y="2326549"/>
            <a:ext cx="2837253" cy="499480"/>
          </a:xfrm>
          <a:prstGeom prst="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F54107D6-FF7B-1E6B-BE2A-50ECA624B7E8}"/>
              </a:ext>
            </a:extLst>
          </p:cNvPr>
          <p:cNvSpPr/>
          <p:nvPr/>
        </p:nvSpPr>
        <p:spPr>
          <a:xfrm>
            <a:off x="3635710" y="2877592"/>
            <a:ext cx="2837253" cy="563874"/>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ectangle 15">
            <a:extLst>
              <a:ext uri="{FF2B5EF4-FFF2-40B4-BE49-F238E27FC236}">
                <a16:creationId xmlns:a16="http://schemas.microsoft.com/office/drawing/2014/main" id="{6ED4C221-BB1B-57F7-0A6A-12C238FF8823}"/>
              </a:ext>
            </a:extLst>
          </p:cNvPr>
          <p:cNvSpPr/>
          <p:nvPr/>
        </p:nvSpPr>
        <p:spPr>
          <a:xfrm>
            <a:off x="3361881" y="3701010"/>
            <a:ext cx="4495659" cy="877375"/>
          </a:xfrm>
          <a:prstGeom prst="rect">
            <a:avLst/>
          </a:prstGeom>
          <a:no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ight Arrow 11">
            <a:extLst>
              <a:ext uri="{FF2B5EF4-FFF2-40B4-BE49-F238E27FC236}">
                <a16:creationId xmlns:a16="http://schemas.microsoft.com/office/drawing/2014/main" id="{24A3F6A7-6494-F241-8093-7C9856F1D8E9}"/>
              </a:ext>
            </a:extLst>
          </p:cNvPr>
          <p:cNvSpPr/>
          <p:nvPr/>
        </p:nvSpPr>
        <p:spPr>
          <a:xfrm>
            <a:off x="6555838" y="3045939"/>
            <a:ext cx="239556" cy="218900"/>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F54107D6-FF7B-1E6B-BE2A-50ECA624B7E8}"/>
              </a:ext>
            </a:extLst>
          </p:cNvPr>
          <p:cNvSpPr/>
          <p:nvPr/>
        </p:nvSpPr>
        <p:spPr>
          <a:xfrm>
            <a:off x="6914956" y="928893"/>
            <a:ext cx="1858723" cy="2465269"/>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Footer Placeholder 4">
            <a:extLst>
              <a:ext uri="{FF2B5EF4-FFF2-40B4-BE49-F238E27FC236}">
                <a16:creationId xmlns:a16="http://schemas.microsoft.com/office/drawing/2014/main" id="{EDECB2A3-21B9-6034-E84C-111EF6C37CAB}"/>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9" name="Speech Bubble: Rectangle 7">
            <a:extLst>
              <a:ext uri="{FF2B5EF4-FFF2-40B4-BE49-F238E27FC236}">
                <a16:creationId xmlns:a16="http://schemas.microsoft.com/office/drawing/2014/main" id="{91083284-0FA4-61C7-0F71-60D0F5AA9CA9}"/>
              </a:ext>
            </a:extLst>
          </p:cNvPr>
          <p:cNvSpPr/>
          <p:nvPr/>
        </p:nvSpPr>
        <p:spPr>
          <a:xfrm>
            <a:off x="259754" y="2215129"/>
            <a:ext cx="2009292" cy="536821"/>
          </a:xfrm>
          <a:prstGeom prst="wedgeRectCallout">
            <a:avLst>
              <a:gd name="adj1" fmla="val 116079"/>
              <a:gd name="adj2" fmla="val 25176"/>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57175" indent="-257175">
              <a:buAutoNum type="arabicPeriod"/>
            </a:pPr>
            <a:r>
              <a:rPr lang="en-US" sz="1200" dirty="0">
                <a:solidFill>
                  <a:srgbClr val="000000"/>
                </a:solidFill>
                <a:ea typeface="Arial"/>
                <a:cs typeface="Arial"/>
              </a:rPr>
              <a:t>Mark this Webinar COMPLETE​</a:t>
            </a:r>
            <a:endParaRPr lang="en-US" sz="1200" b="1" dirty="0">
              <a:solidFill>
                <a:schemeClr val="tx1"/>
              </a:solidFill>
            </a:endParaRPr>
          </a:p>
        </p:txBody>
      </p:sp>
    </p:spTree>
    <p:extLst>
      <p:ext uri="{BB962C8B-B14F-4D97-AF65-F5344CB8AC3E}">
        <p14:creationId xmlns:p14="http://schemas.microsoft.com/office/powerpoint/2010/main" val="349104456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BF7C0D-A92D-E9DD-AE5E-99E0FA160AF2}"/>
              </a:ext>
            </a:extLst>
          </p:cNvPr>
          <p:cNvSpPr>
            <a:spLocks noGrp="1"/>
          </p:cNvSpPr>
          <p:nvPr>
            <p:ph type="ftr" sz="quarter" idx="11"/>
          </p:nvPr>
        </p:nvSpPr>
        <p:spPr/>
        <p:txBody>
          <a:bodyPr/>
          <a:lstStyle/>
          <a:p>
            <a:r>
              <a:rPr lang="en-US" dirty="0"/>
              <a:t>2023-24 Initial ELPAC and Initial Alternate ELPAC Administration Coordinator Training</a:t>
            </a:r>
          </a:p>
        </p:txBody>
      </p:sp>
      <p:sp>
        <p:nvSpPr>
          <p:cNvPr id="3" name="TextBox 1">
            <a:extLst>
              <a:ext uri="{FF2B5EF4-FFF2-40B4-BE49-F238E27FC236}">
                <a16:creationId xmlns:a16="http://schemas.microsoft.com/office/drawing/2014/main" id="{0D483BD9-CF07-83A4-47E4-D06BCD860D70}"/>
              </a:ext>
            </a:extLst>
          </p:cNvPr>
          <p:cNvSpPr txBox="1"/>
          <p:nvPr/>
        </p:nvSpPr>
        <p:spPr>
          <a:xfrm>
            <a:off x="3497345" y="3829002"/>
            <a:ext cx="2297275" cy="715581"/>
          </a:xfrm>
          <a:prstGeom prst="rect">
            <a:avLst/>
          </a:prstGeom>
          <a:noFill/>
          <a:ln w="28575">
            <a:solidFill>
              <a:schemeClr val="bg1"/>
            </a:solidFill>
          </a:ln>
        </p:spPr>
        <p:txBody>
          <a:bodyPr wrap="square" lIns="91440" tIns="45720" rIns="91440" bIns="45720" rtlCol="0" anchor="t">
            <a:sp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pPr algn="ctr"/>
            <a:r>
              <a:rPr lang="en-US" sz="1350" b="1" dirty="0">
                <a:solidFill>
                  <a:schemeClr val="bg1"/>
                </a:solidFill>
                <a:latin typeface="Arial" panose="020B0604020202020204" pitchFamily="34" charset="0"/>
                <a:cs typeface="Arial" panose="020B0604020202020204" pitchFamily="34" charset="0"/>
              </a:rPr>
              <a:t>Student Testing Branch</a:t>
            </a:r>
            <a:endParaRPr lang="en-US" dirty="0">
              <a:solidFill>
                <a:schemeClr val="bg1"/>
              </a:solidFill>
              <a:latin typeface="Arial" panose="020B0604020202020204" pitchFamily="34" charset="0"/>
              <a:cs typeface="Arial" panose="020B0604020202020204" pitchFamily="34" charset="0"/>
            </a:endParaRPr>
          </a:p>
          <a:p>
            <a:pPr algn="ctr"/>
            <a:r>
              <a:rPr lang="en-US" sz="1350" b="1" dirty="0">
                <a:solidFill>
                  <a:schemeClr val="bg1"/>
                </a:solidFill>
                <a:latin typeface="Arial" panose="020B0604020202020204" pitchFamily="34" charset="0"/>
                <a:cs typeface="Arial" panose="020B0604020202020204" pitchFamily="34" charset="0"/>
              </a:rPr>
              <a:t>(213) 241-4104</a:t>
            </a:r>
          </a:p>
          <a:p>
            <a:pPr algn="ctr"/>
            <a:r>
              <a:rPr lang="en-US" sz="1350" dirty="0">
                <a:solidFill>
                  <a:schemeClr val="bg1"/>
                </a:solidFill>
                <a:latin typeface="Arial" panose="020B0604020202020204" pitchFamily="34" charset="0"/>
                <a:cs typeface="Arial" panose="020B0604020202020204" pitchFamily="34" charset="0"/>
              </a:rPr>
              <a:t>7:30 am – 4:00 pm</a:t>
            </a:r>
          </a:p>
        </p:txBody>
      </p:sp>
      <p:pic>
        <p:nvPicPr>
          <p:cNvPr id="6" name="Picture 5">
            <a:extLst>
              <a:ext uri="{FF2B5EF4-FFF2-40B4-BE49-F238E27FC236}">
                <a16:creationId xmlns:a16="http://schemas.microsoft.com/office/drawing/2014/main" id="{8BC64113-9656-DCF2-7225-7ABD8F574015}"/>
              </a:ext>
            </a:extLst>
          </p:cNvPr>
          <p:cNvPicPr>
            <a:picLocks noChangeAspect="1"/>
          </p:cNvPicPr>
          <p:nvPr/>
        </p:nvPicPr>
        <p:blipFill>
          <a:blip r:embed="rId3"/>
          <a:srcRect/>
          <a:stretch/>
        </p:blipFill>
        <p:spPr>
          <a:xfrm>
            <a:off x="2354815" y="457759"/>
            <a:ext cx="4434369" cy="3116523"/>
          </a:xfrm>
          <a:prstGeom prst="rect">
            <a:avLst/>
          </a:prstGeom>
        </p:spPr>
      </p:pic>
    </p:spTree>
    <p:extLst>
      <p:ext uri="{BB962C8B-B14F-4D97-AF65-F5344CB8AC3E}">
        <p14:creationId xmlns:p14="http://schemas.microsoft.com/office/powerpoint/2010/main" val="93162598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2943A1-2DFB-94D1-24EA-06F74A1A46C7}"/>
              </a:ext>
            </a:extLst>
          </p:cNvPr>
          <p:cNvSpPr>
            <a:spLocks noGrp="1"/>
          </p:cNvSpPr>
          <p:nvPr>
            <p:ph type="body" sz="quarter" idx="13"/>
          </p:nvPr>
        </p:nvSpPr>
        <p:spPr/>
        <p:txBody>
          <a:bodyPr lIns="91440" tIns="45720" rIns="91440" bIns="45720" anchor="b"/>
          <a:lstStyle/>
          <a:p>
            <a:r>
              <a:rPr lang="en-US" dirty="0">
                <a:latin typeface="Arial" panose="020B0604020202020204" pitchFamily="34" charset="0"/>
              </a:rPr>
              <a:t>Resources</a:t>
            </a:r>
            <a:endParaRPr lang="en-US" dirty="0"/>
          </a:p>
        </p:txBody>
      </p:sp>
      <p:sp>
        <p:nvSpPr>
          <p:cNvPr id="4" name="Text Placeholder 3">
            <a:extLst>
              <a:ext uri="{FF2B5EF4-FFF2-40B4-BE49-F238E27FC236}">
                <a16:creationId xmlns:a16="http://schemas.microsoft.com/office/drawing/2014/main" id="{841C4B7C-59A1-C60B-34E7-0079FA85DE33}"/>
              </a:ext>
            </a:extLst>
          </p:cNvPr>
          <p:cNvSpPr>
            <a:spLocks noGrp="1"/>
          </p:cNvSpPr>
          <p:nvPr>
            <p:ph type="body" sz="quarter" idx="14"/>
          </p:nvPr>
        </p:nvSpPr>
        <p:spPr/>
        <p:txBody>
          <a:bodyPr lIns="91440" tIns="45720" rIns="91440" bIns="45720" anchor="t"/>
          <a:lstStyle/>
          <a:p>
            <a:r>
              <a:rPr lang="en-US" dirty="0">
                <a:latin typeface="Arial" panose="020B0604020202020204" pitchFamily="34" charset="0"/>
              </a:rPr>
              <a:t>Links and Unlisted Resources</a:t>
            </a:r>
            <a:endParaRPr lang="en-US" dirty="0"/>
          </a:p>
        </p:txBody>
      </p:sp>
      <p:sp>
        <p:nvSpPr>
          <p:cNvPr id="6" name="Footer Placeholder 5">
            <a:extLst>
              <a:ext uri="{FF2B5EF4-FFF2-40B4-BE49-F238E27FC236}">
                <a16:creationId xmlns:a16="http://schemas.microsoft.com/office/drawing/2014/main" id="{C6FAC0C1-3738-751D-1F1E-94F8B4A899A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0467643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Resources for Initial Alternate ELPAC</a:t>
            </a:r>
          </a:p>
        </p:txBody>
      </p:sp>
      <p:sp>
        <p:nvSpPr>
          <p:cNvPr id="3" name="Text Placeholder 2"/>
          <p:cNvSpPr>
            <a:spLocks noGrp="1"/>
          </p:cNvSpPr>
          <p:nvPr>
            <p:ph type="body" idx="1"/>
          </p:nvPr>
        </p:nvSpPr>
        <p:spPr>
          <a:xfrm>
            <a:off x="311700" y="939363"/>
            <a:ext cx="8455241" cy="3794896"/>
          </a:xfrm>
        </p:spPr>
        <p:txBody>
          <a:bodyPr spcFirstLastPara="1" wrap="square" lIns="68580" tIns="34290" rIns="68580" bIns="34290" anchor="t" anchorCtr="0">
            <a:noAutofit/>
          </a:bodyPr>
          <a:lstStyle/>
          <a:p>
            <a:r>
              <a:rPr lang="en-US" sz="1600" dirty="0">
                <a:latin typeface="Arial" panose="020B0604020202020204" pitchFamily="34" charset="0"/>
                <a:ea typeface="+mn-lt"/>
                <a:cs typeface="+mn-lt"/>
              </a:rPr>
              <a:t>Alternate ELPAC Accessibility and Accommodations Guidelines</a:t>
            </a:r>
            <a:endParaRPr lang="en-US" sz="1600" dirty="0">
              <a:latin typeface="Arial" panose="020B0604020202020204" pitchFamily="34" charset="0"/>
            </a:endParaRPr>
          </a:p>
          <a:p>
            <a:pPr lvl="1"/>
            <a:r>
              <a:rPr lang="en-US" sz="1400" dirty="0">
                <a:latin typeface="Arial" panose="020B0604020202020204" pitchFamily="34" charset="0"/>
                <a:ea typeface="+mn-lt"/>
                <a:cs typeface="Arial" panose="020B0604020202020204" pitchFamily="34" charset="0"/>
                <a:hlinkClick r:id="rId3"/>
              </a:rPr>
              <a:t>Alternate ELPAC Accessibility and Accommodations Guidelines</a:t>
            </a:r>
            <a:endParaRPr lang="en-US" sz="1400" dirty="0">
              <a:latin typeface="Arial" panose="020B0604020202020204" pitchFamily="34" charset="0"/>
            </a:endParaRPr>
          </a:p>
          <a:p>
            <a:r>
              <a:rPr lang="en-US" sz="1600" dirty="0">
                <a:latin typeface="Arial" panose="020B0604020202020204" pitchFamily="34" charset="0"/>
                <a:ea typeface="Tahoma"/>
                <a:cs typeface="Arial" panose="020B0604020202020204" pitchFamily="34" charset="0"/>
              </a:rPr>
              <a:t>Decision Making/IEP Team Resources </a:t>
            </a:r>
          </a:p>
          <a:p>
            <a:pPr lvl="1"/>
            <a:r>
              <a:rPr lang="en-US" sz="1400" dirty="0">
                <a:latin typeface="Arial" panose="020B0604020202020204" pitchFamily="34" charset="0"/>
                <a:ea typeface="Tahoma"/>
                <a:cs typeface="Arial" panose="020B0604020202020204" pitchFamily="34" charset="0"/>
                <a:hlinkClick r:id="rId4"/>
              </a:rPr>
              <a:t>Alternate Assessment Decision Confirmation Worksheet</a:t>
            </a:r>
            <a:endParaRPr lang="en-US" sz="1400" dirty="0">
              <a:latin typeface="Arial" panose="020B0604020202020204" pitchFamily="34" charset="0"/>
              <a:ea typeface="Tahoma"/>
              <a:cs typeface="Arial" panose="020B0604020202020204" pitchFamily="34" charset="0"/>
            </a:endParaRPr>
          </a:p>
          <a:p>
            <a:pPr lvl="1"/>
            <a:r>
              <a:rPr lang="en-US" sz="1400" dirty="0">
                <a:latin typeface="Arial" panose="020B0604020202020204" pitchFamily="34" charset="0"/>
                <a:ea typeface="Tahoma"/>
                <a:cs typeface="Arial" panose="020B0604020202020204" pitchFamily="34" charset="0"/>
                <a:hlinkClick r:id="rId5"/>
              </a:rPr>
              <a:t>Alternate Assessment IEP Team Guidance</a:t>
            </a:r>
            <a:endParaRPr lang="en-US" sz="1400" dirty="0">
              <a:latin typeface="Arial" panose="020B0604020202020204" pitchFamily="34" charset="0"/>
              <a:ea typeface="Tahoma"/>
              <a:cs typeface="Arial" panose="020B0604020202020204" pitchFamily="34" charset="0"/>
            </a:endParaRPr>
          </a:p>
          <a:p>
            <a:r>
              <a:rPr lang="en-US" sz="1600" dirty="0">
                <a:latin typeface="Arial" panose="020B0604020202020204" pitchFamily="34" charset="0"/>
                <a:ea typeface="Tahoma"/>
                <a:cs typeface="Arial" panose="020B0604020202020204" pitchFamily="34" charset="0"/>
              </a:rPr>
              <a:t>Parent Resources </a:t>
            </a:r>
          </a:p>
          <a:p>
            <a:pPr lvl="1"/>
            <a:r>
              <a:rPr lang="en-US" sz="1400" dirty="0">
                <a:latin typeface="Arial" panose="020B0604020202020204" pitchFamily="34" charset="0"/>
                <a:ea typeface="Tahoma"/>
                <a:cs typeface="Arial" panose="020B0604020202020204" pitchFamily="34" charset="0"/>
                <a:hlinkClick r:id="rId6"/>
              </a:rPr>
              <a:t>Alternate ELPAC Parent Guide to Understanding (PDF)</a:t>
            </a:r>
            <a:endParaRPr lang="en-US" sz="1400" dirty="0">
              <a:latin typeface="Arial" panose="020B0604020202020204" pitchFamily="34" charset="0"/>
              <a:ea typeface="Tahoma"/>
              <a:cs typeface="Arial" panose="020B0604020202020204" pitchFamily="34" charset="0"/>
            </a:endParaRPr>
          </a:p>
          <a:p>
            <a:r>
              <a:rPr lang="en-US" sz="1600" dirty="0">
                <a:latin typeface="Arial" panose="020B0604020202020204" pitchFamily="34" charset="0"/>
                <a:ea typeface="Tahoma"/>
                <a:cs typeface="Arial" panose="020B0604020202020204" pitchFamily="34" charset="0"/>
              </a:rPr>
              <a:t>Scoring</a:t>
            </a:r>
          </a:p>
          <a:p>
            <a:pPr lvl="1"/>
            <a:r>
              <a:rPr lang="en-US" sz="1400" dirty="0">
                <a:latin typeface="Arial" panose="020B0604020202020204" pitchFamily="34" charset="0"/>
                <a:ea typeface="Tahoma"/>
                <a:cs typeface="Arial" panose="020B0604020202020204" pitchFamily="34" charset="0"/>
                <a:hlinkClick r:id="rId7"/>
              </a:rPr>
              <a:t>Alternate ELPAC Participation and Scoring (PDF)</a:t>
            </a:r>
            <a:r>
              <a:rPr lang="en-US" sz="1400" dirty="0">
                <a:latin typeface="Arial" panose="020B0604020202020204" pitchFamily="34" charset="0"/>
                <a:ea typeface="Tahoma"/>
                <a:cs typeface="Arial" panose="020B0604020202020204" pitchFamily="34" charset="0"/>
              </a:rPr>
              <a:t> </a:t>
            </a:r>
          </a:p>
          <a:p>
            <a:r>
              <a:rPr lang="en-US" sz="1600" dirty="0">
                <a:latin typeface="Arial" panose="020B0604020202020204" pitchFamily="34" charset="0"/>
                <a:ea typeface="Tahoma"/>
                <a:cs typeface="Arial" panose="020B0604020202020204" pitchFamily="34" charset="0"/>
              </a:rPr>
              <a:t>General Information </a:t>
            </a:r>
            <a:endParaRPr lang="en-US" sz="1600" dirty="0">
              <a:latin typeface="Arial" panose="020B0604020202020204" pitchFamily="34" charset="0"/>
            </a:endParaRPr>
          </a:p>
          <a:p>
            <a:pPr lvl="1"/>
            <a:r>
              <a:rPr lang="en-US" sz="1400" dirty="0">
                <a:latin typeface="Arial" panose="020B0604020202020204" pitchFamily="34" charset="0"/>
                <a:ea typeface="Tahoma"/>
                <a:cs typeface="Arial" panose="020B0604020202020204" pitchFamily="34" charset="0"/>
                <a:hlinkClick r:id="rId8"/>
              </a:rPr>
              <a:t>Alternate ELPAC Website</a:t>
            </a:r>
            <a:endParaRPr lang="en-US" sz="1400" dirty="0">
              <a:latin typeface="Arial" panose="020B0604020202020204" pitchFamily="34" charset="0"/>
            </a:endParaRPr>
          </a:p>
          <a:p>
            <a:pPr lvl="1"/>
            <a:r>
              <a:rPr lang="en-US" sz="1400" dirty="0">
                <a:latin typeface="Arial" panose="020B0604020202020204" pitchFamily="34" charset="0"/>
                <a:ea typeface="Tahoma"/>
                <a:cs typeface="Arial" panose="020B0604020202020204" pitchFamily="34" charset="0"/>
                <a:hlinkClick r:id="rId9"/>
              </a:rPr>
              <a:t>Alternate ELPAC Resources Page</a:t>
            </a:r>
            <a:endParaRPr lang="en-US" sz="1400" dirty="0">
              <a:latin typeface="Arial" panose="020B0604020202020204" pitchFamily="34" charset="0"/>
              <a:ea typeface="Tahoma"/>
              <a:cs typeface="Arial" panose="020B0604020202020204" pitchFamily="34" charset="0"/>
            </a:endParaRPr>
          </a:p>
          <a:p>
            <a:pPr lvl="1"/>
            <a:r>
              <a:rPr lang="en-US" sz="1400" dirty="0">
                <a:latin typeface="Arial" panose="020B0604020202020204" pitchFamily="34" charset="0"/>
                <a:ea typeface="Tahoma"/>
                <a:cs typeface="Arial" panose="020B0604020202020204" pitchFamily="34" charset="0"/>
                <a:hlinkClick r:id="rId10"/>
              </a:rPr>
              <a:t>CDE Alternate ELPAC Page</a:t>
            </a:r>
            <a:endParaRPr lang="en-US" sz="1400" dirty="0">
              <a:latin typeface="Arial" panose="020B0604020202020204" pitchFamily="34" charset="0"/>
            </a:endParaRPr>
          </a:p>
        </p:txBody>
      </p:sp>
      <p:sp>
        <p:nvSpPr>
          <p:cNvPr id="6" name="Footer Placeholder 5">
            <a:extLst>
              <a:ext uri="{FF2B5EF4-FFF2-40B4-BE49-F238E27FC236}">
                <a16:creationId xmlns:a16="http://schemas.microsoft.com/office/drawing/2014/main" id="{68DE50D4-2D04-32C5-BFD5-0539180C35D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861840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ctr" anchorCtr="0">
            <a:normAutofit/>
          </a:bodyPr>
          <a:lstStyle/>
          <a:p>
            <a:r>
              <a:rPr lang="en-US" dirty="0">
                <a:latin typeface="+mj-lt"/>
              </a:rPr>
              <a:t>Check for Understanding #1</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pPr marL="0" indent="0">
              <a:buClr>
                <a:srgbClr val="203864"/>
              </a:buClr>
              <a:buNone/>
            </a:pPr>
            <a:r>
              <a:rPr lang="en-US" dirty="0">
                <a:ea typeface="Tahoma"/>
              </a:rPr>
              <a:t>Eligible students enrolled on the first day of school must be tested within how many days?</a:t>
            </a:r>
            <a:endParaRPr lang="en-US" dirty="0"/>
          </a:p>
          <a:p>
            <a:pPr marL="0" indent="0">
              <a:buClr>
                <a:srgbClr val="203864"/>
              </a:buClr>
              <a:buNone/>
            </a:pPr>
            <a:endParaRPr lang="en-US" dirty="0">
              <a:highlight>
                <a:srgbClr val="00FF00"/>
              </a:highlight>
              <a:ea typeface="Calibri"/>
            </a:endParaRPr>
          </a:p>
          <a:p>
            <a:pPr marL="342900" indent="-342900">
              <a:buClr>
                <a:srgbClr val="203864"/>
              </a:buClr>
              <a:buAutoNum type="alphaLcPeriod"/>
            </a:pPr>
            <a:r>
              <a:rPr lang="en-US" dirty="0">
                <a:highlight>
                  <a:srgbClr val="00FF00"/>
                </a:highlight>
                <a:ea typeface="Calibri"/>
              </a:rPr>
              <a:t>30 days</a:t>
            </a:r>
            <a:endParaRPr lang="en-US" dirty="0"/>
          </a:p>
          <a:p>
            <a:pPr marL="342900" indent="-342900">
              <a:buClr>
                <a:srgbClr val="203864"/>
              </a:buClr>
              <a:buAutoNum type="alphaLcPeriod"/>
            </a:pPr>
            <a:r>
              <a:rPr lang="en-US" dirty="0">
                <a:ea typeface="Tahoma"/>
              </a:rPr>
              <a:t>60 days</a:t>
            </a:r>
            <a:endParaRPr lang="en-US" dirty="0"/>
          </a:p>
          <a:p>
            <a:pPr>
              <a:buClr>
                <a:srgbClr val="203864"/>
              </a:buClr>
              <a:buFont typeface="Tw Cen MT"/>
              <a:buAutoNum type="arabicPeriod"/>
            </a:pPr>
            <a:endParaRPr lang="en-US" sz="1350" dirty="0"/>
          </a:p>
        </p:txBody>
      </p:sp>
      <p:sp>
        <p:nvSpPr>
          <p:cNvPr id="4" name="TextBox 3">
            <a:extLst>
              <a:ext uri="{FF2B5EF4-FFF2-40B4-BE49-F238E27FC236}">
                <a16:creationId xmlns:a16="http://schemas.microsoft.com/office/drawing/2014/main" id="{C0523514-2116-33A5-B2B1-BD665D1EB8EC}"/>
              </a:ext>
            </a:extLst>
          </p:cNvPr>
          <p:cNvSpPr txBox="1"/>
          <p:nvPr/>
        </p:nvSpPr>
        <p:spPr>
          <a:xfrm>
            <a:off x="1590982" y="3417686"/>
            <a:ext cx="5757401" cy="500137"/>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r>
              <a:rPr lang="en-US" b="1" dirty="0">
                <a:cs typeface="Arial" panose="020B0604020202020204" pitchFamily="34" charset="0"/>
              </a:rPr>
              <a:t>Eligible students enrolled on the first day of school must be tested within 30 calendar days.</a:t>
            </a:r>
            <a:endParaRPr lang="en-US" dirty="0">
              <a:cs typeface="Arial"/>
            </a:endParaRPr>
          </a:p>
        </p:txBody>
      </p:sp>
      <p:sp>
        <p:nvSpPr>
          <p:cNvPr id="6" name="Footer Placeholder 5">
            <a:extLst>
              <a:ext uri="{FF2B5EF4-FFF2-40B4-BE49-F238E27FC236}">
                <a16:creationId xmlns:a16="http://schemas.microsoft.com/office/drawing/2014/main" id="{229A1CEF-0160-94C5-BDAD-D076B2890A8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24255625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341" y="943504"/>
            <a:ext cx="4948051" cy="3724115"/>
          </a:xfrm>
          <a:prstGeom prst="rect">
            <a:avLst/>
          </a:prstGeom>
          <a:ln>
            <a:solidFill>
              <a:schemeClr val="tx1"/>
            </a:solidFill>
          </a:ln>
        </p:spPr>
      </p:pic>
      <p:sp>
        <p:nvSpPr>
          <p:cNvPr id="6" name="Speech Bubble: Rectangle 7">
            <a:extLst>
              <a:ext uri="{FF2B5EF4-FFF2-40B4-BE49-F238E27FC236}">
                <a16:creationId xmlns:a16="http://schemas.microsoft.com/office/drawing/2014/main" id="{F48ECB82-E80B-2A41-BCF0-5926F1EB2D2B}"/>
              </a:ext>
            </a:extLst>
          </p:cNvPr>
          <p:cNvSpPr/>
          <p:nvPr/>
        </p:nvSpPr>
        <p:spPr>
          <a:xfrm>
            <a:off x="883298" y="2731153"/>
            <a:ext cx="1404482" cy="799146"/>
          </a:xfrm>
          <a:prstGeom prst="wedgeRectCallout">
            <a:avLst>
              <a:gd name="adj1" fmla="val 75586"/>
              <a:gd name="adj2" fmla="val -998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3. Click to enter Unlisted Resources indicated on IEP or Section 504 Plan.</a:t>
            </a:r>
          </a:p>
        </p:txBody>
      </p:sp>
      <p:sp>
        <p:nvSpPr>
          <p:cNvPr id="11" name="Speech Bubble: Rectangle 7">
            <a:extLst>
              <a:ext uri="{FF2B5EF4-FFF2-40B4-BE49-F238E27FC236}">
                <a16:creationId xmlns:a16="http://schemas.microsoft.com/office/drawing/2014/main" id="{A672B1FE-748E-5947-8741-B8B197A630E0}"/>
              </a:ext>
            </a:extLst>
          </p:cNvPr>
          <p:cNvSpPr/>
          <p:nvPr/>
        </p:nvSpPr>
        <p:spPr>
          <a:xfrm>
            <a:off x="3921469" y="3968446"/>
            <a:ext cx="1583537" cy="334146"/>
          </a:xfrm>
          <a:prstGeom prst="wedgeRectCallout">
            <a:avLst>
              <a:gd name="adj1" fmla="val 11588"/>
              <a:gd name="adj2" fmla="val -9723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4. Add other Unlisted Resources</a:t>
            </a:r>
          </a:p>
        </p:txBody>
      </p:sp>
      <p:sp>
        <p:nvSpPr>
          <p:cNvPr id="17" name="Speech Bubble: Rectangle 7">
            <a:extLst>
              <a:ext uri="{FF2B5EF4-FFF2-40B4-BE49-F238E27FC236}">
                <a16:creationId xmlns:a16="http://schemas.microsoft.com/office/drawing/2014/main" id="{1A7BA88A-10D0-0046-923C-FD643073D7A9}"/>
              </a:ext>
            </a:extLst>
          </p:cNvPr>
          <p:cNvSpPr/>
          <p:nvPr/>
        </p:nvSpPr>
        <p:spPr>
          <a:xfrm>
            <a:off x="3531596" y="1352819"/>
            <a:ext cx="4391532" cy="223971"/>
          </a:xfrm>
          <a:prstGeom prst="wedgeRectCallout">
            <a:avLst>
              <a:gd name="adj1" fmla="val 29875"/>
              <a:gd name="adj2" fmla="val 13167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1. Search for the student in TOMS and select Unlisted Resources.</a:t>
            </a:r>
          </a:p>
        </p:txBody>
      </p:sp>
      <p:sp>
        <p:nvSpPr>
          <p:cNvPr id="12" name="Speech Bubble: Rectangle 7">
            <a:extLst>
              <a:ext uri="{FF2B5EF4-FFF2-40B4-BE49-F238E27FC236}">
                <a16:creationId xmlns:a16="http://schemas.microsoft.com/office/drawing/2014/main" id="{F48ECB82-E80B-2A41-BCF0-5926F1EB2D2B}"/>
              </a:ext>
            </a:extLst>
          </p:cNvPr>
          <p:cNvSpPr/>
          <p:nvPr/>
        </p:nvSpPr>
        <p:spPr>
          <a:xfrm>
            <a:off x="1050806" y="1398631"/>
            <a:ext cx="1076001" cy="354821"/>
          </a:xfrm>
          <a:prstGeom prst="wedgeRectCallout">
            <a:avLst>
              <a:gd name="adj1" fmla="val 75586"/>
              <a:gd name="adj2" fmla="val -998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2. Select Initial ELPAC.</a:t>
            </a:r>
          </a:p>
        </p:txBody>
      </p:sp>
      <p:sp>
        <p:nvSpPr>
          <p:cNvPr id="8" name="Speech Bubble: Rectangle 7">
            <a:extLst>
              <a:ext uri="{FF2B5EF4-FFF2-40B4-BE49-F238E27FC236}">
                <a16:creationId xmlns:a16="http://schemas.microsoft.com/office/drawing/2014/main" id="{FE804E5E-E71E-C347-9981-F93E82EFED57}"/>
              </a:ext>
            </a:extLst>
          </p:cNvPr>
          <p:cNvSpPr/>
          <p:nvPr/>
        </p:nvSpPr>
        <p:spPr>
          <a:xfrm>
            <a:off x="6482674" y="2703181"/>
            <a:ext cx="2136987" cy="1121188"/>
          </a:xfrm>
          <a:prstGeom prst="wedgeRectCallout">
            <a:avLst>
              <a:gd name="adj1" fmla="val -26089"/>
              <a:gd name="adj2" fmla="val 9298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5. Submit</a:t>
            </a:r>
          </a:p>
          <a:p>
            <a:pPr defTabSz="514350" fontAlgn="base">
              <a:spcBef>
                <a:spcPct val="0"/>
              </a:spcBef>
              <a:spcAft>
                <a:spcPct val="0"/>
              </a:spcAft>
            </a:pPr>
            <a:endParaRPr lang="en-US" sz="1000" b="1" dirty="0">
              <a:solidFill>
                <a:srgbClr val="000000"/>
              </a:solidFill>
              <a:latin typeface="Arial" panose="020B0604020202020204" pitchFamily="34" charset="0"/>
              <a:cs typeface="Arial" panose="020B0604020202020204" pitchFamily="34" charset="0"/>
            </a:endParaRPr>
          </a:p>
          <a:p>
            <a:pP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Note:  By submitting the form, the Coordinator is affirming that the student uses the requested Unlisted Resources regularly in the classroom.</a:t>
            </a:r>
          </a:p>
        </p:txBody>
      </p:sp>
      <p:sp>
        <p:nvSpPr>
          <p:cNvPr id="2" name="Title 1">
            <a:extLst>
              <a:ext uri="{FF2B5EF4-FFF2-40B4-BE49-F238E27FC236}">
                <a16:creationId xmlns:a16="http://schemas.microsoft.com/office/drawing/2014/main" id="{D41AA0A5-FBDC-3FF3-4488-CF6EEC1D10A1}"/>
              </a:ext>
            </a:extLst>
          </p:cNvPr>
          <p:cNvSpPr>
            <a:spLocks noGrp="1"/>
          </p:cNvSpPr>
          <p:nvPr>
            <p:ph type="title"/>
          </p:nvPr>
        </p:nvSpPr>
        <p:spPr/>
        <p:txBody>
          <a:bodyPr>
            <a:normAutofit/>
          </a:bodyPr>
          <a:lstStyle/>
          <a:p>
            <a:r>
              <a:rPr lang="en-US"/>
              <a:t>Entering Unlisted Resources</a:t>
            </a:r>
          </a:p>
        </p:txBody>
      </p:sp>
      <p:sp>
        <p:nvSpPr>
          <p:cNvPr id="5" name="Footer Placeholder 4">
            <a:extLst>
              <a:ext uri="{FF2B5EF4-FFF2-40B4-BE49-F238E27FC236}">
                <a16:creationId xmlns:a16="http://schemas.microsoft.com/office/drawing/2014/main" id="{71BA35EA-0AD9-EE64-C628-77CA521602D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14910765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peech Bubble: Rectangle 7">
            <a:extLst>
              <a:ext uri="{FF2B5EF4-FFF2-40B4-BE49-F238E27FC236}">
                <a16:creationId xmlns:a16="http://schemas.microsoft.com/office/drawing/2014/main" id="{1A7BA88A-10D0-0046-923C-FD643073D7A9}"/>
              </a:ext>
            </a:extLst>
          </p:cNvPr>
          <p:cNvSpPr/>
          <p:nvPr/>
        </p:nvSpPr>
        <p:spPr>
          <a:xfrm>
            <a:off x="6709654" y="2107171"/>
            <a:ext cx="1065127" cy="214118"/>
          </a:xfrm>
          <a:prstGeom prst="wedgeRectCallout">
            <a:avLst>
              <a:gd name="adj1" fmla="val -28814"/>
              <a:gd name="adj2" fmla="val -10099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1. Click “Add”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526" y="951526"/>
            <a:ext cx="4902162" cy="110846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1232" y="2110348"/>
            <a:ext cx="3605543" cy="2596957"/>
          </a:xfrm>
          <a:prstGeom prst="rect">
            <a:avLst/>
          </a:prstGeom>
        </p:spPr>
      </p:pic>
      <p:sp>
        <p:nvSpPr>
          <p:cNvPr id="13" name="Speech Bubble: Rectangle 7">
            <a:extLst>
              <a:ext uri="{FF2B5EF4-FFF2-40B4-BE49-F238E27FC236}">
                <a16:creationId xmlns:a16="http://schemas.microsoft.com/office/drawing/2014/main" id="{1A7BA88A-10D0-0046-923C-FD643073D7A9}"/>
              </a:ext>
            </a:extLst>
          </p:cNvPr>
          <p:cNvSpPr/>
          <p:nvPr/>
        </p:nvSpPr>
        <p:spPr>
          <a:xfrm>
            <a:off x="6173461" y="2528798"/>
            <a:ext cx="1429704" cy="218915"/>
          </a:xfrm>
          <a:prstGeom prst="wedgeRectCallout">
            <a:avLst>
              <a:gd name="adj1" fmla="val -114034"/>
              <a:gd name="adj2" fmla="val -2658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2. Select Domain</a:t>
            </a:r>
          </a:p>
        </p:txBody>
      </p:sp>
      <p:sp>
        <p:nvSpPr>
          <p:cNvPr id="15" name="Speech Bubble: Rectangle 7">
            <a:extLst>
              <a:ext uri="{FF2B5EF4-FFF2-40B4-BE49-F238E27FC236}">
                <a16:creationId xmlns:a16="http://schemas.microsoft.com/office/drawing/2014/main" id="{1A7BA88A-10D0-0046-923C-FD643073D7A9}"/>
              </a:ext>
            </a:extLst>
          </p:cNvPr>
          <p:cNvSpPr/>
          <p:nvPr/>
        </p:nvSpPr>
        <p:spPr>
          <a:xfrm>
            <a:off x="5896583" y="3681768"/>
            <a:ext cx="1268871" cy="347009"/>
          </a:xfrm>
          <a:prstGeom prst="wedgeRectCallout">
            <a:avLst>
              <a:gd name="adj1" fmla="val -114034"/>
              <a:gd name="adj2" fmla="val -2658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3. Select Student Needs</a:t>
            </a:r>
          </a:p>
        </p:txBody>
      </p:sp>
      <p:sp>
        <p:nvSpPr>
          <p:cNvPr id="2" name="Title 1">
            <a:extLst>
              <a:ext uri="{FF2B5EF4-FFF2-40B4-BE49-F238E27FC236}">
                <a16:creationId xmlns:a16="http://schemas.microsoft.com/office/drawing/2014/main" id="{7D14741A-6058-BB8A-37AA-24C1B73C3A8F}"/>
              </a:ext>
            </a:extLst>
          </p:cNvPr>
          <p:cNvSpPr>
            <a:spLocks noGrp="1"/>
          </p:cNvSpPr>
          <p:nvPr>
            <p:ph type="title"/>
          </p:nvPr>
        </p:nvSpPr>
        <p:spPr/>
        <p:txBody>
          <a:bodyPr>
            <a:normAutofit/>
          </a:bodyPr>
          <a:lstStyle/>
          <a:p>
            <a:r>
              <a:rPr lang="en-US"/>
              <a:t>Entering Unlisted Resources</a:t>
            </a:r>
          </a:p>
        </p:txBody>
      </p:sp>
      <p:sp>
        <p:nvSpPr>
          <p:cNvPr id="7" name="Footer Placeholder 6">
            <a:extLst>
              <a:ext uri="{FF2B5EF4-FFF2-40B4-BE49-F238E27FC236}">
                <a16:creationId xmlns:a16="http://schemas.microsoft.com/office/drawing/2014/main" id="{7FB0801F-608C-838D-B2B4-3FAE5FAA5F8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4731217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080" y="979518"/>
            <a:ext cx="5122804" cy="3708961"/>
          </a:xfrm>
          <a:prstGeom prst="rect">
            <a:avLst/>
          </a:prstGeom>
        </p:spPr>
      </p:pic>
      <p:sp>
        <p:nvSpPr>
          <p:cNvPr id="11" name="Speech Bubble: Rectangle 7">
            <a:extLst>
              <a:ext uri="{FF2B5EF4-FFF2-40B4-BE49-F238E27FC236}">
                <a16:creationId xmlns:a16="http://schemas.microsoft.com/office/drawing/2014/main" id="{A672B1FE-748E-5947-8741-B8B197A630E0}"/>
              </a:ext>
            </a:extLst>
          </p:cNvPr>
          <p:cNvSpPr/>
          <p:nvPr/>
        </p:nvSpPr>
        <p:spPr>
          <a:xfrm>
            <a:off x="6899527" y="983501"/>
            <a:ext cx="988980" cy="400130"/>
          </a:xfrm>
          <a:prstGeom prst="wedgeRectCallout">
            <a:avLst>
              <a:gd name="adj1" fmla="val -72520"/>
              <a:gd name="adj2" fmla="val 2268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4. Complete all fields.</a:t>
            </a:r>
          </a:p>
        </p:txBody>
      </p:sp>
      <p:sp>
        <p:nvSpPr>
          <p:cNvPr id="13" name="Speech Bubble: Rectangle 7">
            <a:extLst>
              <a:ext uri="{FF2B5EF4-FFF2-40B4-BE49-F238E27FC236}">
                <a16:creationId xmlns:a16="http://schemas.microsoft.com/office/drawing/2014/main" id="{1A7BA88A-10D0-0046-923C-FD643073D7A9}"/>
              </a:ext>
            </a:extLst>
          </p:cNvPr>
          <p:cNvSpPr/>
          <p:nvPr/>
        </p:nvSpPr>
        <p:spPr>
          <a:xfrm>
            <a:off x="6810846" y="4061507"/>
            <a:ext cx="988980" cy="295562"/>
          </a:xfrm>
          <a:prstGeom prst="wedgeRectCallout">
            <a:avLst>
              <a:gd name="adj1" fmla="val -65009"/>
              <a:gd name="adj2" fmla="val 9517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dirty="0">
                <a:solidFill>
                  <a:srgbClr val="000000"/>
                </a:solidFill>
                <a:latin typeface="Arial" panose="020B0604020202020204" pitchFamily="34" charset="0"/>
                <a:cs typeface="Arial" panose="020B0604020202020204" pitchFamily="34" charset="0"/>
              </a:rPr>
              <a:t>5. Save</a:t>
            </a:r>
          </a:p>
        </p:txBody>
      </p:sp>
      <p:sp>
        <p:nvSpPr>
          <p:cNvPr id="2" name="Title 1">
            <a:extLst>
              <a:ext uri="{FF2B5EF4-FFF2-40B4-BE49-F238E27FC236}">
                <a16:creationId xmlns:a16="http://schemas.microsoft.com/office/drawing/2014/main" id="{CE9153B1-9278-BF27-CE84-7E9F82A1CF7E}"/>
              </a:ext>
            </a:extLst>
          </p:cNvPr>
          <p:cNvSpPr>
            <a:spLocks noGrp="1"/>
          </p:cNvSpPr>
          <p:nvPr>
            <p:ph type="title"/>
          </p:nvPr>
        </p:nvSpPr>
        <p:spPr/>
        <p:txBody>
          <a:bodyPr>
            <a:normAutofit/>
          </a:bodyPr>
          <a:lstStyle/>
          <a:p>
            <a:r>
              <a:rPr lang="en-US"/>
              <a:t>Entering Unlisted Resources</a:t>
            </a:r>
          </a:p>
        </p:txBody>
      </p:sp>
      <p:sp>
        <p:nvSpPr>
          <p:cNvPr id="6" name="Footer Placeholder 5">
            <a:extLst>
              <a:ext uri="{FF2B5EF4-FFF2-40B4-BE49-F238E27FC236}">
                <a16:creationId xmlns:a16="http://schemas.microsoft.com/office/drawing/2014/main" id="{860D776C-5ED8-D1B7-C909-E679DE202F8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700750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a:xfrm>
            <a:off x="0" y="72639"/>
            <a:ext cx="8189700" cy="773400"/>
          </a:xfrm>
        </p:spPr>
        <p:txBody>
          <a:bodyPr spcFirstLastPara="1" wrap="square" lIns="68580" tIns="34290" rIns="68580" bIns="34290" anchor="ctr" anchorCtr="0">
            <a:normAutofit/>
          </a:bodyPr>
          <a:lstStyle/>
          <a:p>
            <a:r>
              <a:rPr lang="en-US" dirty="0">
                <a:latin typeface="+mj-lt"/>
              </a:rPr>
              <a:t>Action Items</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r>
              <a:rPr lang="en-US" sz="2400" dirty="0">
                <a:ea typeface="Tahoma"/>
              </a:rPr>
              <a:t>Mark your calendars with the Key Dates.</a:t>
            </a:r>
          </a:p>
          <a:p>
            <a:pPr>
              <a:buClr>
                <a:srgbClr val="203864"/>
              </a:buClr>
            </a:pPr>
            <a:r>
              <a:rPr lang="en-US" sz="2400" dirty="0">
                <a:ea typeface="Tahoma"/>
              </a:rPr>
              <a:t>Verify if your school is an RSVP School (Coordinator Resources).</a:t>
            </a:r>
          </a:p>
          <a:p>
            <a:pPr>
              <a:buClr>
                <a:srgbClr val="203864"/>
              </a:buClr>
            </a:pPr>
            <a:r>
              <a:rPr lang="en-US" sz="2400" dirty="0">
                <a:ea typeface="Tahoma"/>
              </a:rPr>
              <a:t>Inventory and securely store your K-2 Writing Answer books upon receipt.</a:t>
            </a:r>
            <a:endParaRPr lang="en-US" sz="2400" dirty="0"/>
          </a:p>
        </p:txBody>
      </p:sp>
      <p:sp>
        <p:nvSpPr>
          <p:cNvPr id="5" name="Footer Placeholder 4">
            <a:extLst>
              <a:ext uri="{FF2B5EF4-FFF2-40B4-BE49-F238E27FC236}">
                <a16:creationId xmlns:a16="http://schemas.microsoft.com/office/drawing/2014/main" id="{85221A47-7078-8AD2-43A2-714B14036A1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358608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dirty="0"/>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a:lstStyle/>
          <a:p>
            <a:r>
              <a:rPr lang="en-US" dirty="0"/>
              <a:t>Data Readiness</a:t>
            </a:r>
          </a:p>
        </p:txBody>
      </p:sp>
      <p:sp>
        <p:nvSpPr>
          <p:cNvPr id="6" name="Footer Placeholder 5">
            <a:extLst>
              <a:ext uri="{FF2B5EF4-FFF2-40B4-BE49-F238E27FC236}">
                <a16:creationId xmlns:a16="http://schemas.microsoft.com/office/drawing/2014/main" id="{B8219703-624E-48F6-1FD5-313BAE8D8BF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520234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A0B0D8-BB0B-FA6B-9663-F4341A81B07E}"/>
              </a:ext>
            </a:extLst>
          </p:cNvPr>
          <p:cNvSpPr>
            <a:spLocks noGrp="1"/>
          </p:cNvSpPr>
          <p:nvPr>
            <p:ph type="title"/>
          </p:nvPr>
        </p:nvSpPr>
        <p:spPr/>
        <p:txBody>
          <a:bodyPr spcFirstLastPara="1" wrap="square" lIns="68580" tIns="34290" rIns="68580" bIns="34290" anchor="ctr" anchorCtr="0">
            <a:normAutofit/>
          </a:bodyPr>
          <a:lstStyle/>
          <a:p>
            <a:r>
              <a:rPr lang="en-US" dirty="0"/>
              <a:t>Initial </a:t>
            </a:r>
            <a:r>
              <a:rPr lang="en-US" dirty="0">
                <a:latin typeface="+mj-lt"/>
              </a:rPr>
              <a:t>ELPAC</a:t>
            </a:r>
            <a:r>
              <a:rPr lang="en-US" dirty="0"/>
              <a:t> Eligibility</a:t>
            </a:r>
          </a:p>
        </p:txBody>
      </p:sp>
      <p:sp>
        <p:nvSpPr>
          <p:cNvPr id="6" name="Text Placeholder 5">
            <a:extLst>
              <a:ext uri="{FF2B5EF4-FFF2-40B4-BE49-F238E27FC236}">
                <a16:creationId xmlns:a16="http://schemas.microsoft.com/office/drawing/2014/main" id="{46F794D6-1BF2-9D9D-304B-AE0F5AE8F203}"/>
              </a:ext>
            </a:extLst>
          </p:cNvPr>
          <p:cNvSpPr>
            <a:spLocks noGrp="1"/>
          </p:cNvSpPr>
          <p:nvPr>
            <p:ph type="body" idx="13"/>
          </p:nvPr>
        </p:nvSpPr>
        <p:spPr/>
        <p:txBody>
          <a:bodyPr spcFirstLastPara="1" wrap="square" lIns="68580" tIns="34290" rIns="68580" bIns="34290" anchor="t" anchorCtr="0">
            <a:noAutofit/>
          </a:bodyPr>
          <a:lstStyle/>
          <a:p>
            <a:pPr marL="385445" indent="-385445"/>
            <a:r>
              <a:rPr lang="en-US" sz="1800" dirty="0">
                <a:ea typeface="Tahoma"/>
              </a:rPr>
              <a:t>All eligible students must have an SSID with an English Language Acquisition Status (ELAS) of To Be Determined (TBD) in TOMS.</a:t>
            </a:r>
            <a:endParaRPr lang="en-US" sz="1800" dirty="0"/>
          </a:p>
          <a:p>
            <a:pPr marL="385445" indent="-385445"/>
            <a:r>
              <a:rPr lang="en-US" sz="1800" dirty="0">
                <a:ea typeface="Tahoma"/>
              </a:rPr>
              <a:t>Eligible students will be administered ONE of the following Initial ELPAC Assessments:</a:t>
            </a:r>
          </a:p>
          <a:p>
            <a:pPr lvl="2" indent="-302895">
              <a:buFont typeface="Courier New" panose="02070309020205020404" pitchFamily="49" charset="0"/>
              <a:buChar char="o"/>
            </a:pPr>
            <a:r>
              <a:rPr lang="en-US" sz="1500" b="1" dirty="0">
                <a:highlight>
                  <a:srgbClr val="00FFFF"/>
                </a:highlight>
                <a:ea typeface="Tahoma"/>
              </a:rPr>
              <a:t>Initial ELPAC</a:t>
            </a:r>
            <a:r>
              <a:rPr lang="en-US" sz="1500" dirty="0">
                <a:highlight>
                  <a:srgbClr val="00FFFF"/>
                </a:highlight>
                <a:ea typeface="Tahoma"/>
              </a:rPr>
              <a:t> </a:t>
            </a:r>
          </a:p>
          <a:p>
            <a:pPr lvl="3" indent="-302895">
              <a:buSzPct val="100000"/>
              <a:buFont typeface="Wingdings" panose="05000000000000000000" pitchFamily="2" charset="2"/>
              <a:buChar char="§"/>
            </a:pPr>
            <a:r>
              <a:rPr lang="en-US" sz="1500" dirty="0">
                <a:ea typeface="Tahoma"/>
              </a:rPr>
              <a:t>Consists of 4 domains.</a:t>
            </a:r>
          </a:p>
          <a:p>
            <a:pPr marL="2382520" lvl="4" indent="-400050">
              <a:buSzPct val="100000"/>
              <a:buFont typeface="+mj-lt"/>
              <a:buAutoNum type="romanLcPeriod"/>
            </a:pPr>
            <a:r>
              <a:rPr lang="en-US" sz="1500" dirty="0">
                <a:latin typeface="+mn-lt"/>
                <a:ea typeface="Tahoma"/>
                <a:cs typeface="Arial" panose="020B0604020202020204" pitchFamily="34" charset="0"/>
              </a:rPr>
              <a:t>Listening, Speaking, Writing, and Reading. </a:t>
            </a:r>
          </a:p>
          <a:p>
            <a:pPr marL="2382520" lvl="4" indent="-400050">
              <a:buSzPct val="100000"/>
              <a:buFont typeface="+mj-lt"/>
              <a:buAutoNum type="romanLcPeriod"/>
            </a:pPr>
            <a:r>
              <a:rPr lang="en-US" sz="1500" dirty="0">
                <a:latin typeface="+mn-lt"/>
                <a:ea typeface="Tahoma"/>
                <a:cs typeface="Arial" panose="020B0604020202020204" pitchFamily="34" charset="0"/>
              </a:rPr>
              <a:t>Schools will receive Writing Answer Books for UTK-2 grade students.</a:t>
            </a:r>
          </a:p>
          <a:p>
            <a:pPr lvl="3" indent="-302895">
              <a:buSzPct val="100000"/>
              <a:buFont typeface="Wingdings" panose="05000000000000000000" pitchFamily="2" charset="2"/>
              <a:buChar char="§"/>
            </a:pPr>
            <a:r>
              <a:rPr lang="en-US" sz="1500" b="1" dirty="0">
                <a:ea typeface="Tahoma"/>
              </a:rPr>
              <a:t>UTK and TK students will be administered the kindergarten assessment.</a:t>
            </a:r>
          </a:p>
          <a:p>
            <a:pPr lvl="2" indent="-302895">
              <a:buFont typeface="Courier New" panose="02070309020205020404" pitchFamily="49" charset="0"/>
              <a:buChar char="o"/>
            </a:pPr>
            <a:r>
              <a:rPr lang="en-US" sz="1500" b="1" dirty="0">
                <a:highlight>
                  <a:srgbClr val="00FFFF"/>
                </a:highlight>
                <a:ea typeface="Tahoma"/>
              </a:rPr>
              <a:t>Initial Alternate ELPAC</a:t>
            </a:r>
            <a:endParaRPr lang="en-US" sz="1500" dirty="0">
              <a:highlight>
                <a:srgbClr val="00FFFF"/>
              </a:highlight>
              <a:ea typeface="Tahoma"/>
            </a:endParaRPr>
          </a:p>
          <a:p>
            <a:pPr lvl="3">
              <a:buClrTx/>
              <a:buSzPct val="100000"/>
              <a:buFont typeface="Wingdings" panose="05000000000000000000" pitchFamily="2" charset="2"/>
              <a:buChar char="§"/>
            </a:pPr>
            <a:r>
              <a:rPr lang="en-US" sz="1500" dirty="0">
                <a:ea typeface="Tahoma"/>
              </a:rPr>
              <a:t>Initial Alternate ELPAC must be indicated on the student's IEP.</a:t>
            </a:r>
          </a:p>
          <a:p>
            <a:pPr lvl="3">
              <a:buClrTx/>
              <a:buSzPct val="100000"/>
              <a:buFont typeface="Wingdings" panose="05000000000000000000" pitchFamily="2" charset="2"/>
              <a:buChar char="§"/>
            </a:pPr>
            <a:r>
              <a:rPr lang="en-US" sz="1500" dirty="0">
                <a:ea typeface="Tahoma"/>
              </a:rPr>
              <a:t>One comprehensive computer-based test. </a:t>
            </a:r>
          </a:p>
          <a:p>
            <a:pPr marL="0" indent="0">
              <a:buNone/>
            </a:pPr>
            <a:endParaRPr lang="en-US" dirty="0"/>
          </a:p>
        </p:txBody>
      </p:sp>
      <p:sp>
        <p:nvSpPr>
          <p:cNvPr id="4" name="Footer Placeholder 3">
            <a:extLst>
              <a:ext uri="{FF2B5EF4-FFF2-40B4-BE49-F238E27FC236}">
                <a16:creationId xmlns:a16="http://schemas.microsoft.com/office/drawing/2014/main" id="{59221A0B-256B-814A-F8F6-0679B515934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631074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2"/>
                </a:solidFill>
              </a:rPr>
              <a:t>Who is Eligible for the Initial Alternate ELPAC?</a:t>
            </a:r>
          </a:p>
        </p:txBody>
      </p:sp>
      <p:sp>
        <p:nvSpPr>
          <p:cNvPr id="6" name="Text Placeholder 5">
            <a:extLst>
              <a:ext uri="{FF2B5EF4-FFF2-40B4-BE49-F238E27FC236}">
                <a16:creationId xmlns:a16="http://schemas.microsoft.com/office/drawing/2014/main" id="{46F794D6-1BF2-9D9D-304B-AE0F5AE8F203}"/>
              </a:ext>
            </a:extLst>
          </p:cNvPr>
          <p:cNvSpPr>
            <a:spLocks noGrp="1"/>
          </p:cNvSpPr>
          <p:nvPr>
            <p:ph type="body" idx="13"/>
          </p:nvPr>
        </p:nvSpPr>
        <p:spPr/>
        <p:txBody>
          <a:bodyPr spcFirstLastPara="1" wrap="square" lIns="68580" tIns="34290" rIns="68580" bIns="34290" anchor="t" anchorCtr="0">
            <a:noAutofit/>
          </a:bodyPr>
          <a:lstStyle/>
          <a:p>
            <a:pPr marL="0" indent="0">
              <a:buNone/>
            </a:pPr>
            <a:r>
              <a:rPr lang="en-US" dirty="0">
                <a:latin typeface="+mj-lt"/>
                <a:ea typeface="Tahoma"/>
              </a:rPr>
              <a:t>Students who meet </a:t>
            </a:r>
            <a:r>
              <a:rPr lang="en-US" u="sng" dirty="0">
                <a:latin typeface="+mj-lt"/>
                <a:ea typeface="Tahoma"/>
              </a:rPr>
              <a:t>ALL</a:t>
            </a:r>
            <a:r>
              <a:rPr lang="en-US" dirty="0">
                <a:latin typeface="+mj-lt"/>
                <a:ea typeface="Tahoma"/>
              </a:rPr>
              <a:t> of the following three requirements will be administered the Initial Alternate ELPAC:</a:t>
            </a:r>
          </a:p>
          <a:p>
            <a:pPr marL="482600" indent="-342900">
              <a:buAutoNum type="arabicPeriod"/>
            </a:pPr>
            <a:r>
              <a:rPr lang="en-US" sz="1800" dirty="0">
                <a:latin typeface="+mj-lt"/>
                <a:ea typeface="Tahoma"/>
              </a:rPr>
              <a:t>Student has an ELAS of TBD</a:t>
            </a:r>
          </a:p>
          <a:p>
            <a:pPr marL="482600" indent="-342900">
              <a:buAutoNum type="arabicPeriod"/>
            </a:pPr>
            <a:r>
              <a:rPr lang="en-US" sz="1800" dirty="0">
                <a:latin typeface="+mj-lt"/>
                <a:ea typeface="Tahoma"/>
              </a:rPr>
              <a:t>Student has a Significant Cognitive Disability</a:t>
            </a:r>
          </a:p>
          <a:p>
            <a:pPr marL="482600" indent="-342900">
              <a:buAutoNum type="arabicPeriod"/>
            </a:pPr>
            <a:r>
              <a:rPr lang="en-US" sz="1800" dirty="0">
                <a:latin typeface="+mj-lt"/>
                <a:ea typeface="Tahoma"/>
              </a:rPr>
              <a:t>Student has the </a:t>
            </a:r>
            <a:r>
              <a:rPr lang="en-US" sz="1800" dirty="0">
                <a:solidFill>
                  <a:srgbClr val="FF0000"/>
                </a:solidFill>
                <a:latin typeface="+mj-lt"/>
                <a:ea typeface="Tahoma"/>
              </a:rPr>
              <a:t>Alternate ELPAC </a:t>
            </a:r>
            <a:r>
              <a:rPr lang="en-US" sz="1800" dirty="0">
                <a:latin typeface="+mj-lt"/>
                <a:ea typeface="Tahoma"/>
              </a:rPr>
              <a:t>indicated on their Individualized Education Program (IEP) in </a:t>
            </a:r>
            <a:r>
              <a:rPr lang="en-US" sz="1800" b="1" dirty="0">
                <a:latin typeface="+mj-lt"/>
                <a:ea typeface="Tahoma"/>
              </a:rPr>
              <a:t>FAPE 2 Part 4 </a:t>
            </a:r>
            <a:r>
              <a:rPr lang="en-US" sz="1800" dirty="0">
                <a:latin typeface="+mj-lt"/>
                <a:ea typeface="Tahoma"/>
              </a:rPr>
              <a:t>prior to the assessment</a:t>
            </a:r>
          </a:p>
          <a:p>
            <a:pPr lvl="1">
              <a:buFont typeface="Arial" panose="02070309020205020404" pitchFamily="49" charset="0"/>
              <a:buChar char="•"/>
            </a:pPr>
            <a:r>
              <a:rPr lang="en-US" sz="1600" dirty="0">
                <a:latin typeface="+mj-lt"/>
                <a:ea typeface="Tahoma"/>
              </a:rPr>
              <a:t>IEP Team resources</a:t>
            </a:r>
          </a:p>
          <a:p>
            <a:pPr lvl="2" indent="-302895">
              <a:buFont typeface="Courier New" panose="05000000000000000000" pitchFamily="2" charset="2"/>
              <a:buChar char="o"/>
            </a:pPr>
            <a:r>
              <a:rPr lang="en-US" sz="1400" dirty="0">
                <a:latin typeface="+mj-lt"/>
                <a:ea typeface="Tahoma"/>
                <a:hlinkClick r:id="rId3"/>
              </a:rPr>
              <a:t>Alternate Assessment Decision-Making Tool</a:t>
            </a:r>
            <a:endParaRPr lang="en-US" sz="1400" dirty="0">
              <a:latin typeface="+mj-lt"/>
              <a:ea typeface="Tahoma"/>
            </a:endParaRPr>
          </a:p>
          <a:p>
            <a:pPr lvl="2" indent="-302895">
              <a:buFont typeface="Courier New" panose="05000000000000000000" pitchFamily="2" charset="2"/>
              <a:buChar char="o"/>
            </a:pPr>
            <a:r>
              <a:rPr lang="en-US" sz="1400" dirty="0">
                <a:latin typeface="+mj-lt"/>
                <a:ea typeface="Tahoma"/>
                <a:hlinkClick r:id="rId4"/>
              </a:rPr>
              <a:t>Assessment IEP Team Guidance</a:t>
            </a:r>
            <a:endParaRPr lang="en-US" sz="1400" dirty="0">
              <a:latin typeface="+mj-lt"/>
              <a:ea typeface="Tahoma"/>
            </a:endParaRPr>
          </a:p>
          <a:p>
            <a:pPr marL="0" indent="0">
              <a:buNone/>
            </a:pPr>
            <a:endParaRPr lang="en-US" dirty="0">
              <a:latin typeface="+mj-lt"/>
            </a:endParaRPr>
          </a:p>
        </p:txBody>
      </p:sp>
      <p:sp>
        <p:nvSpPr>
          <p:cNvPr id="3" name="TextBox 2">
            <a:extLst>
              <a:ext uri="{FF2B5EF4-FFF2-40B4-BE49-F238E27FC236}">
                <a16:creationId xmlns:a16="http://schemas.microsoft.com/office/drawing/2014/main" id="{D38DACF0-089A-D84D-819A-255362446BE7}"/>
              </a:ext>
            </a:extLst>
          </p:cNvPr>
          <p:cNvSpPr txBox="1"/>
          <p:nvPr/>
        </p:nvSpPr>
        <p:spPr>
          <a:xfrm>
            <a:off x="1512847" y="4348089"/>
            <a:ext cx="5970239" cy="238527"/>
          </a:xfrm>
          <a:prstGeom prst="rect">
            <a:avLst/>
          </a:prstGeom>
          <a:solidFill>
            <a:srgbClr val="FFFF00"/>
          </a:solidFill>
          <a:ln>
            <a:solidFill>
              <a:schemeClr val="tx1"/>
            </a:solidFill>
          </a:ln>
        </p:spPr>
        <p:txBody>
          <a:bodyPr wrap="square" lIns="68580" tIns="34290" rIns="68580" bIns="34290" rtlCol="0" anchor="t">
            <a:spAutoFit/>
          </a:bodyPr>
          <a:lstStyle/>
          <a:p>
            <a:pPr algn="ctr"/>
            <a:r>
              <a:rPr lang="en-US" sz="1100" dirty="0">
                <a:latin typeface="+mj-lt"/>
                <a:cs typeface="Arial" panose="020B0604020202020204" pitchFamily="34" charset="0"/>
              </a:rPr>
              <a:t>After verifying eligibility, Coordinators will assign the Initial Alternate ELPAC in TOMS.</a:t>
            </a:r>
          </a:p>
        </p:txBody>
      </p:sp>
      <p:sp>
        <p:nvSpPr>
          <p:cNvPr id="7" name="Footer Placeholder 6">
            <a:extLst>
              <a:ext uri="{FF2B5EF4-FFF2-40B4-BE49-F238E27FC236}">
                <a16:creationId xmlns:a16="http://schemas.microsoft.com/office/drawing/2014/main" id="{F8B287F7-9234-9295-281D-9D2CB6FBE97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20139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bg1"/>
                </a:solidFill>
                <a:latin typeface="+mj-lt"/>
              </a:rPr>
              <a:t>Agenda</a:t>
            </a:r>
            <a:endParaRPr sz="2800" dirty="0">
              <a:solidFill>
                <a:schemeClr val="bg1"/>
              </a:solidFill>
              <a:latin typeface="+mj-lt"/>
            </a:endParaRPr>
          </a:p>
        </p:txBody>
      </p:sp>
      <p:sp>
        <p:nvSpPr>
          <p:cNvPr id="5" name="Footer Placeholder 4">
            <a:extLst>
              <a:ext uri="{FF2B5EF4-FFF2-40B4-BE49-F238E27FC236}">
                <a16:creationId xmlns:a16="http://schemas.microsoft.com/office/drawing/2014/main" id="{8A420F5A-6C65-82FA-7F5A-E3E3DE823195}"/>
              </a:ext>
            </a:extLst>
          </p:cNvPr>
          <p:cNvSpPr>
            <a:spLocks noGrp="1"/>
          </p:cNvSpPr>
          <p:nvPr>
            <p:ph type="ftr" sz="quarter" idx="11"/>
          </p:nvPr>
        </p:nvSpPr>
        <p:spPr/>
        <p:txBody>
          <a:bodyPr/>
          <a:lstStyle/>
          <a:p>
            <a:r>
              <a:rPr lang="en-US"/>
              <a:t>2023-24 Initial ELPAC and Initial Alternate ELPAC Administration Coordinator Training</a:t>
            </a:r>
          </a:p>
        </p:txBody>
      </p:sp>
      <p:graphicFrame>
        <p:nvGraphicFramePr>
          <p:cNvPr id="3" name="Content Placeholder 2">
            <a:extLst>
              <a:ext uri="{FF2B5EF4-FFF2-40B4-BE49-F238E27FC236}">
                <a16:creationId xmlns:a16="http://schemas.microsoft.com/office/drawing/2014/main" id="{A2BDA8D8-9F57-18EB-2B4A-23123981EC43}"/>
              </a:ext>
            </a:extLst>
          </p:cNvPr>
          <p:cNvGraphicFramePr>
            <a:graphicFrameLocks noGrp="1"/>
          </p:cNvGraphicFramePr>
          <p:nvPr>
            <p:ph sz="quarter" idx="4294967295"/>
            <p:extLst>
              <p:ext uri="{D42A27DB-BD31-4B8C-83A1-F6EECF244321}">
                <p14:modId xmlns:p14="http://schemas.microsoft.com/office/powerpoint/2010/main" val="3308608965"/>
              </p:ext>
            </p:extLst>
          </p:nvPr>
        </p:nvGraphicFramePr>
        <p:xfrm>
          <a:off x="269700" y="941683"/>
          <a:ext cx="8522553" cy="3794315"/>
        </p:xfrm>
        <a:graphic>
          <a:graphicData uri="http://schemas.openxmlformats.org/drawingml/2006/table">
            <a:tbl>
              <a:tblPr firstRow="1" bandRow="1">
                <a:tableStyleId>{5E6D8271-C306-4CF9-BD5C-4D18D75ECCAA}</a:tableStyleId>
              </a:tblPr>
              <a:tblGrid>
                <a:gridCol w="2840851">
                  <a:extLst>
                    <a:ext uri="{9D8B030D-6E8A-4147-A177-3AD203B41FA5}">
                      <a16:colId xmlns:a16="http://schemas.microsoft.com/office/drawing/2014/main" val="2851107741"/>
                    </a:ext>
                  </a:extLst>
                </a:gridCol>
                <a:gridCol w="2840851">
                  <a:extLst>
                    <a:ext uri="{9D8B030D-6E8A-4147-A177-3AD203B41FA5}">
                      <a16:colId xmlns:a16="http://schemas.microsoft.com/office/drawing/2014/main" val="3804459245"/>
                    </a:ext>
                  </a:extLst>
                </a:gridCol>
                <a:gridCol w="2840851">
                  <a:extLst>
                    <a:ext uri="{9D8B030D-6E8A-4147-A177-3AD203B41FA5}">
                      <a16:colId xmlns:a16="http://schemas.microsoft.com/office/drawing/2014/main" val="3091954380"/>
                    </a:ext>
                  </a:extLst>
                </a:gridCol>
              </a:tblGrid>
              <a:tr h="245011">
                <a:tc>
                  <a:txBody>
                    <a:bodyPr/>
                    <a:lstStyle/>
                    <a:p>
                      <a:pPr algn="ctr" fontAlgn="base"/>
                      <a:r>
                        <a:rPr lang="en-US" sz="1200" b="1" dirty="0">
                          <a:effectLst/>
                          <a:latin typeface="+mn-lt"/>
                        </a:rPr>
                        <a:t>Before Testing​</a:t>
                      </a:r>
                      <a:endParaRPr lang="en-US" sz="1200" b="1" i="0" dirty="0">
                        <a:solidFill>
                          <a:srgbClr val="000000"/>
                        </a:solidFill>
                        <a:effectLst/>
                        <a:latin typeface="+mn-lt"/>
                      </a:endParaRPr>
                    </a:p>
                  </a:txBody>
                  <a:tcPr anchor="ctr">
                    <a:solidFill>
                      <a:srgbClr val="008000"/>
                    </a:solidFill>
                  </a:tcPr>
                </a:tc>
                <a:tc>
                  <a:txBody>
                    <a:bodyPr/>
                    <a:lstStyle/>
                    <a:p>
                      <a:pPr algn="ctr" fontAlgn="base"/>
                      <a:r>
                        <a:rPr lang="en-US" sz="1200" b="1">
                          <a:effectLst/>
                          <a:latin typeface="+mn-lt"/>
                        </a:rPr>
                        <a:t>During Testing​</a:t>
                      </a:r>
                      <a:endParaRPr lang="en-US" sz="1200" b="1" i="0">
                        <a:solidFill>
                          <a:srgbClr val="000000"/>
                        </a:solidFill>
                        <a:effectLst/>
                        <a:latin typeface="+mn-lt"/>
                      </a:endParaRPr>
                    </a:p>
                  </a:txBody>
                  <a:tcPr anchor="ctr">
                    <a:solidFill>
                      <a:srgbClr val="0099FF"/>
                    </a:solidFill>
                  </a:tcPr>
                </a:tc>
                <a:tc>
                  <a:txBody>
                    <a:bodyPr/>
                    <a:lstStyle/>
                    <a:p>
                      <a:pPr algn="ctr" fontAlgn="base"/>
                      <a:r>
                        <a:rPr lang="en-US" sz="1200" b="1">
                          <a:effectLst/>
                          <a:latin typeface="+mn-lt"/>
                        </a:rPr>
                        <a:t>After Testing​</a:t>
                      </a:r>
                      <a:endParaRPr lang="en-US" sz="1200" b="1" i="0">
                        <a:solidFill>
                          <a:srgbClr val="000000"/>
                        </a:solidFill>
                        <a:effectLst/>
                        <a:latin typeface="+mn-lt"/>
                      </a:endParaRPr>
                    </a:p>
                  </a:txBody>
                  <a:tcPr anchor="ctr">
                    <a:solidFill>
                      <a:srgbClr val="FF9900"/>
                    </a:solidFill>
                  </a:tcPr>
                </a:tc>
                <a:extLst>
                  <a:ext uri="{0D108BD9-81ED-4DB2-BD59-A6C34878D82A}">
                    <a16:rowId xmlns:a16="http://schemas.microsoft.com/office/drawing/2014/main" val="4157553324"/>
                  </a:ext>
                </a:extLst>
              </a:tr>
              <a:tr h="3519995">
                <a:tc>
                  <a:txBody>
                    <a:bodyPr/>
                    <a:lstStyle/>
                    <a:p>
                      <a:pPr marL="342900" lvl="0" indent="-342900" algn="l" fontAlgn="base">
                        <a:buFont typeface="+mj-lt"/>
                        <a:buAutoNum type="arabicPeriod"/>
                      </a:pPr>
                      <a:r>
                        <a:rPr lang="en-US" sz="1200" u="none" strike="noStrike">
                          <a:effectLst/>
                          <a:latin typeface="+mn-lt"/>
                        </a:rPr>
                        <a:t>Important Information for Coordinators</a:t>
                      </a:r>
                      <a:r>
                        <a:rPr lang="en-US" sz="1200">
                          <a:effectLst/>
                          <a:latin typeface="+mn-lt"/>
                        </a:rPr>
                        <a:t>​</a:t>
                      </a:r>
                    </a:p>
                    <a:p>
                      <a:pPr marL="342900" lvl="0" indent="-342900" algn="l" fontAlgn="base">
                        <a:buFont typeface="+mj-lt"/>
                        <a:buAutoNum type="arabicPeriod"/>
                      </a:pPr>
                      <a:r>
                        <a:rPr lang="en-US" sz="1200">
                          <a:effectLst/>
                          <a:latin typeface="+mn-lt"/>
                        </a:rPr>
                        <a:t>Critical Information and Timeline ​</a:t>
                      </a:r>
                    </a:p>
                    <a:p>
                      <a:pPr marL="342900" lvl="0" indent="-342900" algn="l" fontAlgn="base">
                        <a:buFont typeface="+mj-lt"/>
                        <a:buAutoNum type="arabicPeriod"/>
                      </a:pPr>
                      <a:r>
                        <a:rPr lang="en-US" sz="1200" u="none" strike="noStrike">
                          <a:effectLst/>
                          <a:latin typeface="+mn-lt"/>
                        </a:rPr>
                        <a:t>Data Readiness</a:t>
                      </a:r>
                      <a:r>
                        <a:rPr lang="en-US" sz="1200">
                          <a:effectLst/>
                          <a:latin typeface="+mn-lt"/>
                        </a:rPr>
                        <a:t>​</a:t>
                      </a:r>
                    </a:p>
                    <a:p>
                      <a:pPr marL="342900" lvl="0" indent="-342900" algn="l" fontAlgn="base">
                        <a:buFont typeface="+mj-lt"/>
                        <a:buAutoNum type="arabicPeriod"/>
                      </a:pPr>
                      <a:r>
                        <a:rPr lang="en-US" sz="1200">
                          <a:effectLst/>
                          <a:latin typeface="+mn-lt"/>
                        </a:rPr>
                        <a:t>Training Requirements ​</a:t>
                      </a:r>
                    </a:p>
                    <a:p>
                      <a:pPr marL="342900" lvl="0" indent="-342900" algn="l" fontAlgn="base">
                        <a:buFont typeface="+mj-lt"/>
                        <a:buAutoNum type="arabicPeriod"/>
                      </a:pPr>
                      <a:r>
                        <a:rPr lang="en-US" sz="1200">
                          <a:effectLst/>
                          <a:latin typeface="+mn-lt"/>
                        </a:rPr>
                        <a:t>Moodle Training​</a:t>
                      </a:r>
                    </a:p>
                    <a:p>
                      <a:pPr marL="342900" lvl="0" indent="-342900" algn="l" fontAlgn="base">
                        <a:buFont typeface="+mj-lt"/>
                        <a:buAutoNum type="arabicPeriod"/>
                      </a:pPr>
                      <a:r>
                        <a:rPr lang="en-US" sz="1200">
                          <a:effectLst/>
                          <a:latin typeface="+mn-lt"/>
                        </a:rPr>
                        <a:t>Monitoring Completion of TE Requirements​</a:t>
                      </a:r>
                    </a:p>
                    <a:p>
                      <a:pPr marL="342900" lvl="0" indent="-342900" algn="l" fontAlgn="base">
                        <a:buFont typeface="+mj-lt"/>
                        <a:buAutoNum type="arabicPeriod"/>
                      </a:pPr>
                      <a:r>
                        <a:rPr lang="en-US" sz="1200">
                          <a:effectLst/>
                          <a:latin typeface="+mn-lt"/>
                        </a:rPr>
                        <a:t>ELPAC TOMS Accounts ​</a:t>
                      </a:r>
                    </a:p>
                    <a:p>
                      <a:pPr marL="342900" lvl="0" indent="-342900" algn="l" fontAlgn="base">
                        <a:buFont typeface="+mj-lt"/>
                        <a:buAutoNum type="arabicPeriod"/>
                      </a:pPr>
                      <a:r>
                        <a:rPr lang="en-US" sz="1200">
                          <a:effectLst/>
                          <a:latin typeface="+mn-lt"/>
                        </a:rPr>
                        <a:t>Accessibility Resources​</a:t>
                      </a:r>
                    </a:p>
                    <a:p>
                      <a:pPr marL="342900" lvl="0" indent="-342900" algn="l" fontAlgn="base">
                        <a:buFont typeface="+mj-lt"/>
                        <a:buAutoNum type="arabicPeriod"/>
                      </a:pPr>
                      <a:r>
                        <a:rPr lang="en-US" sz="1200">
                          <a:effectLst/>
                          <a:latin typeface="+mn-lt"/>
                        </a:rPr>
                        <a:t>Entering Supports, Accommodations, and Domain Exemptions​</a:t>
                      </a:r>
                    </a:p>
                    <a:p>
                      <a:pPr marL="342900" lvl="0" indent="-342900" algn="l" fontAlgn="base">
                        <a:buFont typeface="+mj-lt"/>
                        <a:buAutoNum type="arabicPeriod"/>
                      </a:pPr>
                      <a:r>
                        <a:rPr lang="en-US" sz="1200">
                          <a:effectLst/>
                          <a:latin typeface="+mn-lt"/>
                        </a:rPr>
                        <a:t>Technology ​</a:t>
                      </a:r>
                      <a:endParaRPr lang="en-US" sz="1200" b="0" i="0">
                        <a:solidFill>
                          <a:srgbClr val="000000"/>
                        </a:solidFill>
                        <a:effectLst/>
                        <a:latin typeface="+mn-lt"/>
                      </a:endParaRPr>
                    </a:p>
                  </a:txBody>
                  <a:tcPr/>
                </a:tc>
                <a:tc>
                  <a:txBody>
                    <a:bodyPr/>
                    <a:lstStyle/>
                    <a:p>
                      <a:pPr marL="342900" lvl="0" indent="-342900" algn="l" fontAlgn="base">
                        <a:buFont typeface="+mj-lt"/>
                        <a:buAutoNum type="arabicPeriod"/>
                      </a:pPr>
                      <a:r>
                        <a:rPr lang="en-US" sz="1200" dirty="0">
                          <a:effectLst/>
                          <a:latin typeface="+mn-lt"/>
                        </a:rPr>
                        <a:t>Monitoring Completion​</a:t>
                      </a:r>
                    </a:p>
                    <a:p>
                      <a:pPr marL="342900" lvl="0" indent="-342900" algn="l" fontAlgn="base">
                        <a:buFont typeface="+mj-lt"/>
                        <a:buAutoNum type="arabicPeriod"/>
                      </a:pPr>
                      <a:r>
                        <a:rPr lang="en-US" sz="1200" dirty="0">
                          <a:effectLst/>
                          <a:latin typeface="+mn-lt"/>
                        </a:rPr>
                        <a:t>Preparing for Test Administration​</a:t>
                      </a:r>
                    </a:p>
                    <a:p>
                      <a:pPr marL="342900" lvl="0" indent="-342900" algn="l" fontAlgn="base">
                        <a:buFont typeface="+mj-lt"/>
                        <a:buAutoNum type="arabicPeriod"/>
                      </a:pPr>
                      <a:r>
                        <a:rPr lang="en-US" sz="1200" dirty="0">
                          <a:effectLst/>
                          <a:latin typeface="+mn-lt"/>
                        </a:rPr>
                        <a:t>Creating a Test Session​</a:t>
                      </a:r>
                    </a:p>
                    <a:p>
                      <a:pPr marL="342900" lvl="0" indent="-342900" algn="l" fontAlgn="base">
                        <a:buFont typeface="+mj-lt"/>
                        <a:buAutoNum type="arabicPeriod"/>
                      </a:pPr>
                      <a:r>
                        <a:rPr lang="en-US" sz="1200" dirty="0">
                          <a:effectLst/>
                          <a:latin typeface="+mn-lt"/>
                        </a:rPr>
                        <a:t>Initial ELPAC Test Administration​</a:t>
                      </a:r>
                    </a:p>
                    <a:p>
                      <a:pPr marL="742950" lvl="1" indent="-285750" algn="l" fontAlgn="base">
                        <a:buFont typeface="+mj-lt"/>
                        <a:buAutoNum type="arabicPeriod"/>
                      </a:pPr>
                      <a:r>
                        <a:rPr lang="en-US" sz="1200" dirty="0">
                          <a:effectLst/>
                          <a:latin typeface="+mn-lt"/>
                        </a:rPr>
                        <a:t>K-2 Reading and Listening​</a:t>
                      </a:r>
                    </a:p>
                    <a:p>
                      <a:pPr marL="742950" lvl="1" indent="-285750" algn="l" fontAlgn="base">
                        <a:buFont typeface="+mj-lt"/>
                        <a:buAutoNum type="arabicPeriod"/>
                      </a:pPr>
                      <a:r>
                        <a:rPr lang="en-US" sz="1200" dirty="0">
                          <a:effectLst/>
                          <a:latin typeface="+mn-lt"/>
                        </a:rPr>
                        <a:t>K-2 Writing​</a:t>
                      </a:r>
                    </a:p>
                    <a:p>
                      <a:pPr marL="742950" lvl="1" indent="-285750" algn="l" fontAlgn="base">
                        <a:buFont typeface="+mj-lt"/>
                        <a:buAutoNum type="arabicPeriod"/>
                      </a:pPr>
                      <a:r>
                        <a:rPr lang="en-US" sz="1200" dirty="0">
                          <a:effectLst/>
                          <a:latin typeface="+mn-lt"/>
                        </a:rPr>
                        <a:t>K-12 Speaking​</a:t>
                      </a:r>
                    </a:p>
                    <a:p>
                      <a:pPr marL="742950" lvl="1" indent="-285750" algn="l" fontAlgn="base">
                        <a:buFont typeface="+mj-lt"/>
                        <a:buAutoNum type="arabicPeriod"/>
                      </a:pPr>
                      <a:r>
                        <a:rPr lang="en-US" sz="1200" dirty="0">
                          <a:effectLst/>
                          <a:latin typeface="+mn-lt"/>
                        </a:rPr>
                        <a:t>3-12 Reading, Listening, and Writing​</a:t>
                      </a:r>
                    </a:p>
                    <a:p>
                      <a:pPr marL="342900" lvl="0" indent="-342900" algn="l" fontAlgn="base">
                        <a:buFont typeface="+mj-lt"/>
                        <a:buAutoNum type="arabicPeriod" startAt="5"/>
                      </a:pPr>
                      <a:r>
                        <a:rPr lang="en-US" sz="1200" dirty="0">
                          <a:effectLst/>
                          <a:latin typeface="+mn-lt"/>
                        </a:rPr>
                        <a:t>DEI and THSS​</a:t>
                      </a:r>
                    </a:p>
                    <a:p>
                      <a:pPr marL="342900" lvl="0" indent="-342900" algn="l" fontAlgn="base">
                        <a:buFont typeface="+mj-lt"/>
                        <a:buAutoNum type="arabicPeriod" startAt="5"/>
                      </a:pPr>
                      <a:r>
                        <a:rPr lang="en-US" sz="1200" dirty="0">
                          <a:effectLst/>
                          <a:latin typeface="+mn-lt"/>
                        </a:rPr>
                        <a:t>Initial Alternate ELPAC Test Administration​</a:t>
                      </a:r>
                    </a:p>
                    <a:p>
                      <a:pPr marL="342900" lvl="0" indent="-342900" algn="l" fontAlgn="base">
                        <a:buFont typeface="+mj-lt"/>
                        <a:buAutoNum type="arabicPeriod" startAt="5"/>
                      </a:pPr>
                      <a:r>
                        <a:rPr lang="en-US" sz="1200" dirty="0">
                          <a:effectLst/>
                          <a:latin typeface="+mn-lt"/>
                        </a:rPr>
                        <a:t>STAIRS​</a:t>
                      </a:r>
                      <a:endParaRPr lang="en-US" sz="1200" b="0" i="0" dirty="0">
                        <a:solidFill>
                          <a:srgbClr val="000000"/>
                        </a:solidFill>
                        <a:effectLst/>
                        <a:latin typeface="+mn-lt"/>
                      </a:endParaRPr>
                    </a:p>
                  </a:txBody>
                  <a:tcPr/>
                </a:tc>
                <a:tc>
                  <a:txBody>
                    <a:bodyPr/>
                    <a:lstStyle/>
                    <a:p>
                      <a:pPr marL="342900" lvl="0" indent="-342900" algn="l" fontAlgn="base">
                        <a:buFont typeface="+mj-lt"/>
                        <a:buAutoNum type="arabicPeriod"/>
                      </a:pPr>
                      <a:r>
                        <a:rPr lang="en-US" sz="1200" dirty="0">
                          <a:effectLst/>
                          <a:latin typeface="+mn-lt"/>
                        </a:rPr>
                        <a:t>Returning K-2 Writing Materials​</a:t>
                      </a:r>
                    </a:p>
                    <a:p>
                      <a:pPr marL="342900" lvl="0" indent="-342900" algn="l" fontAlgn="base">
                        <a:buFont typeface="+mj-lt"/>
                        <a:buAutoNum type="arabicPeriod"/>
                      </a:pPr>
                      <a:r>
                        <a:rPr lang="en-US" sz="1200" dirty="0">
                          <a:effectLst/>
                          <a:latin typeface="+mn-lt"/>
                        </a:rPr>
                        <a:t>Score Reporting​</a:t>
                      </a:r>
                    </a:p>
                    <a:p>
                      <a:pPr marL="342900" lvl="0" indent="-342900" algn="l" fontAlgn="base">
                        <a:buFont typeface="+mj-lt"/>
                        <a:buAutoNum type="arabicPeriod"/>
                      </a:pPr>
                      <a:r>
                        <a:rPr lang="en-US" sz="1200" dirty="0">
                          <a:effectLst/>
                          <a:latin typeface="+mn-lt"/>
                        </a:rPr>
                        <a:t>Post-test Documentation​</a:t>
                      </a:r>
                    </a:p>
                    <a:p>
                      <a:pPr marL="342900" lvl="0" indent="-342900" algn="l" fontAlgn="base">
                        <a:buFont typeface="+mj-lt"/>
                        <a:buAutoNum type="arabicPeriod"/>
                      </a:pPr>
                      <a:r>
                        <a:rPr lang="en-US" sz="1200" dirty="0">
                          <a:effectLst/>
                          <a:latin typeface="+mn-lt"/>
                        </a:rPr>
                        <a:t>Crisis Alert Response System (CARS) and Audits​</a:t>
                      </a:r>
                    </a:p>
                    <a:p>
                      <a:pPr marL="342900" lvl="0" indent="-342900" algn="l" fontAlgn="base">
                        <a:buFont typeface="+mj-lt"/>
                        <a:buAutoNum type="arabicPeriod"/>
                      </a:pPr>
                      <a:r>
                        <a:rPr lang="en-US" sz="1200" u="none" strike="noStrike" dirty="0">
                          <a:effectLst/>
                          <a:latin typeface="+mn-lt"/>
                        </a:rPr>
                        <a:t>New! ELPAC Interim Assessments</a:t>
                      </a:r>
                      <a:r>
                        <a:rPr lang="en-US" sz="1200" dirty="0">
                          <a:effectLst/>
                          <a:latin typeface="+mn-lt"/>
                        </a:rPr>
                        <a:t>​</a:t>
                      </a:r>
                    </a:p>
                    <a:p>
                      <a:pPr marL="342900" lvl="0" indent="-342900" algn="l" fontAlgn="base">
                        <a:buFont typeface="+mj-lt"/>
                        <a:buAutoNum type="arabicPeriod"/>
                      </a:pPr>
                      <a:r>
                        <a:rPr lang="en-US" sz="1200" dirty="0">
                          <a:effectLst/>
                          <a:latin typeface="+mn-lt"/>
                        </a:rPr>
                        <a:t>Resources​</a:t>
                      </a:r>
                      <a:endParaRPr lang="en-US" sz="1200" b="0" i="0" dirty="0">
                        <a:solidFill>
                          <a:srgbClr val="000000"/>
                        </a:solidFill>
                        <a:effectLst/>
                        <a:latin typeface="+mn-lt"/>
                      </a:endParaRPr>
                    </a:p>
                  </a:txBody>
                  <a:tcPr/>
                </a:tc>
                <a:extLst>
                  <a:ext uri="{0D108BD9-81ED-4DB2-BD59-A6C34878D82A}">
                    <a16:rowId xmlns:a16="http://schemas.microsoft.com/office/drawing/2014/main" val="3357655428"/>
                  </a:ext>
                </a:extLst>
              </a:tr>
            </a:tbl>
          </a:graphicData>
        </a:graphic>
      </p:graphicFrame>
    </p:spTree>
    <p:extLst>
      <p:ext uri="{BB962C8B-B14F-4D97-AF65-F5344CB8AC3E}">
        <p14:creationId xmlns:p14="http://schemas.microsoft.com/office/powerpoint/2010/main" val="3776761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5" y="80517"/>
            <a:ext cx="8189700" cy="773400"/>
          </a:xfrm>
        </p:spPr>
        <p:txBody>
          <a:bodyPr spcFirstLastPara="1" wrap="square" lIns="68580" tIns="34290" rIns="68580" bIns="34290" anchor="b" anchorCtr="0">
            <a:normAutofit fontScale="90000"/>
          </a:bodyPr>
          <a:lstStyle/>
          <a:p>
            <a:r>
              <a:rPr lang="en-US" dirty="0"/>
              <a:t>Which Initial ELPAC Assessment Should be Administered?</a:t>
            </a:r>
          </a:p>
        </p:txBody>
      </p:sp>
      <p:sp>
        <p:nvSpPr>
          <p:cNvPr id="4" name="Rectangle 3"/>
          <p:cNvSpPr/>
          <p:nvPr/>
        </p:nvSpPr>
        <p:spPr>
          <a:xfrm>
            <a:off x="1559442" y="834576"/>
            <a:ext cx="5762846" cy="2683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dirty="0">
                <a:latin typeface="Arial" panose="020B0604020202020204" pitchFamily="34" charset="0"/>
                <a:ea typeface="Calibri"/>
                <a:cs typeface="Arial" panose="020B0604020202020204" pitchFamily="34" charset="0"/>
              </a:rPr>
              <a:t>Student’s ELAS is TBD in TOMS</a:t>
            </a:r>
          </a:p>
        </p:txBody>
      </p:sp>
      <p:sp>
        <p:nvSpPr>
          <p:cNvPr id="9" name="Rectangle 8"/>
          <p:cNvSpPr/>
          <p:nvPr/>
        </p:nvSpPr>
        <p:spPr>
          <a:xfrm>
            <a:off x="531629" y="2463965"/>
            <a:ext cx="2825876" cy="62881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dirty="0">
                <a:solidFill>
                  <a:schemeClr val="tx1"/>
                </a:solidFill>
                <a:latin typeface="Arial" panose="020B0604020202020204" pitchFamily="34" charset="0"/>
                <a:cs typeface="Arial" panose="020B0604020202020204" pitchFamily="34" charset="0"/>
              </a:rPr>
              <a:t>Student will be administered the </a:t>
            </a:r>
          </a:p>
          <a:p>
            <a:pPr algn="ctr"/>
            <a:r>
              <a:rPr lang="en-US" sz="1500" b="1" dirty="0">
                <a:solidFill>
                  <a:schemeClr val="tx1"/>
                </a:solidFill>
                <a:latin typeface="Arial" panose="020B0604020202020204" pitchFamily="34" charset="0"/>
                <a:cs typeface="Arial" panose="020B0604020202020204" pitchFamily="34" charset="0"/>
              </a:rPr>
              <a:t>Initial ELPAC.</a:t>
            </a:r>
          </a:p>
        </p:txBody>
      </p:sp>
      <p:sp>
        <p:nvSpPr>
          <p:cNvPr id="11" name="Rectangle 10"/>
          <p:cNvSpPr/>
          <p:nvPr/>
        </p:nvSpPr>
        <p:spPr>
          <a:xfrm>
            <a:off x="531629" y="1610684"/>
            <a:ext cx="2825876" cy="280664"/>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dirty="0">
                <a:solidFill>
                  <a:schemeClr val="tx1"/>
                </a:solidFill>
                <a:latin typeface="Arial" panose="020B0604020202020204" pitchFamily="34" charset="0"/>
                <a:cs typeface="Arial" panose="020B0604020202020204" pitchFamily="34" charset="0"/>
              </a:rPr>
              <a:t>Student does NOT have an IEP.</a:t>
            </a:r>
          </a:p>
        </p:txBody>
      </p:sp>
      <p:sp>
        <p:nvSpPr>
          <p:cNvPr id="13" name="Rectangle 12"/>
          <p:cNvSpPr/>
          <p:nvPr/>
        </p:nvSpPr>
        <p:spPr>
          <a:xfrm>
            <a:off x="4474961" y="3717147"/>
            <a:ext cx="3826997" cy="82720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dirty="0">
                <a:latin typeface="Arial" panose="020B0604020202020204" pitchFamily="34" charset="0"/>
                <a:cs typeface="Arial" panose="020B0604020202020204" pitchFamily="34" charset="0"/>
              </a:rPr>
              <a:t>The ELPAC Coordinator will assign the </a:t>
            </a:r>
            <a:r>
              <a:rPr lang="en-US" sz="1050" b="1" dirty="0">
                <a:latin typeface="Arial" panose="020B0604020202020204" pitchFamily="34" charset="0"/>
                <a:cs typeface="Arial" panose="020B0604020202020204" pitchFamily="34" charset="0"/>
              </a:rPr>
              <a:t>Initial Alternate ELPAC</a:t>
            </a:r>
            <a:r>
              <a:rPr lang="en-US" sz="1050" dirty="0">
                <a:latin typeface="Arial" panose="020B0604020202020204" pitchFamily="34" charset="0"/>
                <a:cs typeface="Arial" panose="020B0604020202020204" pitchFamily="34" charset="0"/>
              </a:rPr>
              <a:t> to the student and the student will be administered the </a:t>
            </a:r>
            <a:r>
              <a:rPr lang="en-US" sz="1500" b="1" dirty="0">
                <a:latin typeface="Arial" panose="020B0604020202020204" pitchFamily="34" charset="0"/>
                <a:cs typeface="Arial" panose="020B0604020202020204" pitchFamily="34" charset="0"/>
              </a:rPr>
              <a:t>Initial Alternate ELPAC.</a:t>
            </a:r>
          </a:p>
        </p:txBody>
      </p:sp>
      <p:sp>
        <p:nvSpPr>
          <p:cNvPr id="14" name="Rectangle 13"/>
          <p:cNvSpPr/>
          <p:nvPr/>
        </p:nvSpPr>
        <p:spPr>
          <a:xfrm>
            <a:off x="4506296" y="2500243"/>
            <a:ext cx="1824939" cy="62881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dirty="0">
                <a:solidFill>
                  <a:schemeClr val="tx1"/>
                </a:solidFill>
                <a:latin typeface="Arial" panose="020B0604020202020204" pitchFamily="34" charset="0"/>
                <a:cs typeface="Arial" panose="020B0604020202020204" pitchFamily="34" charset="0"/>
              </a:rPr>
              <a:t>Student’s IEP </a:t>
            </a:r>
          </a:p>
          <a:p>
            <a:pPr algn="ctr"/>
            <a:r>
              <a:rPr lang="en-US" sz="1050" b="1" dirty="0">
                <a:solidFill>
                  <a:schemeClr val="tx1"/>
                </a:solidFill>
                <a:latin typeface="Arial" panose="020B0604020202020204" pitchFamily="34" charset="0"/>
                <a:cs typeface="Arial" panose="020B0604020202020204" pitchFamily="34" charset="0"/>
              </a:rPr>
              <a:t>DOES NOT</a:t>
            </a:r>
            <a:r>
              <a:rPr lang="en-US" sz="1050" dirty="0">
                <a:solidFill>
                  <a:schemeClr val="tx1"/>
                </a:solidFill>
                <a:latin typeface="Arial" panose="020B0604020202020204" pitchFamily="34" charset="0"/>
                <a:cs typeface="Arial" panose="020B0604020202020204" pitchFamily="34" charset="0"/>
              </a:rPr>
              <a:t> indicate the Alternate ELPAC.</a:t>
            </a:r>
          </a:p>
        </p:txBody>
      </p:sp>
      <p:sp>
        <p:nvSpPr>
          <p:cNvPr id="26" name="Rectangle 25"/>
          <p:cNvSpPr/>
          <p:nvPr/>
        </p:nvSpPr>
        <p:spPr>
          <a:xfrm>
            <a:off x="4506296" y="1618926"/>
            <a:ext cx="3795662" cy="28066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dirty="0">
                <a:latin typeface="Arial" panose="020B0604020202020204" pitchFamily="34" charset="0"/>
                <a:cs typeface="Arial" panose="020B0604020202020204" pitchFamily="34" charset="0"/>
              </a:rPr>
              <a:t>Student has an IEP.</a:t>
            </a:r>
          </a:p>
        </p:txBody>
      </p:sp>
      <p:sp>
        <p:nvSpPr>
          <p:cNvPr id="30" name="Rectangle 29"/>
          <p:cNvSpPr/>
          <p:nvPr/>
        </p:nvSpPr>
        <p:spPr>
          <a:xfrm>
            <a:off x="6452191" y="2500243"/>
            <a:ext cx="1849767" cy="622003"/>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b="1" dirty="0">
                <a:solidFill>
                  <a:schemeClr val="bg1"/>
                </a:solidFill>
                <a:latin typeface="Arial" panose="020B0604020202020204" pitchFamily="34" charset="0"/>
                <a:ea typeface="+mn-lt"/>
                <a:cs typeface="Arial" panose="020B0604020202020204" pitchFamily="34" charset="0"/>
              </a:rPr>
              <a:t>FAPE 2 Part 4 </a:t>
            </a:r>
            <a:r>
              <a:rPr lang="en-US" sz="1050" dirty="0">
                <a:solidFill>
                  <a:schemeClr val="bg1"/>
                </a:solidFill>
                <a:latin typeface="Arial" panose="020B0604020202020204" pitchFamily="34" charset="0"/>
                <a:ea typeface="+mn-lt"/>
                <a:cs typeface="Arial" panose="020B0604020202020204" pitchFamily="34" charset="0"/>
              </a:rPr>
              <a:t>of </a:t>
            </a:r>
            <a:r>
              <a:rPr lang="en-US" sz="1050" dirty="0">
                <a:solidFill>
                  <a:schemeClr val="bg1"/>
                </a:solidFill>
                <a:latin typeface="Arial" panose="020B0604020202020204" pitchFamily="34" charset="0"/>
                <a:cs typeface="Arial" panose="020B0604020202020204" pitchFamily="34" charset="0"/>
              </a:rPr>
              <a:t>student’s</a:t>
            </a:r>
            <a:r>
              <a:rPr lang="en-US" sz="1050" dirty="0">
                <a:latin typeface="Arial" panose="020B0604020202020204" pitchFamily="34" charset="0"/>
                <a:cs typeface="Arial" panose="020B0604020202020204" pitchFamily="34" charset="0"/>
              </a:rPr>
              <a:t> IEP indicates the Alternate ELPAC.</a:t>
            </a:r>
          </a:p>
        </p:txBody>
      </p:sp>
      <p:sp>
        <p:nvSpPr>
          <p:cNvPr id="36" name="Right Arrow 35"/>
          <p:cNvSpPr/>
          <p:nvPr/>
        </p:nvSpPr>
        <p:spPr>
          <a:xfrm rot="5400000">
            <a:off x="1787112" y="1183344"/>
            <a:ext cx="314909" cy="357759"/>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Right Arrow 36"/>
          <p:cNvSpPr/>
          <p:nvPr/>
        </p:nvSpPr>
        <p:spPr>
          <a:xfrm rot="5400000">
            <a:off x="5201710" y="2021037"/>
            <a:ext cx="434108" cy="357759"/>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Right Arrow 37"/>
          <p:cNvSpPr/>
          <p:nvPr/>
        </p:nvSpPr>
        <p:spPr>
          <a:xfrm rot="5400000">
            <a:off x="7090491" y="2006014"/>
            <a:ext cx="439995" cy="35775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Right Arrow 38"/>
          <p:cNvSpPr/>
          <p:nvPr/>
        </p:nvSpPr>
        <p:spPr>
          <a:xfrm rot="10800000">
            <a:off x="3461084" y="2621843"/>
            <a:ext cx="924256" cy="364672"/>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Right Arrow 35">
            <a:extLst>
              <a:ext uri="{FF2B5EF4-FFF2-40B4-BE49-F238E27FC236}">
                <a16:creationId xmlns:a16="http://schemas.microsoft.com/office/drawing/2014/main" id="{9A51DA79-3E23-6386-99F3-19132CD719E3}"/>
              </a:ext>
            </a:extLst>
          </p:cNvPr>
          <p:cNvSpPr/>
          <p:nvPr/>
        </p:nvSpPr>
        <p:spPr>
          <a:xfrm rot="5400000">
            <a:off x="1727512" y="2001720"/>
            <a:ext cx="434107" cy="357759"/>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ight Arrow 37">
            <a:extLst>
              <a:ext uri="{FF2B5EF4-FFF2-40B4-BE49-F238E27FC236}">
                <a16:creationId xmlns:a16="http://schemas.microsoft.com/office/drawing/2014/main" id="{FBE2CDBE-A6D9-1653-0D2C-664EED766A7F}"/>
              </a:ext>
            </a:extLst>
          </p:cNvPr>
          <p:cNvSpPr/>
          <p:nvPr/>
        </p:nvSpPr>
        <p:spPr>
          <a:xfrm rot="5400000">
            <a:off x="6287499" y="1192083"/>
            <a:ext cx="329383" cy="35775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ight Arrow 37">
            <a:extLst>
              <a:ext uri="{FF2B5EF4-FFF2-40B4-BE49-F238E27FC236}">
                <a16:creationId xmlns:a16="http://schemas.microsoft.com/office/drawing/2014/main" id="{864777AC-3D72-7C33-4217-729060A536CD}"/>
              </a:ext>
            </a:extLst>
          </p:cNvPr>
          <p:cNvSpPr/>
          <p:nvPr/>
        </p:nvSpPr>
        <p:spPr>
          <a:xfrm rot="5400000">
            <a:off x="7102290" y="3240817"/>
            <a:ext cx="439995" cy="35775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Footer Placeholder 9">
            <a:extLst>
              <a:ext uri="{FF2B5EF4-FFF2-40B4-BE49-F238E27FC236}">
                <a16:creationId xmlns:a16="http://schemas.microsoft.com/office/drawing/2014/main" id="{CB9B0336-1D7C-0318-65DC-179EA030A61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736374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Verifying Initial ELPAC Eligibility</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a:buFont typeface="Tw Cen MT"/>
              <a:buAutoNum type="arabicPeriod"/>
            </a:pPr>
            <a:r>
              <a:rPr lang="en-US" sz="1800" b="1" dirty="0">
                <a:ea typeface="Tahoma"/>
              </a:rPr>
              <a:t>Frequently</a:t>
            </a:r>
            <a:r>
              <a:rPr lang="en-US" sz="1800" dirty="0">
                <a:ea typeface="Tahoma"/>
              </a:rPr>
              <a:t> download the </a:t>
            </a:r>
            <a:r>
              <a:rPr lang="en-US" sz="1800" i="1" dirty="0">
                <a:ea typeface="Tahoma"/>
              </a:rPr>
              <a:t>Initial ELPAC and Initial Alternate ELPAC Student Eligibility Report</a:t>
            </a:r>
            <a:r>
              <a:rPr lang="en-US" sz="1800" dirty="0">
                <a:ea typeface="Tahoma"/>
              </a:rPr>
              <a:t> in TOMS.</a:t>
            </a:r>
            <a:endParaRPr lang="en-US" sz="1800" dirty="0"/>
          </a:p>
          <a:p>
            <a:pPr lvl="1" indent="-302895"/>
            <a:r>
              <a:rPr lang="en-US" sz="1600" dirty="0">
                <a:ea typeface="Tahoma"/>
              </a:rPr>
              <a:t>Cross Reference with </a:t>
            </a:r>
            <a:r>
              <a:rPr lang="en-US" sz="1600" dirty="0" err="1">
                <a:ea typeface="Tahoma"/>
              </a:rPr>
              <a:t>MiSiS</a:t>
            </a:r>
            <a:r>
              <a:rPr lang="en-US" sz="1600" dirty="0">
                <a:ea typeface="Tahoma"/>
              </a:rPr>
              <a:t>.</a:t>
            </a:r>
          </a:p>
          <a:p>
            <a:pPr lvl="2" indent="-302895"/>
            <a:r>
              <a:rPr lang="en-US" sz="1400" dirty="0">
                <a:ea typeface="Tahoma"/>
              </a:rPr>
              <a:t>TOMS information supersedes </a:t>
            </a:r>
            <a:r>
              <a:rPr lang="en-US" sz="1400" dirty="0" err="1">
                <a:ea typeface="Tahoma"/>
              </a:rPr>
              <a:t>MiSiS</a:t>
            </a:r>
            <a:endParaRPr lang="en-US" sz="1400" dirty="0">
              <a:ea typeface="Tahoma"/>
            </a:endParaRPr>
          </a:p>
          <a:p>
            <a:pPr lvl="1" indent="-302895"/>
            <a:r>
              <a:rPr lang="en-US" sz="1600" dirty="0">
                <a:ea typeface="Tahoma"/>
              </a:rPr>
              <a:t>Students will be removed from this report once a score report has been generated.</a:t>
            </a:r>
          </a:p>
          <a:p>
            <a:pPr marL="482600" indent="-342900">
              <a:buAutoNum type="arabicPeriod"/>
            </a:pPr>
            <a:r>
              <a:rPr lang="en-US" sz="1800" b="1" dirty="0">
                <a:ea typeface="Tahoma"/>
              </a:rPr>
              <a:t>Verify</a:t>
            </a:r>
            <a:r>
              <a:rPr lang="en-US" sz="1800" dirty="0">
                <a:ea typeface="Tahoma"/>
              </a:rPr>
              <a:t> IEPs (FAPE 2 Part 4 or Section K) to identify students who have the Initial Alternate ELPAC indicated on their IEP.</a:t>
            </a:r>
          </a:p>
          <a:p>
            <a:pPr lvl="1"/>
            <a:r>
              <a:rPr lang="en-US" sz="1600" dirty="0">
                <a:ea typeface="Tahoma"/>
              </a:rPr>
              <a:t>Work with </a:t>
            </a:r>
            <a:r>
              <a:rPr lang="en-US" sz="1600" dirty="0" err="1">
                <a:ea typeface="Tahoma"/>
              </a:rPr>
              <a:t>SpEd</a:t>
            </a:r>
            <a:r>
              <a:rPr lang="en-US" sz="1600" dirty="0">
                <a:ea typeface="Tahoma"/>
              </a:rPr>
              <a:t> Staff</a:t>
            </a:r>
          </a:p>
          <a:p>
            <a:pPr lvl="1"/>
            <a:r>
              <a:rPr lang="en-US" sz="1600" dirty="0">
                <a:ea typeface="Tahoma"/>
              </a:rPr>
              <a:t>Assign the Initial Alternate ELPAC to eligible students in TOMS.</a:t>
            </a:r>
          </a:p>
          <a:p>
            <a:pPr lvl="1"/>
            <a:r>
              <a:rPr lang="en-US" sz="1600" dirty="0">
                <a:ea typeface="Tahoma"/>
              </a:rPr>
              <a:t>Test Assignment will be indicated on the Eligibility Report when you download it again.</a:t>
            </a:r>
          </a:p>
          <a:p>
            <a:pPr lvl="1"/>
            <a:endParaRPr lang="en-US" dirty="0"/>
          </a:p>
          <a:p>
            <a:endParaRPr lang="en-US" dirty="0"/>
          </a:p>
        </p:txBody>
      </p:sp>
      <p:sp>
        <p:nvSpPr>
          <p:cNvPr id="6" name="Footer Placeholder 5">
            <a:extLst>
              <a:ext uri="{FF2B5EF4-FFF2-40B4-BE49-F238E27FC236}">
                <a16:creationId xmlns:a16="http://schemas.microsoft.com/office/drawing/2014/main" id="{A87F496A-C2DF-AAF8-E5B7-9DF5F3260C6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100647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Word&#10;&#10;Description automatically generated">
            <a:extLst>
              <a:ext uri="{FF2B5EF4-FFF2-40B4-BE49-F238E27FC236}">
                <a16:creationId xmlns:a16="http://schemas.microsoft.com/office/drawing/2014/main" id="{994233DC-6BF5-BB46-9AB3-4FFF177D48C6}"/>
              </a:ext>
            </a:extLst>
          </p:cNvPr>
          <p:cNvPicPr>
            <a:picLocks noChangeAspect="1"/>
          </p:cNvPicPr>
          <p:nvPr/>
        </p:nvPicPr>
        <p:blipFill rotWithShape="1">
          <a:blip r:embed="rId3"/>
          <a:srcRect r="22802" b="-240"/>
          <a:stretch/>
        </p:blipFill>
        <p:spPr>
          <a:xfrm>
            <a:off x="5036290" y="1078692"/>
            <a:ext cx="3867209" cy="3122836"/>
          </a:xfrm>
          <a:prstGeom prst="rect">
            <a:avLst/>
          </a:prstGeom>
          <a:ln>
            <a:solidFill>
              <a:schemeClr val="tx1"/>
            </a:solidFill>
          </a:ln>
        </p:spPr>
      </p:pic>
      <p:sp>
        <p:nvSpPr>
          <p:cNvPr id="2" name="Title 1"/>
          <p:cNvSpPr>
            <a:spLocks noGrp="1"/>
          </p:cNvSpPr>
          <p:nvPr>
            <p:ph type="title"/>
          </p:nvPr>
        </p:nvSpPr>
        <p:spPr/>
        <p:txBody>
          <a:bodyPr>
            <a:normAutofit/>
          </a:bodyPr>
          <a:lstStyle/>
          <a:p>
            <a:r>
              <a:rPr lang="en-US"/>
              <a:t>Student Eligibility Report</a:t>
            </a:r>
          </a:p>
        </p:txBody>
      </p:sp>
      <p:sp>
        <p:nvSpPr>
          <p:cNvPr id="7" name="Text Placeholder 6">
            <a:extLst>
              <a:ext uri="{FF2B5EF4-FFF2-40B4-BE49-F238E27FC236}">
                <a16:creationId xmlns:a16="http://schemas.microsoft.com/office/drawing/2014/main" id="{B82CBA23-5B2F-2AEC-7FAB-096CDF7CCC82}"/>
              </a:ext>
            </a:extLst>
          </p:cNvPr>
          <p:cNvSpPr>
            <a:spLocks noGrp="1"/>
          </p:cNvSpPr>
          <p:nvPr>
            <p:ph type="body" idx="1"/>
          </p:nvPr>
        </p:nvSpPr>
        <p:spPr>
          <a:xfrm>
            <a:off x="311700" y="952500"/>
            <a:ext cx="4564260" cy="3768622"/>
          </a:xfrm>
        </p:spPr>
        <p:txBody>
          <a:bodyPr spcFirstLastPara="1" wrap="square" lIns="68580" tIns="34290" rIns="68580" bIns="34290" anchor="t" anchorCtr="0">
            <a:noAutofit/>
          </a:bodyPr>
          <a:lstStyle/>
          <a:p>
            <a:pPr>
              <a:lnSpc>
                <a:spcPct val="120000"/>
              </a:lnSpc>
              <a:spcAft>
                <a:spcPts val="300"/>
              </a:spcAft>
            </a:pPr>
            <a:r>
              <a:rPr lang="en-US" sz="1600" i="1" dirty="0">
                <a:latin typeface="Arial" panose="020B0604020202020204" pitchFamily="34" charset="0"/>
                <a:ea typeface="Tahoma"/>
                <a:cs typeface="Arial" panose="020B0604020202020204" pitchFamily="34" charset="0"/>
              </a:rPr>
              <a:t>Initial ELPAC and Initial Alternate ELPAC Student Eligibility Report </a:t>
            </a:r>
            <a:r>
              <a:rPr lang="en-US" sz="1600" dirty="0">
                <a:latin typeface="Arial" panose="020B0604020202020204" pitchFamily="34" charset="0"/>
                <a:ea typeface="Tahoma"/>
                <a:cs typeface="Arial" panose="020B0604020202020204" pitchFamily="34" charset="0"/>
              </a:rPr>
              <a:t>provides a list of students who must take an Initial ELPAC.</a:t>
            </a:r>
            <a:endParaRPr lang="en-US" sz="1600" dirty="0">
              <a:latin typeface="Arial" panose="020B0604020202020204" pitchFamily="34" charset="0"/>
            </a:endParaRPr>
          </a:p>
          <a:p>
            <a:pPr>
              <a:lnSpc>
                <a:spcPct val="120000"/>
              </a:lnSpc>
              <a:spcAft>
                <a:spcPts val="300"/>
              </a:spcAft>
            </a:pPr>
            <a:r>
              <a:rPr lang="en-US" sz="1600" dirty="0">
                <a:latin typeface="Arial" panose="020B0604020202020204" pitchFamily="34" charset="0"/>
                <a:ea typeface="Tahoma"/>
                <a:cs typeface="Arial" panose="020B0604020202020204" pitchFamily="34" charset="0"/>
              </a:rPr>
              <a:t>Check this report frequently as new students will not show on this report until after they receive a SSID</a:t>
            </a:r>
            <a:r>
              <a:rPr lang="en-US" sz="1800" dirty="0">
                <a:latin typeface="Arial" panose="020B0604020202020204" pitchFamily="34" charset="0"/>
                <a:ea typeface="Tahoma"/>
                <a:cs typeface="Arial" panose="020B0604020202020204" pitchFamily="34" charset="0"/>
              </a:rPr>
              <a:t>. </a:t>
            </a:r>
          </a:p>
        </p:txBody>
      </p:sp>
      <p:sp>
        <p:nvSpPr>
          <p:cNvPr id="3" name="TextBox 2">
            <a:extLst>
              <a:ext uri="{FF2B5EF4-FFF2-40B4-BE49-F238E27FC236}">
                <a16:creationId xmlns:a16="http://schemas.microsoft.com/office/drawing/2014/main" id="{79735425-AE26-7A49-9DA3-5661FD394A6C}"/>
              </a:ext>
            </a:extLst>
          </p:cNvPr>
          <p:cNvSpPr txBox="1"/>
          <p:nvPr/>
        </p:nvSpPr>
        <p:spPr>
          <a:xfrm>
            <a:off x="5296234" y="2969980"/>
            <a:ext cx="3186991" cy="115416"/>
          </a:xfrm>
          <a:prstGeom prst="rect">
            <a:avLst/>
          </a:prstGeom>
          <a:noFill/>
          <a:ln w="34925">
            <a:solidFill>
              <a:srgbClr val="FF0000"/>
            </a:solidFill>
          </a:ln>
        </p:spPr>
        <p:txBody>
          <a:bodyPr wrap="square" rtlCol="0">
            <a:spAutoFit/>
          </a:bodyPr>
          <a:lstStyle/>
          <a:p>
            <a:endParaRPr lang="en-US" sz="150"/>
          </a:p>
        </p:txBody>
      </p:sp>
      <p:sp>
        <p:nvSpPr>
          <p:cNvPr id="10" name="Speech Bubble: Rectangle 7">
            <a:extLst>
              <a:ext uri="{FF2B5EF4-FFF2-40B4-BE49-F238E27FC236}">
                <a16:creationId xmlns:a16="http://schemas.microsoft.com/office/drawing/2014/main" id="{6449F76D-A43B-7C49-ADE3-6792F4389513}"/>
              </a:ext>
            </a:extLst>
          </p:cNvPr>
          <p:cNvSpPr/>
          <p:nvPr/>
        </p:nvSpPr>
        <p:spPr>
          <a:xfrm>
            <a:off x="6431413" y="1875799"/>
            <a:ext cx="1533547" cy="291221"/>
          </a:xfrm>
          <a:prstGeom prst="wedgeRectCallout">
            <a:avLst>
              <a:gd name="adj1" fmla="val -51489"/>
              <a:gd name="adj2" fmla="val -15210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buClrTx/>
              <a:defRPr/>
            </a:pPr>
            <a:r>
              <a:rPr lang="en-US" sz="900" b="1" kern="1200" dirty="0">
                <a:solidFill>
                  <a:schemeClr val="tx1"/>
                </a:solidFill>
                <a:latin typeface="Arial" panose="020B0604020202020204" pitchFamily="34" charset="0"/>
                <a:cs typeface="Arial" panose="020B0604020202020204" pitchFamily="34" charset="0"/>
              </a:rPr>
              <a:t>2. Initial ELPAC Reports</a:t>
            </a:r>
          </a:p>
        </p:txBody>
      </p:sp>
      <p:sp>
        <p:nvSpPr>
          <p:cNvPr id="8" name="Speech Bubble: Rectangle 7">
            <a:extLst>
              <a:ext uri="{FF2B5EF4-FFF2-40B4-BE49-F238E27FC236}">
                <a16:creationId xmlns:a16="http://schemas.microsoft.com/office/drawing/2014/main" id="{6449F76D-A43B-7C49-ADE3-6792F4389513}"/>
              </a:ext>
            </a:extLst>
          </p:cNvPr>
          <p:cNvSpPr/>
          <p:nvPr/>
        </p:nvSpPr>
        <p:spPr>
          <a:xfrm>
            <a:off x="8095892" y="1657447"/>
            <a:ext cx="774870" cy="208124"/>
          </a:xfrm>
          <a:prstGeom prst="wedgeRectCallout">
            <a:avLst>
              <a:gd name="adj1" fmla="val 22356"/>
              <a:gd name="adj2" fmla="val -10406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fontAlgn="base">
              <a:spcBef>
                <a:spcPct val="0"/>
              </a:spcBef>
              <a:spcAft>
                <a:spcPct val="0"/>
              </a:spcAft>
              <a:buClrTx/>
              <a:defRPr/>
            </a:pPr>
            <a:r>
              <a:rPr lang="en-US" sz="900" b="1" kern="1200" dirty="0">
                <a:solidFill>
                  <a:schemeClr val="tx1"/>
                </a:solidFill>
                <a:latin typeface="Arial" panose="020B0604020202020204" pitchFamily="34" charset="0"/>
                <a:cs typeface="Arial" panose="020B0604020202020204" pitchFamily="34" charset="0"/>
              </a:rPr>
              <a:t>1. Reports</a:t>
            </a:r>
          </a:p>
        </p:txBody>
      </p:sp>
      <p:sp>
        <p:nvSpPr>
          <p:cNvPr id="11" name="Speech Bubble: Rectangle 7">
            <a:extLst>
              <a:ext uri="{FF2B5EF4-FFF2-40B4-BE49-F238E27FC236}">
                <a16:creationId xmlns:a16="http://schemas.microsoft.com/office/drawing/2014/main" id="{6449F76D-A43B-7C49-ADE3-6792F4389513}"/>
              </a:ext>
            </a:extLst>
          </p:cNvPr>
          <p:cNvSpPr/>
          <p:nvPr/>
        </p:nvSpPr>
        <p:spPr>
          <a:xfrm flipH="1">
            <a:off x="6185257" y="3770149"/>
            <a:ext cx="1573766" cy="273508"/>
          </a:xfrm>
          <a:prstGeom prst="wedgeRectCallout">
            <a:avLst>
              <a:gd name="adj1" fmla="val 54311"/>
              <a:gd name="adj2" fmla="val 8018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buClrTx/>
              <a:defRPr/>
            </a:pPr>
            <a:r>
              <a:rPr lang="en-US" sz="900" b="1" kern="1200" dirty="0">
                <a:solidFill>
                  <a:schemeClr val="tx1"/>
                </a:solidFill>
                <a:latin typeface="Arial" panose="020B0604020202020204" pitchFamily="34" charset="0"/>
                <a:cs typeface="Arial" panose="020B0604020202020204" pitchFamily="34" charset="0"/>
              </a:rPr>
              <a:t>3. </a:t>
            </a:r>
            <a:r>
              <a:rPr lang="en-US" sz="900" b="1" dirty="0">
                <a:solidFill>
                  <a:schemeClr val="tx1"/>
                </a:solidFill>
                <a:latin typeface="Arial" panose="020B0604020202020204" pitchFamily="34" charset="0"/>
                <a:cs typeface="Arial" panose="020B0604020202020204" pitchFamily="34" charset="0"/>
              </a:rPr>
              <a:t>Download</a:t>
            </a:r>
            <a:r>
              <a:rPr lang="en-US" sz="900" b="1" kern="1200" dirty="0">
                <a:solidFill>
                  <a:schemeClr val="tx1"/>
                </a:solidFill>
                <a:latin typeface="Arial" panose="020B0604020202020204" pitchFamily="34" charset="0"/>
                <a:cs typeface="Arial" panose="020B0604020202020204" pitchFamily="34" charset="0"/>
              </a:rPr>
              <a:t> the report</a:t>
            </a:r>
          </a:p>
        </p:txBody>
      </p:sp>
      <p:sp>
        <p:nvSpPr>
          <p:cNvPr id="6" name="TextBox 5">
            <a:extLst>
              <a:ext uri="{FF2B5EF4-FFF2-40B4-BE49-F238E27FC236}">
                <a16:creationId xmlns:a16="http://schemas.microsoft.com/office/drawing/2014/main" id="{89B7BF10-0172-FB73-C86F-11D0A984382D}"/>
              </a:ext>
            </a:extLst>
          </p:cNvPr>
          <p:cNvSpPr txBox="1"/>
          <p:nvPr/>
        </p:nvSpPr>
        <p:spPr>
          <a:xfrm>
            <a:off x="544741" y="3439669"/>
            <a:ext cx="4188551" cy="667362"/>
          </a:xfrm>
          <a:prstGeom prst="rect">
            <a:avLst/>
          </a:prstGeom>
          <a:solidFill>
            <a:srgbClr val="FFFF00"/>
          </a:solidFill>
          <a:ln>
            <a:solidFill>
              <a:schemeClr val="tx1"/>
            </a:solidFill>
          </a:ln>
        </p:spPr>
        <p:txBody>
          <a:bodyPr wrap="square" lIns="68580" tIns="34290" rIns="68580" bIns="34290" rtlCol="0" anchor="t">
            <a:spAutoFit/>
          </a:bodyPr>
          <a:lstStyle/>
          <a:p>
            <a:pPr algn="ctr">
              <a:lnSpc>
                <a:spcPct val="120000"/>
              </a:lnSpc>
              <a:spcAft>
                <a:spcPts val="300"/>
              </a:spcAft>
            </a:pPr>
            <a:r>
              <a:rPr lang="en-US" sz="1100" dirty="0">
                <a:latin typeface="Arial" panose="020B0604020202020204" pitchFamily="34" charset="0"/>
                <a:cs typeface="Arial" panose="020B0604020202020204" pitchFamily="34" charset="0"/>
              </a:rPr>
              <a:t>The Initial Alternate ELPAC will not be assigned on the report until AFTER the ELPAC Coordinator assigns the test to the student in TOMS.</a:t>
            </a:r>
            <a:endParaRPr lang="en-US" sz="1100" dirty="0">
              <a:latin typeface="Arial" panose="020B0604020202020204" pitchFamily="34" charset="0"/>
              <a:ea typeface="+mn-lt"/>
              <a:cs typeface="Arial" panose="020B0604020202020204" pitchFamily="34" charset="0"/>
            </a:endParaRPr>
          </a:p>
        </p:txBody>
      </p:sp>
      <p:sp>
        <p:nvSpPr>
          <p:cNvPr id="12" name="Footer Placeholder 11">
            <a:extLst>
              <a:ext uri="{FF2B5EF4-FFF2-40B4-BE49-F238E27FC236}">
                <a16:creationId xmlns:a16="http://schemas.microsoft.com/office/drawing/2014/main" id="{9E693942-D81F-4F39-57E0-98EC9C90BCC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37246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192" y="922728"/>
            <a:ext cx="6027613" cy="2006021"/>
          </a:xfrm>
          <a:prstGeom prst="rect">
            <a:avLst/>
          </a:prstGeom>
          <a:ln>
            <a:solidFill>
              <a:schemeClr val="tx1"/>
            </a:solidFill>
          </a:ln>
        </p:spPr>
      </p:pic>
      <p:sp>
        <p:nvSpPr>
          <p:cNvPr id="4" name="Rectangle 3">
            <a:extLst>
              <a:ext uri="{FF2B5EF4-FFF2-40B4-BE49-F238E27FC236}">
                <a16:creationId xmlns:a16="http://schemas.microsoft.com/office/drawing/2014/main" id="{11409CEC-A1BD-A7A3-6410-1ACE5BF4BA3E}"/>
              </a:ext>
            </a:extLst>
          </p:cNvPr>
          <p:cNvSpPr/>
          <p:nvPr/>
        </p:nvSpPr>
        <p:spPr>
          <a:xfrm>
            <a:off x="5245395" y="943829"/>
            <a:ext cx="1189410" cy="198492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p:txBody>
          <a:bodyPr>
            <a:normAutofit/>
          </a:bodyPr>
          <a:lstStyle/>
          <a:p>
            <a:r>
              <a:rPr lang="en-US"/>
              <a:t>Student Eligibility Report</a:t>
            </a:r>
          </a:p>
        </p:txBody>
      </p:sp>
      <p:sp>
        <p:nvSpPr>
          <p:cNvPr id="8" name="Speech Bubble: Rectangle with Corners Rounded 7">
            <a:extLst>
              <a:ext uri="{FF2B5EF4-FFF2-40B4-BE49-F238E27FC236}">
                <a16:creationId xmlns:a16="http://schemas.microsoft.com/office/drawing/2014/main" id="{2826F3B3-413D-6D1B-AF7F-4D431380F185}"/>
              </a:ext>
            </a:extLst>
          </p:cNvPr>
          <p:cNvSpPr/>
          <p:nvPr/>
        </p:nvSpPr>
        <p:spPr>
          <a:xfrm>
            <a:off x="6950866" y="1336657"/>
            <a:ext cx="1719585" cy="1178162"/>
          </a:xfrm>
          <a:prstGeom prst="wedgeRoundRectCallout">
            <a:avLst>
              <a:gd name="adj1" fmla="val -89641"/>
              <a:gd name="adj2" fmla="val 25828"/>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dirty="0">
                <a:solidFill>
                  <a:schemeClr val="tx1"/>
                </a:solidFill>
                <a:cs typeface="Arial" panose="020B0604020202020204" pitchFamily="34" charset="0"/>
              </a:rPr>
              <a:t>Student does not receive </a:t>
            </a:r>
            <a:r>
              <a:rPr lang="en-US" sz="1200" dirty="0" err="1">
                <a:solidFill>
                  <a:schemeClr val="tx1"/>
                </a:solidFill>
                <a:cs typeface="Arial" panose="020B0604020202020204" pitchFamily="34" charset="0"/>
              </a:rPr>
              <a:t>SpEd</a:t>
            </a:r>
            <a:r>
              <a:rPr lang="en-US" sz="1200" dirty="0">
                <a:solidFill>
                  <a:schemeClr val="tx1"/>
                </a:solidFill>
                <a:cs typeface="Arial" panose="020B0604020202020204" pitchFamily="34" charset="0"/>
              </a:rPr>
              <a:t> services and is not eligible for Initial Alternate ELPAC.</a:t>
            </a:r>
          </a:p>
        </p:txBody>
      </p:sp>
      <p:sp>
        <p:nvSpPr>
          <p:cNvPr id="11" name="Speech Bubble: Rectangle with Corners Rounded 10">
            <a:extLst>
              <a:ext uri="{FF2B5EF4-FFF2-40B4-BE49-F238E27FC236}">
                <a16:creationId xmlns:a16="http://schemas.microsoft.com/office/drawing/2014/main" id="{8EA5AAA7-620B-C71D-FF68-0C5509FC6978}"/>
              </a:ext>
            </a:extLst>
          </p:cNvPr>
          <p:cNvSpPr/>
          <p:nvPr/>
        </p:nvSpPr>
        <p:spPr>
          <a:xfrm>
            <a:off x="6562605" y="2928749"/>
            <a:ext cx="1725780" cy="1119747"/>
          </a:xfrm>
          <a:prstGeom prst="wedgeRoundRectCallout">
            <a:avLst>
              <a:gd name="adj1" fmla="val -78866"/>
              <a:gd name="adj2" fmla="val -82301"/>
              <a:gd name="adj3" fmla="val 16667"/>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dirty="0">
                <a:solidFill>
                  <a:schemeClr val="tx1"/>
                </a:solidFill>
                <a:cs typeface="Arial" panose="020B0604020202020204" pitchFamily="34" charset="0"/>
              </a:rPr>
              <a:t>Check IEP.</a:t>
            </a:r>
          </a:p>
          <a:p>
            <a:pPr algn="ctr"/>
            <a:r>
              <a:rPr lang="en-US" sz="1200" dirty="0">
                <a:solidFill>
                  <a:schemeClr val="tx1"/>
                </a:solidFill>
                <a:cs typeface="Arial" panose="020B0604020202020204" pitchFamily="34" charset="0"/>
              </a:rPr>
              <a:t>Student might have Initial Alternate ELPAC indicated on IEP. </a:t>
            </a:r>
          </a:p>
        </p:txBody>
      </p:sp>
      <p:sp>
        <p:nvSpPr>
          <p:cNvPr id="3" name="Rectangle 2">
            <a:extLst>
              <a:ext uri="{FF2B5EF4-FFF2-40B4-BE49-F238E27FC236}">
                <a16:creationId xmlns:a16="http://schemas.microsoft.com/office/drawing/2014/main" id="{650C772A-491C-89F2-C1B1-23FE8F38DEBF}"/>
              </a:ext>
            </a:extLst>
          </p:cNvPr>
          <p:cNvSpPr/>
          <p:nvPr/>
        </p:nvSpPr>
        <p:spPr>
          <a:xfrm>
            <a:off x="3475290" y="922731"/>
            <a:ext cx="884059" cy="200602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Speech Bubble: Rectangle with Corners Rounded 11">
            <a:extLst>
              <a:ext uri="{FF2B5EF4-FFF2-40B4-BE49-F238E27FC236}">
                <a16:creationId xmlns:a16="http://schemas.microsoft.com/office/drawing/2014/main" id="{BC026BE9-0603-EDF7-0F45-F1942CC55B2F}"/>
              </a:ext>
            </a:extLst>
          </p:cNvPr>
          <p:cNvSpPr/>
          <p:nvPr/>
        </p:nvSpPr>
        <p:spPr>
          <a:xfrm>
            <a:off x="2665452" y="3362855"/>
            <a:ext cx="2503734" cy="685641"/>
          </a:xfrm>
          <a:prstGeom prst="wedgeRoundRectCallout">
            <a:avLst>
              <a:gd name="adj1" fmla="val 60382"/>
              <a:gd name="adj2" fmla="val -121029"/>
              <a:gd name="adj3" fmla="val 16667"/>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dirty="0">
                <a:solidFill>
                  <a:schemeClr val="tx1"/>
                </a:solidFill>
                <a:cs typeface="Arial" panose="020B0604020202020204" pitchFamily="34" charset="0"/>
              </a:rPr>
              <a:t>Student has been assigned the Initial Alternate ELPAC by the Coordinator. </a:t>
            </a:r>
          </a:p>
        </p:txBody>
      </p:sp>
      <p:sp>
        <p:nvSpPr>
          <p:cNvPr id="9" name="Footer Placeholder 8">
            <a:extLst>
              <a:ext uri="{FF2B5EF4-FFF2-40B4-BE49-F238E27FC236}">
                <a16:creationId xmlns:a16="http://schemas.microsoft.com/office/drawing/2014/main" id="{5AAB9689-2768-968F-3BB6-D3DB0A4D41E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762606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E76D32B-2539-CB03-F981-7AFE661FE5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65247" y="1060303"/>
            <a:ext cx="3455495" cy="2484053"/>
          </a:xfrm>
          <a:prstGeom prst="rect">
            <a:avLst/>
          </a:prstGeom>
          <a:ln>
            <a:solidFill>
              <a:schemeClr val="tx1"/>
            </a:solidFill>
          </a:ln>
        </p:spPr>
      </p:pic>
      <p:sp>
        <p:nvSpPr>
          <p:cNvPr id="12" name="Title 1">
            <a:extLst>
              <a:ext uri="{FF2B5EF4-FFF2-40B4-BE49-F238E27FC236}">
                <a16:creationId xmlns:a16="http://schemas.microsoft.com/office/drawing/2014/main" id="{B43C38B9-85B6-C641-A1F0-88787257A0F6}"/>
              </a:ext>
            </a:extLst>
          </p:cNvPr>
          <p:cNvSpPr txBox="1">
            <a:spLocks/>
          </p:cNvSpPr>
          <p:nvPr/>
        </p:nvSpPr>
        <p:spPr>
          <a:xfrm>
            <a:off x="1444739" y="100465"/>
            <a:ext cx="5915025" cy="754469"/>
          </a:xfrm>
          <a:prstGeom prst="rect">
            <a:avLst/>
          </a:prstGeom>
        </p:spPr>
        <p:txBody>
          <a:bodyPr vert="horz" lIns="68580" tIns="34290" rIns="68580" bIns="34290" anchor="ctr">
            <a:normAutofit fontScale="85000" lnSpcReduction="20000"/>
          </a:bodyPr>
          <a:lstStyle>
            <a:lvl1pPr algn="l" rtl="0" eaLnBrk="1" latinLnBrk="0" hangingPunct="1">
              <a:spcBef>
                <a:spcPct val="0"/>
              </a:spcBef>
              <a:buNone/>
              <a:defRPr sz="4400" kern="1200">
                <a:solidFill>
                  <a:schemeClr val="tx2"/>
                </a:solidFill>
                <a:effectLst>
                  <a:outerShdw blurRad="50800" dist="38100" dir="2700000" algn="tl" rotWithShape="0">
                    <a:prstClr val="black">
                      <a:alpha val="40000"/>
                    </a:prstClr>
                  </a:outerShdw>
                </a:effectLst>
                <a:latin typeface="+mj-lt"/>
                <a:ea typeface="+mj-ea"/>
                <a:cs typeface="+mj-cs"/>
              </a:defRPr>
            </a:lvl1pPr>
          </a:lstStyle>
          <a:p>
            <a:endParaRPr lang="en-US" sz="3450" b="1">
              <a:solidFill>
                <a:srgbClr val="44546A"/>
              </a:solidFill>
            </a:endParaRPr>
          </a:p>
          <a:p>
            <a:r>
              <a:rPr lang="en-US" sz="2700"/>
              <a:t>   </a:t>
            </a:r>
            <a:endParaRPr lang="en-US" sz="2700">
              <a:cs typeface="Arial"/>
            </a:endParaRPr>
          </a:p>
        </p:txBody>
      </p:sp>
      <p:sp>
        <p:nvSpPr>
          <p:cNvPr id="8" name="Text Placeholder 2">
            <a:extLst>
              <a:ext uri="{FF2B5EF4-FFF2-40B4-BE49-F238E27FC236}">
                <a16:creationId xmlns:a16="http://schemas.microsoft.com/office/drawing/2014/main" id="{9857CF69-98FF-7447-AC40-34CD7EB24086}"/>
              </a:ext>
            </a:extLst>
          </p:cNvPr>
          <p:cNvSpPr txBox="1">
            <a:spLocks/>
          </p:cNvSpPr>
          <p:nvPr/>
        </p:nvSpPr>
        <p:spPr>
          <a:xfrm>
            <a:off x="1449324" y="794905"/>
            <a:ext cx="6147712" cy="3669611"/>
          </a:xfrm>
          <a:prstGeom prst="rect">
            <a:avLst/>
          </a:prstGeom>
        </p:spPr>
        <p:txBody>
          <a:bodyPr vert="horz" lIns="68580" tIns="34290" rIns="68580" bIns="34290" anchor="t">
            <a:norm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buClr>
                <a:schemeClr val="accent1"/>
              </a:buClr>
              <a:buSzPct val="100000"/>
              <a:buNone/>
            </a:pPr>
            <a:endParaRPr lang="en-US" sz="1350" b="1" dirty="0">
              <a:latin typeface="Arial" panose="020B0604020202020204" pitchFamily="34" charset="0"/>
              <a:cs typeface="Arial" panose="020B0604020202020204" pitchFamily="34" charset="0"/>
            </a:endParaRPr>
          </a:p>
          <a:p>
            <a:pPr marL="0" indent="0">
              <a:buNone/>
            </a:pPr>
            <a:endParaRPr lang="en-US" sz="2175"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E2BA712-2F61-1C4F-AF86-BCF29CDB33A0}"/>
              </a:ext>
            </a:extLst>
          </p:cNvPr>
          <p:cNvPicPr>
            <a:picLocks noChangeAspect="1"/>
          </p:cNvPicPr>
          <p:nvPr/>
        </p:nvPicPr>
        <p:blipFill rotWithShape="1">
          <a:blip r:embed="rId4">
            <a:extLst>
              <a:ext uri="{28A0092B-C50C-407E-A947-70E740481C1C}">
                <a14:useLocalDpi xmlns:a14="http://schemas.microsoft.com/office/drawing/2010/main" val="0"/>
              </a:ext>
            </a:extLst>
          </a:blip>
          <a:srcRect b="43788"/>
          <a:stretch/>
        </p:blipFill>
        <p:spPr>
          <a:xfrm>
            <a:off x="1444738" y="3831305"/>
            <a:ext cx="6318155" cy="654425"/>
          </a:xfrm>
          <a:prstGeom prst="rect">
            <a:avLst/>
          </a:prstGeom>
          <a:ln>
            <a:solidFill>
              <a:schemeClr val="tx1"/>
            </a:solidFill>
          </a:ln>
        </p:spPr>
      </p:pic>
      <p:sp>
        <p:nvSpPr>
          <p:cNvPr id="18" name="Right Arrow 17">
            <a:extLst>
              <a:ext uri="{FF2B5EF4-FFF2-40B4-BE49-F238E27FC236}">
                <a16:creationId xmlns:a16="http://schemas.microsoft.com/office/drawing/2014/main" id="{7EFEC1FB-51B3-5E43-84CE-369FAEE63B65}"/>
              </a:ext>
            </a:extLst>
          </p:cNvPr>
          <p:cNvSpPr/>
          <p:nvPr/>
        </p:nvSpPr>
        <p:spPr>
          <a:xfrm flipH="1">
            <a:off x="5951234" y="4017760"/>
            <a:ext cx="1335611" cy="53907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Click to View</a:t>
            </a:r>
          </a:p>
        </p:txBody>
      </p:sp>
      <p:sp>
        <p:nvSpPr>
          <p:cNvPr id="19" name="Right Arrow 18">
            <a:extLst>
              <a:ext uri="{FF2B5EF4-FFF2-40B4-BE49-F238E27FC236}">
                <a16:creationId xmlns:a16="http://schemas.microsoft.com/office/drawing/2014/main" id="{991A42B0-3130-6043-995E-31A55B56F522}"/>
              </a:ext>
            </a:extLst>
          </p:cNvPr>
          <p:cNvSpPr/>
          <p:nvPr/>
        </p:nvSpPr>
        <p:spPr>
          <a:xfrm>
            <a:off x="2286844" y="3223085"/>
            <a:ext cx="823300" cy="50590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Search</a:t>
            </a:r>
          </a:p>
        </p:txBody>
      </p:sp>
      <p:sp>
        <p:nvSpPr>
          <p:cNvPr id="9" name="Speech Bubble: Rectangle 7">
            <a:extLst>
              <a:ext uri="{FF2B5EF4-FFF2-40B4-BE49-F238E27FC236}">
                <a16:creationId xmlns:a16="http://schemas.microsoft.com/office/drawing/2014/main" id="{44321D9C-9DA6-774F-9902-98BFE66ED40E}"/>
              </a:ext>
            </a:extLst>
          </p:cNvPr>
          <p:cNvSpPr/>
          <p:nvPr/>
        </p:nvSpPr>
        <p:spPr>
          <a:xfrm>
            <a:off x="873279" y="1921766"/>
            <a:ext cx="1347369" cy="773400"/>
          </a:xfrm>
          <a:prstGeom prst="wedgeRectCallout">
            <a:avLst>
              <a:gd name="adj1" fmla="val 115744"/>
              <a:gd name="adj2" fmla="val 2327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buClrTx/>
              <a:defRPr/>
            </a:pPr>
            <a:r>
              <a:rPr lang="en-US" sz="1100" kern="1200" dirty="0">
                <a:solidFill>
                  <a:schemeClr val="tx1"/>
                </a:solidFill>
                <a:cs typeface="Arial" panose="020B0604020202020204" pitchFamily="34" charset="0"/>
              </a:rPr>
              <a:t>Enter SSID to search for individual students.</a:t>
            </a:r>
          </a:p>
        </p:txBody>
      </p:sp>
      <p:sp>
        <p:nvSpPr>
          <p:cNvPr id="5" name="Title 4">
            <a:extLst>
              <a:ext uri="{FF2B5EF4-FFF2-40B4-BE49-F238E27FC236}">
                <a16:creationId xmlns:a16="http://schemas.microsoft.com/office/drawing/2014/main" id="{1AB91DF9-D34C-CC15-F55D-A15946E6BE5C}"/>
              </a:ext>
            </a:extLst>
          </p:cNvPr>
          <p:cNvSpPr>
            <a:spLocks noGrp="1"/>
          </p:cNvSpPr>
          <p:nvPr>
            <p:ph type="title"/>
          </p:nvPr>
        </p:nvSpPr>
        <p:spPr/>
        <p:txBody>
          <a:bodyPr/>
          <a:lstStyle/>
          <a:p>
            <a:r>
              <a:rPr lang="en-US"/>
              <a:t>Individual Student Information</a:t>
            </a:r>
          </a:p>
        </p:txBody>
      </p:sp>
      <p:sp>
        <p:nvSpPr>
          <p:cNvPr id="6" name="Footer Placeholder 5">
            <a:extLst>
              <a:ext uri="{FF2B5EF4-FFF2-40B4-BE49-F238E27FC236}">
                <a16:creationId xmlns:a16="http://schemas.microsoft.com/office/drawing/2014/main" id="{828CB72E-558D-93EB-39EF-B2BBBD4AAB4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510689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raphical user interface, table&#10;&#10;Description automatically generated">
            <a:extLst>
              <a:ext uri="{FF2B5EF4-FFF2-40B4-BE49-F238E27FC236}">
                <a16:creationId xmlns:a16="http://schemas.microsoft.com/office/drawing/2014/main" id="{6CFAAEA7-38FA-DB0F-31FE-02EE2D11EF97}"/>
              </a:ext>
            </a:extLst>
          </p:cNvPr>
          <p:cNvPicPr>
            <a:picLocks noChangeAspect="1"/>
          </p:cNvPicPr>
          <p:nvPr/>
        </p:nvPicPr>
        <p:blipFill rotWithShape="1">
          <a:blip r:embed="rId3"/>
          <a:srcRect b="28411"/>
          <a:stretch/>
        </p:blipFill>
        <p:spPr>
          <a:xfrm>
            <a:off x="5397904" y="876671"/>
            <a:ext cx="3383485" cy="3680460"/>
          </a:xfrm>
          <a:prstGeom prst="rect">
            <a:avLst/>
          </a:prstGeom>
          <a:ln>
            <a:solidFill>
              <a:schemeClr val="tx1"/>
            </a:solidFill>
          </a:ln>
        </p:spPr>
      </p:pic>
      <p:sp>
        <p:nvSpPr>
          <p:cNvPr id="7" name="Right Arrow 18">
            <a:extLst>
              <a:ext uri="{FF2B5EF4-FFF2-40B4-BE49-F238E27FC236}">
                <a16:creationId xmlns:a16="http://schemas.microsoft.com/office/drawing/2014/main" id="{0D6FF047-7593-36A8-241D-0EB29E6D55C5}"/>
              </a:ext>
            </a:extLst>
          </p:cNvPr>
          <p:cNvSpPr/>
          <p:nvPr/>
        </p:nvSpPr>
        <p:spPr>
          <a:xfrm>
            <a:off x="4954893" y="4258449"/>
            <a:ext cx="440055" cy="292450"/>
          </a:xfrm>
          <a:prstGeom prst="rightArrow">
            <a:avLst/>
          </a:prstGeom>
          <a:solidFill>
            <a:srgbClr val="00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b="1">
                <a:solidFill>
                  <a:schemeClr val="tx1"/>
                </a:solidFill>
              </a:rPr>
              <a:t>3</a:t>
            </a:r>
          </a:p>
        </p:txBody>
      </p:sp>
      <p:sp>
        <p:nvSpPr>
          <p:cNvPr id="8" name="Right Arrow 18">
            <a:extLst>
              <a:ext uri="{FF2B5EF4-FFF2-40B4-BE49-F238E27FC236}">
                <a16:creationId xmlns:a16="http://schemas.microsoft.com/office/drawing/2014/main" id="{DF2C0A65-D3DE-3D8B-086D-B048AD132BED}"/>
              </a:ext>
            </a:extLst>
          </p:cNvPr>
          <p:cNvSpPr/>
          <p:nvPr/>
        </p:nvSpPr>
        <p:spPr>
          <a:xfrm>
            <a:off x="4954893" y="3923587"/>
            <a:ext cx="440055" cy="292450"/>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b="1">
                <a:solidFill>
                  <a:schemeClr val="tx1"/>
                </a:solidFill>
              </a:rPr>
              <a:t>2</a:t>
            </a:r>
          </a:p>
        </p:txBody>
      </p:sp>
      <p:sp>
        <p:nvSpPr>
          <p:cNvPr id="2" name="Title 1">
            <a:extLst>
              <a:ext uri="{FF2B5EF4-FFF2-40B4-BE49-F238E27FC236}">
                <a16:creationId xmlns:a16="http://schemas.microsoft.com/office/drawing/2014/main" id="{98484A58-B78C-93EB-F015-9E4576228F71}"/>
              </a:ext>
            </a:extLst>
          </p:cNvPr>
          <p:cNvSpPr>
            <a:spLocks noGrp="1"/>
          </p:cNvSpPr>
          <p:nvPr>
            <p:ph type="title"/>
          </p:nvPr>
        </p:nvSpPr>
        <p:spPr/>
        <p:txBody>
          <a:bodyPr>
            <a:normAutofit/>
          </a:bodyPr>
          <a:lstStyle/>
          <a:p>
            <a:r>
              <a:rPr lang="en-US"/>
              <a:t>Student Profile Page in TOMS</a:t>
            </a:r>
          </a:p>
        </p:txBody>
      </p:sp>
      <p:sp>
        <p:nvSpPr>
          <p:cNvPr id="3" name="Text Placeholder 2">
            <a:extLst>
              <a:ext uri="{FF2B5EF4-FFF2-40B4-BE49-F238E27FC236}">
                <a16:creationId xmlns:a16="http://schemas.microsoft.com/office/drawing/2014/main" id="{F97225D6-DE99-75FB-164B-56C415B028BA}"/>
              </a:ext>
            </a:extLst>
          </p:cNvPr>
          <p:cNvSpPr>
            <a:spLocks noGrp="1"/>
          </p:cNvSpPr>
          <p:nvPr>
            <p:ph type="body" idx="1"/>
          </p:nvPr>
        </p:nvSpPr>
        <p:spPr>
          <a:xfrm>
            <a:off x="311700" y="952500"/>
            <a:ext cx="4296254" cy="3768622"/>
          </a:xfrm>
        </p:spPr>
        <p:txBody>
          <a:bodyPr spcFirstLastPara="1" wrap="square" lIns="68580" tIns="34290" rIns="68580" bIns="34290" anchor="t" anchorCtr="0">
            <a:noAutofit/>
          </a:bodyPr>
          <a:lstStyle/>
          <a:p>
            <a:pPr marL="482600" indent="-342900">
              <a:buAutoNum type="arabicPeriod"/>
            </a:pPr>
            <a:r>
              <a:rPr lang="en-US" sz="1600" dirty="0">
                <a:ea typeface="Tahoma"/>
                <a:cs typeface="Arial" panose="020B0604020202020204" pitchFamily="34" charset="0"/>
              </a:rPr>
              <a:t>Verify that the </a:t>
            </a:r>
            <a:r>
              <a:rPr lang="en-US" sz="1600" b="1" dirty="0">
                <a:solidFill>
                  <a:srgbClr val="FF9900"/>
                </a:solidFill>
                <a:ea typeface="Tahoma"/>
                <a:cs typeface="Arial" panose="020B0604020202020204" pitchFamily="34" charset="0"/>
              </a:rPr>
              <a:t>grade level</a:t>
            </a:r>
            <a:r>
              <a:rPr lang="en-US" sz="1600" dirty="0">
                <a:ea typeface="Tahoma"/>
                <a:cs typeface="Arial" panose="020B0604020202020204" pitchFamily="34" charset="0"/>
              </a:rPr>
              <a:t> is correct.</a:t>
            </a:r>
            <a:endParaRPr lang="en-US" dirty="0"/>
          </a:p>
          <a:p>
            <a:pPr marL="482600" indent="-342900">
              <a:buAutoNum type="arabicPeriod"/>
            </a:pPr>
            <a:r>
              <a:rPr lang="en-US" sz="1600" dirty="0">
                <a:ea typeface="Tahoma"/>
                <a:cs typeface="Arial" panose="020B0604020202020204" pitchFamily="34" charset="0"/>
              </a:rPr>
              <a:t>ELAS Status must be </a:t>
            </a:r>
            <a:r>
              <a:rPr lang="en-US" sz="1600" b="1" dirty="0">
                <a:solidFill>
                  <a:srgbClr val="008000"/>
                </a:solidFill>
                <a:ea typeface="Tahoma"/>
                <a:cs typeface="Arial" panose="020B0604020202020204" pitchFamily="34" charset="0"/>
              </a:rPr>
              <a:t>TBD</a:t>
            </a:r>
          </a:p>
          <a:p>
            <a:pPr lvl="1">
              <a:buFont typeface="Arial" panose="02070309020205020404" pitchFamily="49" charset="0"/>
              <a:buChar char="•"/>
            </a:pPr>
            <a:r>
              <a:rPr lang="en-US" sz="1500" dirty="0">
                <a:ea typeface="Tahoma"/>
                <a:cs typeface="Arial" panose="020B0604020202020204" pitchFamily="34" charset="0"/>
              </a:rPr>
              <a:t>If it is blank, data has not completed syncing.</a:t>
            </a:r>
          </a:p>
          <a:p>
            <a:pPr lvl="1">
              <a:buFont typeface="Arial" panose="02070309020205020404" pitchFamily="49" charset="0"/>
              <a:buChar char="•"/>
            </a:pPr>
            <a:r>
              <a:rPr lang="en-US" sz="1500" dirty="0">
                <a:ea typeface="Tahoma"/>
                <a:cs typeface="Arial" panose="020B0604020202020204" pitchFamily="34" charset="0"/>
              </a:rPr>
              <a:t>If it is </a:t>
            </a:r>
            <a:r>
              <a:rPr lang="en-US" sz="1500" b="1" dirty="0">
                <a:ea typeface="Tahoma"/>
                <a:cs typeface="Arial" panose="020B0604020202020204" pitchFamily="34" charset="0"/>
              </a:rPr>
              <a:t>EL</a:t>
            </a:r>
            <a:r>
              <a:rPr lang="en-US" sz="1500" dirty="0">
                <a:ea typeface="Tahoma"/>
                <a:cs typeface="Arial" panose="020B0604020202020204" pitchFamily="34" charset="0"/>
              </a:rPr>
              <a:t>, </a:t>
            </a:r>
            <a:r>
              <a:rPr lang="en-US" sz="1500" b="1" dirty="0">
                <a:ea typeface="Tahoma"/>
                <a:cs typeface="Arial" panose="020B0604020202020204" pitchFamily="34" charset="0"/>
              </a:rPr>
              <a:t>IFEP</a:t>
            </a:r>
            <a:r>
              <a:rPr lang="en-US" sz="1500" dirty="0">
                <a:ea typeface="Tahoma"/>
                <a:cs typeface="Arial" panose="020B0604020202020204" pitchFamily="34" charset="0"/>
              </a:rPr>
              <a:t>, or </a:t>
            </a:r>
            <a:r>
              <a:rPr lang="en-US" sz="1500" b="1" dirty="0">
                <a:ea typeface="Tahoma"/>
                <a:cs typeface="Arial" panose="020B0604020202020204" pitchFamily="34" charset="0"/>
              </a:rPr>
              <a:t>RFEP</a:t>
            </a:r>
            <a:r>
              <a:rPr lang="en-US" sz="1500" dirty="0">
                <a:ea typeface="Tahoma"/>
                <a:cs typeface="Arial" panose="020B0604020202020204" pitchFamily="34" charset="0"/>
              </a:rPr>
              <a:t>, the student has already taken an Initial ELPAC.</a:t>
            </a:r>
          </a:p>
          <a:p>
            <a:pPr marL="482600" indent="-342900">
              <a:buAutoNum type="arabicPeriod"/>
            </a:pPr>
            <a:r>
              <a:rPr lang="en-US" sz="1600" dirty="0">
                <a:ea typeface="Tahoma"/>
                <a:cs typeface="Arial" panose="020B0604020202020204" pitchFamily="34" charset="0"/>
              </a:rPr>
              <a:t>Indicator for </a:t>
            </a:r>
            <a:r>
              <a:rPr lang="en-US" sz="1600" b="1" dirty="0">
                <a:solidFill>
                  <a:srgbClr val="0099FF"/>
                </a:solidFill>
                <a:ea typeface="Tahoma"/>
                <a:cs typeface="Arial" panose="020B0604020202020204" pitchFamily="34" charset="0"/>
              </a:rPr>
              <a:t>Special Education</a:t>
            </a:r>
          </a:p>
          <a:p>
            <a:pPr lvl="1">
              <a:buFont typeface="Arial" panose="02070309020205020404" pitchFamily="49" charset="0"/>
              <a:buChar char="•"/>
            </a:pPr>
            <a:r>
              <a:rPr lang="en-US" sz="1500" dirty="0">
                <a:ea typeface="Tahoma"/>
                <a:cs typeface="Arial" panose="020B0604020202020204" pitchFamily="34" charset="0"/>
              </a:rPr>
              <a:t>Must indicate "YES" for accommodations to be entered or for the student to be assigned the Initial Alternate ELPAC. </a:t>
            </a:r>
          </a:p>
          <a:p>
            <a:pPr marL="1379855" lvl="2" indent="-342900">
              <a:buFont typeface="Courier New" panose="05000000000000000000" pitchFamily="2" charset="2"/>
              <a:buChar char="o"/>
            </a:pPr>
            <a:r>
              <a:rPr lang="en-US" sz="1400" dirty="0">
                <a:ea typeface="Tahoma"/>
                <a:cs typeface="Arial" panose="020B0604020202020204" pitchFamily="34" charset="0"/>
              </a:rPr>
              <a:t>Check for ALT ELPAC designation on IEP</a:t>
            </a:r>
          </a:p>
          <a:p>
            <a:endParaRPr lang="en-US" sz="1500" dirty="0"/>
          </a:p>
        </p:txBody>
      </p:sp>
      <p:sp>
        <p:nvSpPr>
          <p:cNvPr id="4" name="Rectangle 3">
            <a:extLst>
              <a:ext uri="{FF2B5EF4-FFF2-40B4-BE49-F238E27FC236}">
                <a16:creationId xmlns:a16="http://schemas.microsoft.com/office/drawing/2014/main" id="{DDFF5080-357E-776C-DC77-69B2777C6D4F}"/>
              </a:ext>
            </a:extLst>
          </p:cNvPr>
          <p:cNvSpPr/>
          <p:nvPr/>
        </p:nvSpPr>
        <p:spPr>
          <a:xfrm>
            <a:off x="5497669" y="2829052"/>
            <a:ext cx="2043820" cy="23440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5">
            <a:extLst>
              <a:ext uri="{FF2B5EF4-FFF2-40B4-BE49-F238E27FC236}">
                <a16:creationId xmlns:a16="http://schemas.microsoft.com/office/drawing/2014/main" id="{AF5D6FAE-9F6E-21B0-6E39-21629E9BF2B2}"/>
              </a:ext>
            </a:extLst>
          </p:cNvPr>
          <p:cNvSpPr/>
          <p:nvPr/>
        </p:nvSpPr>
        <p:spPr>
          <a:xfrm>
            <a:off x="5497669" y="3999769"/>
            <a:ext cx="2593818" cy="234404"/>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6ED88C22-9D21-7E16-4133-20A2A9F2BCD0}"/>
              </a:ext>
            </a:extLst>
          </p:cNvPr>
          <p:cNvSpPr/>
          <p:nvPr/>
        </p:nvSpPr>
        <p:spPr>
          <a:xfrm>
            <a:off x="5497669" y="4234752"/>
            <a:ext cx="2593818" cy="234404"/>
          </a:xfrm>
          <a:prstGeom prst="rect">
            <a:avLst/>
          </a:prstGeom>
          <a:no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ight Arrow 18">
            <a:extLst>
              <a:ext uri="{FF2B5EF4-FFF2-40B4-BE49-F238E27FC236}">
                <a16:creationId xmlns:a16="http://schemas.microsoft.com/office/drawing/2014/main" id="{C1F8DA4A-CB00-D94F-8A90-031748A525C9}"/>
              </a:ext>
            </a:extLst>
          </p:cNvPr>
          <p:cNvSpPr/>
          <p:nvPr/>
        </p:nvSpPr>
        <p:spPr>
          <a:xfrm>
            <a:off x="4962942" y="2801274"/>
            <a:ext cx="440055" cy="307020"/>
          </a:xfrm>
          <a:prstGeom prst="rightArrow">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b="1">
                <a:solidFill>
                  <a:schemeClr val="tx1"/>
                </a:solidFill>
              </a:rPr>
              <a:t>1</a:t>
            </a:r>
          </a:p>
        </p:txBody>
      </p:sp>
      <p:sp>
        <p:nvSpPr>
          <p:cNvPr id="12" name="Footer Placeholder 11">
            <a:extLst>
              <a:ext uri="{FF2B5EF4-FFF2-40B4-BE49-F238E27FC236}">
                <a16:creationId xmlns:a16="http://schemas.microsoft.com/office/drawing/2014/main" id="{326FFD4B-3EC2-56BC-85F2-79EF449FEB0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73970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Assigning the Initial Alternate ELPAC in TOMS</a:t>
            </a:r>
          </a:p>
        </p:txBody>
      </p:sp>
      <p:sp>
        <p:nvSpPr>
          <p:cNvPr id="4" name="Text Placeholder 3">
            <a:extLst>
              <a:ext uri="{FF2B5EF4-FFF2-40B4-BE49-F238E27FC236}">
                <a16:creationId xmlns:a16="http://schemas.microsoft.com/office/drawing/2014/main" id="{AA383BAD-856E-8329-B2FE-990329EEDFB6}"/>
              </a:ext>
            </a:extLst>
          </p:cNvPr>
          <p:cNvSpPr>
            <a:spLocks noGrp="1"/>
          </p:cNvSpPr>
          <p:nvPr>
            <p:ph type="body" idx="13"/>
          </p:nvPr>
        </p:nvSpPr>
        <p:spPr/>
        <p:txBody>
          <a:bodyPr/>
          <a:lstStyle/>
          <a:p>
            <a:pPr marL="0" indent="0">
              <a:buNone/>
            </a:pPr>
            <a:r>
              <a:rPr lang="en-US" sz="2200" dirty="0">
                <a:cs typeface="Arial" panose="020B0604020202020204" pitchFamily="34" charset="0"/>
              </a:rPr>
              <a:t>After verifying eligibility, </a:t>
            </a:r>
            <a:r>
              <a:rPr lang="en-US" sz="2200" b="1" dirty="0">
                <a:cs typeface="Arial" panose="020B0604020202020204" pitchFamily="34" charset="0"/>
              </a:rPr>
              <a:t>ELPAC Coordinators </a:t>
            </a:r>
            <a:r>
              <a:rPr lang="en-US" sz="2200" dirty="0">
                <a:cs typeface="Arial" panose="020B0604020202020204" pitchFamily="34" charset="0"/>
              </a:rPr>
              <a:t>will assign  the Initial Alternate ELPAC to </a:t>
            </a:r>
            <a:r>
              <a:rPr lang="en-US" sz="2200" dirty="0"/>
              <a:t>eligible students </a:t>
            </a:r>
            <a:r>
              <a:rPr lang="en-US" sz="2200" dirty="0">
                <a:cs typeface="Arial" panose="020B0604020202020204" pitchFamily="34" charset="0"/>
              </a:rPr>
              <a:t>in TOMS.</a:t>
            </a:r>
          </a:p>
          <a:p>
            <a:pPr lvl="1">
              <a:lnSpc>
                <a:spcPct val="120000"/>
              </a:lnSpc>
              <a:spcAft>
                <a:spcPts val="225"/>
              </a:spcAft>
              <a:buFont typeface="Wingdings" panose="05000000000000000000" pitchFamily="2" charset="2"/>
              <a:buChar char="§"/>
            </a:pPr>
            <a:r>
              <a:rPr lang="en-US" sz="2000" dirty="0">
                <a:cs typeface="Arial" panose="020B0604020202020204" pitchFamily="34" charset="0"/>
              </a:rPr>
              <a:t>Students </a:t>
            </a:r>
            <a:r>
              <a:rPr lang="en-US" sz="2000" b="1" dirty="0">
                <a:solidFill>
                  <a:srgbClr val="FF0000"/>
                </a:solidFill>
                <a:cs typeface="Arial" panose="020B0604020202020204" pitchFamily="34" charset="0"/>
              </a:rPr>
              <a:t>ARE NOT </a:t>
            </a:r>
            <a:r>
              <a:rPr lang="en-US" sz="2000" dirty="0">
                <a:cs typeface="Arial" panose="020B0604020202020204" pitchFamily="34" charset="0"/>
              </a:rPr>
              <a:t>automatically assigned the Initial Alternate ELPAC.</a:t>
            </a:r>
          </a:p>
          <a:p>
            <a:pPr lvl="1">
              <a:lnSpc>
                <a:spcPct val="120000"/>
              </a:lnSpc>
              <a:spcAft>
                <a:spcPts val="225"/>
              </a:spcAft>
              <a:buFont typeface="Wingdings" panose="05000000000000000000" pitchFamily="2" charset="2"/>
              <a:buChar char="§"/>
            </a:pPr>
            <a:r>
              <a:rPr lang="en-US" sz="2000" dirty="0">
                <a:ea typeface="+mn-lt"/>
                <a:cs typeface="+mn-lt"/>
                <a:hlinkClick r:id="rId3"/>
              </a:rPr>
              <a:t>TOMS How to Enter Student Test Assignments One by One Video</a:t>
            </a:r>
            <a:endParaRPr lang="en-US" sz="2000" dirty="0">
              <a:cs typeface="Arial" panose="020B0604020202020204" pitchFamily="34" charset="0"/>
            </a:endParaRPr>
          </a:p>
          <a:p>
            <a:pPr marL="257175" indent="-257175">
              <a:lnSpc>
                <a:spcPct val="120000"/>
              </a:lnSpc>
              <a:spcAft>
                <a:spcPts val="225"/>
              </a:spcAft>
              <a:buClr>
                <a:srgbClr val="0070C0"/>
              </a:buClr>
              <a:buFont typeface="Wingdings" panose="05000000000000000000" pitchFamily="2" charset="2"/>
              <a:buChar char="§"/>
            </a:pPr>
            <a:endParaRPr lang="en-US" sz="3600" dirty="0">
              <a:cs typeface="Arial" panose="020B0604020202020204" pitchFamily="34" charset="0"/>
            </a:endParaRPr>
          </a:p>
          <a:p>
            <a:endParaRPr lang="en-US" dirty="0"/>
          </a:p>
        </p:txBody>
      </p:sp>
      <p:sp>
        <p:nvSpPr>
          <p:cNvPr id="6" name="Footer Placeholder 5">
            <a:extLst>
              <a:ext uri="{FF2B5EF4-FFF2-40B4-BE49-F238E27FC236}">
                <a16:creationId xmlns:a16="http://schemas.microsoft.com/office/drawing/2014/main" id="{52EF3679-C120-F8B7-322A-97154363611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460103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 Word&#10;&#10;Description automatically generated">
            <a:extLst>
              <a:ext uri="{FF2B5EF4-FFF2-40B4-BE49-F238E27FC236}">
                <a16:creationId xmlns:a16="http://schemas.microsoft.com/office/drawing/2014/main" id="{7E76D32B-2539-CB03-F981-7AFE661FE573}"/>
              </a:ext>
            </a:extLst>
          </p:cNvPr>
          <p:cNvPicPr>
            <a:picLocks noChangeAspect="1"/>
          </p:cNvPicPr>
          <p:nvPr/>
        </p:nvPicPr>
        <p:blipFill>
          <a:blip r:embed="rId3"/>
          <a:stretch>
            <a:fillRect/>
          </a:stretch>
        </p:blipFill>
        <p:spPr>
          <a:xfrm>
            <a:off x="2717542" y="864818"/>
            <a:ext cx="3750906" cy="2385166"/>
          </a:xfrm>
          <a:prstGeom prst="rect">
            <a:avLst/>
          </a:prstGeom>
          <a:ln>
            <a:solidFill>
              <a:schemeClr val="tx1"/>
            </a:solidFill>
          </a:ln>
        </p:spPr>
      </p:pic>
      <p:pic>
        <p:nvPicPr>
          <p:cNvPr id="16" name="Picture 15">
            <a:extLst>
              <a:ext uri="{FF2B5EF4-FFF2-40B4-BE49-F238E27FC236}">
                <a16:creationId xmlns:a16="http://schemas.microsoft.com/office/drawing/2014/main" id="{9E2BA712-2F61-1C4F-AF86-BCF29CDB3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491" y="3584370"/>
            <a:ext cx="5237018" cy="964999"/>
          </a:xfrm>
          <a:prstGeom prst="rect">
            <a:avLst/>
          </a:prstGeom>
          <a:ln>
            <a:solidFill>
              <a:schemeClr val="tx1"/>
            </a:solidFill>
          </a:ln>
        </p:spPr>
      </p:pic>
      <p:sp>
        <p:nvSpPr>
          <p:cNvPr id="18" name="Right Arrow 17">
            <a:extLst>
              <a:ext uri="{FF2B5EF4-FFF2-40B4-BE49-F238E27FC236}">
                <a16:creationId xmlns:a16="http://schemas.microsoft.com/office/drawing/2014/main" id="{7EFEC1FB-51B3-5E43-84CE-369FAEE63B65}"/>
              </a:ext>
            </a:extLst>
          </p:cNvPr>
          <p:cNvSpPr/>
          <p:nvPr/>
        </p:nvSpPr>
        <p:spPr>
          <a:xfrm flipH="1">
            <a:off x="5636803" y="3741649"/>
            <a:ext cx="902093" cy="38516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3. View</a:t>
            </a:r>
          </a:p>
        </p:txBody>
      </p:sp>
      <p:sp>
        <p:nvSpPr>
          <p:cNvPr id="19" name="Right Arrow 18">
            <a:extLst>
              <a:ext uri="{FF2B5EF4-FFF2-40B4-BE49-F238E27FC236}">
                <a16:creationId xmlns:a16="http://schemas.microsoft.com/office/drawing/2014/main" id="{991A42B0-3130-6043-995E-31A55B56F522}"/>
              </a:ext>
            </a:extLst>
          </p:cNvPr>
          <p:cNvSpPr/>
          <p:nvPr/>
        </p:nvSpPr>
        <p:spPr>
          <a:xfrm>
            <a:off x="1832754" y="2982731"/>
            <a:ext cx="997868" cy="38516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2. Search</a:t>
            </a:r>
          </a:p>
        </p:txBody>
      </p:sp>
      <p:sp>
        <p:nvSpPr>
          <p:cNvPr id="9" name="Speech Bubble: Rectangle 7">
            <a:extLst>
              <a:ext uri="{FF2B5EF4-FFF2-40B4-BE49-F238E27FC236}">
                <a16:creationId xmlns:a16="http://schemas.microsoft.com/office/drawing/2014/main" id="{44321D9C-9DA6-774F-9902-98BFE66ED40E}"/>
              </a:ext>
            </a:extLst>
          </p:cNvPr>
          <p:cNvSpPr/>
          <p:nvPr/>
        </p:nvSpPr>
        <p:spPr>
          <a:xfrm>
            <a:off x="1705495" y="1537444"/>
            <a:ext cx="789944" cy="381389"/>
          </a:xfrm>
          <a:prstGeom prst="wedgeRectCallout">
            <a:avLst>
              <a:gd name="adj1" fmla="val 105978"/>
              <a:gd name="adj2" fmla="val 5547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buClrTx/>
              <a:defRPr/>
            </a:pPr>
            <a:r>
              <a:rPr lang="en-US" sz="1100" kern="1200" dirty="0">
                <a:solidFill>
                  <a:schemeClr val="tx1"/>
                </a:solidFill>
                <a:cs typeface="Arial" panose="020B0604020202020204" pitchFamily="34" charset="0"/>
              </a:rPr>
              <a:t>1. Enter SSID</a:t>
            </a:r>
          </a:p>
        </p:txBody>
      </p:sp>
      <p:sp>
        <p:nvSpPr>
          <p:cNvPr id="6" name="Title 5">
            <a:extLst>
              <a:ext uri="{FF2B5EF4-FFF2-40B4-BE49-F238E27FC236}">
                <a16:creationId xmlns:a16="http://schemas.microsoft.com/office/drawing/2014/main" id="{049B600A-D68D-1491-A7A4-7BF9AC53063F}"/>
              </a:ext>
            </a:extLst>
          </p:cNvPr>
          <p:cNvSpPr>
            <a:spLocks noGrp="1"/>
          </p:cNvSpPr>
          <p:nvPr>
            <p:ph type="title"/>
          </p:nvPr>
        </p:nvSpPr>
        <p:spPr/>
        <p:txBody>
          <a:bodyPr>
            <a:normAutofit/>
          </a:bodyPr>
          <a:lstStyle/>
          <a:p>
            <a:r>
              <a:rPr lang="en-US">
                <a:solidFill>
                  <a:schemeClr val="accent2"/>
                </a:solidFill>
              </a:rPr>
              <a:t>Assigning the Initial Alternate ELPAC in TOMS</a:t>
            </a:r>
          </a:p>
        </p:txBody>
      </p:sp>
      <p:sp>
        <p:nvSpPr>
          <p:cNvPr id="3" name="TextBox 2">
            <a:extLst>
              <a:ext uri="{FF2B5EF4-FFF2-40B4-BE49-F238E27FC236}">
                <a16:creationId xmlns:a16="http://schemas.microsoft.com/office/drawing/2014/main" id="{C63B3822-12B7-61AA-2539-805B278EBAE3}"/>
              </a:ext>
            </a:extLst>
          </p:cNvPr>
          <p:cNvSpPr txBox="1"/>
          <p:nvPr/>
        </p:nvSpPr>
        <p:spPr>
          <a:xfrm>
            <a:off x="2886001" y="3079937"/>
            <a:ext cx="452623" cy="152668"/>
          </a:xfrm>
          <a:prstGeom prst="rect">
            <a:avLst/>
          </a:prstGeom>
          <a:noFill/>
          <a:ln w="34925">
            <a:solidFill>
              <a:srgbClr val="FF0000"/>
            </a:solidFill>
          </a:ln>
        </p:spPr>
        <p:txBody>
          <a:bodyPr wrap="square" rtlCol="0">
            <a:spAutoFit/>
          </a:bodyPr>
          <a:lstStyle/>
          <a:p>
            <a:endParaRPr lang="en-US" sz="150"/>
          </a:p>
        </p:txBody>
      </p:sp>
      <p:sp>
        <p:nvSpPr>
          <p:cNvPr id="7" name="Footer Placeholder 6">
            <a:extLst>
              <a:ext uri="{FF2B5EF4-FFF2-40B4-BE49-F238E27FC236}">
                <a16:creationId xmlns:a16="http://schemas.microsoft.com/office/drawing/2014/main" id="{E936B563-DF1A-0024-623E-8E73C5A7E2F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831678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7AF3E140-6BDD-E276-9DA4-0028403D7CA9}"/>
              </a:ext>
            </a:extLst>
          </p:cNvPr>
          <p:cNvPicPr>
            <a:picLocks noChangeAspect="1"/>
          </p:cNvPicPr>
          <p:nvPr/>
        </p:nvPicPr>
        <p:blipFill>
          <a:blip r:embed="rId3"/>
          <a:stretch>
            <a:fillRect/>
          </a:stretch>
        </p:blipFill>
        <p:spPr>
          <a:xfrm>
            <a:off x="1903794" y="1082761"/>
            <a:ext cx="5798278" cy="3236903"/>
          </a:xfrm>
          <a:prstGeom prst="rect">
            <a:avLst/>
          </a:prstGeom>
          <a:ln>
            <a:solidFill>
              <a:schemeClr val="tx1"/>
            </a:solidFill>
          </a:ln>
        </p:spPr>
      </p:pic>
      <p:sp>
        <p:nvSpPr>
          <p:cNvPr id="8" name="Right Arrow 18">
            <a:extLst>
              <a:ext uri="{FF2B5EF4-FFF2-40B4-BE49-F238E27FC236}">
                <a16:creationId xmlns:a16="http://schemas.microsoft.com/office/drawing/2014/main" id="{DF2C0A65-D3DE-3D8B-086D-B048AD132BED}"/>
              </a:ext>
            </a:extLst>
          </p:cNvPr>
          <p:cNvSpPr/>
          <p:nvPr/>
        </p:nvSpPr>
        <p:spPr>
          <a:xfrm>
            <a:off x="1168983" y="3761248"/>
            <a:ext cx="650596" cy="35583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Select</a:t>
            </a:r>
          </a:p>
        </p:txBody>
      </p:sp>
      <p:sp>
        <p:nvSpPr>
          <p:cNvPr id="3" name="Right Arrow 18">
            <a:extLst>
              <a:ext uri="{FF2B5EF4-FFF2-40B4-BE49-F238E27FC236}">
                <a16:creationId xmlns:a16="http://schemas.microsoft.com/office/drawing/2014/main" id="{001801BD-9F16-DEE8-B76E-95DD9344918F}"/>
              </a:ext>
            </a:extLst>
          </p:cNvPr>
          <p:cNvSpPr/>
          <p:nvPr/>
        </p:nvSpPr>
        <p:spPr>
          <a:xfrm flipH="1">
            <a:off x="2391177" y="4056631"/>
            <a:ext cx="615705" cy="37193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dirty="0">
                <a:solidFill>
                  <a:schemeClr val="tx1"/>
                </a:solidFill>
                <a:cs typeface="Arial" panose="020B0604020202020204" pitchFamily="34" charset="0"/>
              </a:rPr>
              <a:t>Save</a:t>
            </a:r>
          </a:p>
        </p:txBody>
      </p:sp>
      <p:sp>
        <p:nvSpPr>
          <p:cNvPr id="6" name="TextBox 5">
            <a:extLst>
              <a:ext uri="{FF2B5EF4-FFF2-40B4-BE49-F238E27FC236}">
                <a16:creationId xmlns:a16="http://schemas.microsoft.com/office/drawing/2014/main" id="{5DECF344-86C7-CB06-0EB8-96BF47704326}"/>
              </a:ext>
            </a:extLst>
          </p:cNvPr>
          <p:cNvSpPr txBox="1"/>
          <p:nvPr/>
        </p:nvSpPr>
        <p:spPr>
          <a:xfrm>
            <a:off x="2763631" y="1111509"/>
            <a:ext cx="911579" cy="284451"/>
          </a:xfrm>
          <a:prstGeom prst="rect">
            <a:avLst/>
          </a:prstGeom>
          <a:noFill/>
          <a:ln w="34925">
            <a:solidFill>
              <a:srgbClr val="FF0000"/>
            </a:solidFill>
          </a:ln>
        </p:spPr>
        <p:txBody>
          <a:bodyPr wrap="square" rtlCol="0">
            <a:spAutoFit/>
          </a:bodyPr>
          <a:lstStyle/>
          <a:p>
            <a:endParaRPr lang="en-US" sz="150"/>
          </a:p>
        </p:txBody>
      </p:sp>
      <p:pic>
        <p:nvPicPr>
          <p:cNvPr id="4" name="Picture 4" descr="Graphical user interface, text, application, email&#10;&#10;Description automatically generated">
            <a:extLst>
              <a:ext uri="{FF2B5EF4-FFF2-40B4-BE49-F238E27FC236}">
                <a16:creationId xmlns:a16="http://schemas.microsoft.com/office/drawing/2014/main" id="{2374F308-692B-368C-5FAF-C9F983858B96}"/>
              </a:ext>
            </a:extLst>
          </p:cNvPr>
          <p:cNvPicPr>
            <a:picLocks noChangeAspect="1"/>
          </p:cNvPicPr>
          <p:nvPr/>
        </p:nvPicPr>
        <p:blipFill>
          <a:blip r:embed="rId4"/>
          <a:stretch>
            <a:fillRect/>
          </a:stretch>
        </p:blipFill>
        <p:spPr>
          <a:xfrm>
            <a:off x="3774989" y="2535418"/>
            <a:ext cx="3856853" cy="1848947"/>
          </a:xfrm>
          <a:prstGeom prst="rect">
            <a:avLst/>
          </a:prstGeom>
        </p:spPr>
      </p:pic>
      <p:sp>
        <p:nvSpPr>
          <p:cNvPr id="5" name="Title 4">
            <a:extLst>
              <a:ext uri="{FF2B5EF4-FFF2-40B4-BE49-F238E27FC236}">
                <a16:creationId xmlns:a16="http://schemas.microsoft.com/office/drawing/2014/main" id="{BCBD0EF5-91B5-562F-19B4-8B05325B573B}"/>
              </a:ext>
            </a:extLst>
          </p:cNvPr>
          <p:cNvSpPr>
            <a:spLocks noGrp="1"/>
          </p:cNvSpPr>
          <p:nvPr>
            <p:ph type="title"/>
          </p:nvPr>
        </p:nvSpPr>
        <p:spPr/>
        <p:txBody>
          <a:bodyPr>
            <a:normAutofit/>
          </a:bodyPr>
          <a:lstStyle/>
          <a:p>
            <a:r>
              <a:rPr lang="en-US">
                <a:solidFill>
                  <a:schemeClr val="accent2"/>
                </a:solidFill>
              </a:rPr>
              <a:t>Assigning the Initial Alternate ELPAC in TOMS</a:t>
            </a:r>
          </a:p>
        </p:txBody>
      </p:sp>
      <p:sp>
        <p:nvSpPr>
          <p:cNvPr id="7" name="TextBox 6">
            <a:extLst>
              <a:ext uri="{FF2B5EF4-FFF2-40B4-BE49-F238E27FC236}">
                <a16:creationId xmlns:a16="http://schemas.microsoft.com/office/drawing/2014/main" id="{0333A5EA-745B-914A-EDD2-EED70F68B7E7}"/>
              </a:ext>
            </a:extLst>
          </p:cNvPr>
          <p:cNvSpPr txBox="1"/>
          <p:nvPr/>
        </p:nvSpPr>
        <p:spPr>
          <a:xfrm>
            <a:off x="1895746" y="3809606"/>
            <a:ext cx="935726" cy="187859"/>
          </a:xfrm>
          <a:prstGeom prst="rect">
            <a:avLst/>
          </a:prstGeom>
          <a:noFill/>
          <a:ln w="34925">
            <a:solidFill>
              <a:srgbClr val="FF0000"/>
            </a:solidFill>
          </a:ln>
        </p:spPr>
        <p:txBody>
          <a:bodyPr wrap="square" rtlCol="0">
            <a:spAutoFit/>
          </a:bodyPr>
          <a:lstStyle/>
          <a:p>
            <a:endParaRPr lang="en-US" sz="150"/>
          </a:p>
        </p:txBody>
      </p:sp>
      <p:sp>
        <p:nvSpPr>
          <p:cNvPr id="9" name="TextBox 8">
            <a:extLst>
              <a:ext uri="{FF2B5EF4-FFF2-40B4-BE49-F238E27FC236}">
                <a16:creationId xmlns:a16="http://schemas.microsoft.com/office/drawing/2014/main" id="{02A22A12-6FFE-9717-4EC3-F57CF5B7A984}"/>
              </a:ext>
            </a:extLst>
          </p:cNvPr>
          <p:cNvSpPr txBox="1"/>
          <p:nvPr/>
        </p:nvSpPr>
        <p:spPr>
          <a:xfrm>
            <a:off x="1903794" y="4111944"/>
            <a:ext cx="417154" cy="187859"/>
          </a:xfrm>
          <a:prstGeom prst="rect">
            <a:avLst/>
          </a:prstGeom>
          <a:noFill/>
          <a:ln w="34925">
            <a:solidFill>
              <a:srgbClr val="FF0000"/>
            </a:solidFill>
          </a:ln>
        </p:spPr>
        <p:txBody>
          <a:bodyPr wrap="square" rtlCol="0">
            <a:spAutoFit/>
          </a:bodyPr>
          <a:lstStyle/>
          <a:p>
            <a:endParaRPr lang="en-US" sz="150"/>
          </a:p>
        </p:txBody>
      </p:sp>
      <p:sp>
        <p:nvSpPr>
          <p:cNvPr id="12" name="Footer Placeholder 11">
            <a:extLst>
              <a:ext uri="{FF2B5EF4-FFF2-40B4-BE49-F238E27FC236}">
                <a16:creationId xmlns:a16="http://schemas.microsoft.com/office/drawing/2014/main" id="{B8DE699A-9769-72FF-99A2-CE0F4607819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82918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Process 20">
            <a:extLst>
              <a:ext uri="{FF2B5EF4-FFF2-40B4-BE49-F238E27FC236}">
                <a16:creationId xmlns:a16="http://schemas.microsoft.com/office/drawing/2014/main" id="{34A55080-C0CB-EE42-BDE1-CFF2AA1AAC7C}"/>
              </a:ext>
            </a:extLst>
          </p:cNvPr>
          <p:cNvSpPr/>
          <p:nvPr/>
        </p:nvSpPr>
        <p:spPr>
          <a:xfrm>
            <a:off x="5841296" y="3198590"/>
            <a:ext cx="1897539" cy="1018952"/>
          </a:xfrm>
          <a:prstGeom prst="flowChartProcess">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514350" fontAlgn="base">
              <a:spcBef>
                <a:spcPct val="0"/>
              </a:spcBef>
              <a:spcAft>
                <a:spcPct val="0"/>
              </a:spcAft>
            </a:pPr>
            <a:endParaRPr lang="en-US" sz="1013" dirty="0">
              <a:solidFill>
                <a:prstClr val="white"/>
              </a:solidFill>
              <a:latin typeface="Arial" panose="020B0604020202020204" pitchFamily="34" charset="0"/>
            </a:endParaRPr>
          </a:p>
        </p:txBody>
      </p:sp>
      <p:sp>
        <p:nvSpPr>
          <p:cNvPr id="18" name="Bent Arrow 22">
            <a:extLst>
              <a:ext uri="{FF2B5EF4-FFF2-40B4-BE49-F238E27FC236}">
                <a16:creationId xmlns:a16="http://schemas.microsoft.com/office/drawing/2014/main" id="{D6DA30B2-C09B-F045-89D8-A9E7B43D9CDC}"/>
              </a:ext>
            </a:extLst>
          </p:cNvPr>
          <p:cNvSpPr/>
          <p:nvPr/>
        </p:nvSpPr>
        <p:spPr>
          <a:xfrm rot="5400000">
            <a:off x="5812471" y="461097"/>
            <a:ext cx="1377257" cy="2177011"/>
          </a:xfrm>
          <a:prstGeom prst="bentArrow">
            <a:avLst>
              <a:gd name="adj1" fmla="val 40293"/>
              <a:gd name="adj2" fmla="val 30630"/>
              <a:gd name="adj3" fmla="val 25000"/>
              <a:gd name="adj4" fmla="val 47003"/>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514350" fontAlgn="base">
              <a:spcBef>
                <a:spcPct val="0"/>
              </a:spcBef>
              <a:spcAft>
                <a:spcPct val="0"/>
              </a:spcAft>
            </a:pPr>
            <a:endParaRPr lang="en-US" sz="900" dirty="0">
              <a:solidFill>
                <a:prstClr val="black"/>
              </a:solidFill>
              <a:latin typeface="Arial" panose="020B0604020202020204" pitchFamily="34" charset="0"/>
            </a:endParaRPr>
          </a:p>
        </p:txBody>
      </p:sp>
      <p:sp>
        <p:nvSpPr>
          <p:cNvPr id="19" name="TextBox 18">
            <a:extLst>
              <a:ext uri="{FF2B5EF4-FFF2-40B4-BE49-F238E27FC236}">
                <a16:creationId xmlns:a16="http://schemas.microsoft.com/office/drawing/2014/main" id="{7FBFF270-AFA8-134B-A54D-D4B45B7CEC9E}"/>
              </a:ext>
            </a:extLst>
          </p:cNvPr>
          <p:cNvSpPr txBox="1"/>
          <p:nvPr/>
        </p:nvSpPr>
        <p:spPr>
          <a:xfrm>
            <a:off x="5841296" y="3815407"/>
            <a:ext cx="1897539" cy="415498"/>
          </a:xfrm>
          <a:prstGeom prst="rect">
            <a:avLst/>
          </a:prstGeom>
          <a:noFill/>
        </p:spPr>
        <p:txBody>
          <a:bodyPr wrap="square" lIns="91440" tIns="45720" rIns="91440" bIns="45720" rtlCol="0" anchor="t">
            <a:spAutoFit/>
          </a:bodyPr>
          <a:lstStyle/>
          <a:p>
            <a:pPr algn="ctr" defTabSz="514350" fontAlgn="base">
              <a:spcBef>
                <a:spcPct val="0"/>
              </a:spcBef>
              <a:spcAft>
                <a:spcPct val="0"/>
              </a:spcAft>
            </a:pPr>
            <a:r>
              <a:rPr lang="en-US" sz="1050" b="1">
                <a:latin typeface="+mn-lt"/>
              </a:rPr>
              <a:t>Student Populates in Testing Platform</a:t>
            </a:r>
          </a:p>
        </p:txBody>
      </p:sp>
      <p:pic>
        <p:nvPicPr>
          <p:cNvPr id="20" name="Picture 19">
            <a:extLst>
              <a:ext uri="{FF2B5EF4-FFF2-40B4-BE49-F238E27FC236}">
                <a16:creationId xmlns:a16="http://schemas.microsoft.com/office/drawing/2014/main" id="{4DF40F34-55F4-8F42-9A2C-345F1CAFC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315" y="910155"/>
            <a:ext cx="1028700" cy="407499"/>
          </a:xfrm>
          <a:prstGeom prst="rect">
            <a:avLst/>
          </a:prstGeom>
          <a:noFill/>
          <a:ln>
            <a:noFill/>
          </a:ln>
        </p:spPr>
      </p:pic>
      <p:sp>
        <p:nvSpPr>
          <p:cNvPr id="21" name="Right Arrow 24">
            <a:extLst>
              <a:ext uri="{FF2B5EF4-FFF2-40B4-BE49-F238E27FC236}">
                <a16:creationId xmlns:a16="http://schemas.microsoft.com/office/drawing/2014/main" id="{1628E64E-FD8D-1845-A016-6A44C87F28E6}"/>
              </a:ext>
            </a:extLst>
          </p:cNvPr>
          <p:cNvSpPr/>
          <p:nvPr/>
        </p:nvSpPr>
        <p:spPr>
          <a:xfrm>
            <a:off x="2244073" y="724917"/>
            <a:ext cx="2145679" cy="813472"/>
          </a:xfrm>
          <a:prstGeom prst="rightArrow">
            <a:avLst>
              <a:gd name="adj1" fmla="val 67112"/>
              <a:gd name="adj2" fmla="val 40909"/>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r" defTabSz="514350" fontAlgn="base">
              <a:spcBef>
                <a:spcPct val="0"/>
              </a:spcBef>
              <a:spcAft>
                <a:spcPct val="0"/>
              </a:spcAft>
            </a:pPr>
            <a:r>
              <a:rPr lang="en-US" sz="1050" b="1" dirty="0"/>
              <a:t>          </a:t>
            </a:r>
            <a:r>
              <a:rPr lang="en-US" sz="800" b="1" dirty="0">
                <a:cs typeface="Arial" panose="020B0604020202020204" pitchFamily="34" charset="0"/>
              </a:rPr>
              <a:t>Student-Level</a:t>
            </a:r>
          </a:p>
          <a:p>
            <a:pPr algn="r" defTabSz="514350" fontAlgn="base">
              <a:spcBef>
                <a:spcPct val="0"/>
              </a:spcBef>
              <a:spcAft>
                <a:spcPct val="0"/>
              </a:spcAft>
            </a:pPr>
            <a:r>
              <a:rPr lang="en-US" sz="800" b="1" dirty="0">
                <a:cs typeface="Arial" panose="020B0604020202020204" pitchFamily="34" charset="0"/>
              </a:rPr>
              <a:t>Information</a:t>
            </a:r>
          </a:p>
        </p:txBody>
      </p:sp>
      <p:pic>
        <p:nvPicPr>
          <p:cNvPr id="22" name="Picture 21">
            <a:extLst>
              <a:ext uri="{FF2B5EF4-FFF2-40B4-BE49-F238E27FC236}">
                <a16:creationId xmlns:a16="http://schemas.microsoft.com/office/drawing/2014/main" id="{F7295E4E-F0C9-A744-800A-397CA94B7A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5927" y="907665"/>
            <a:ext cx="964306" cy="381912"/>
          </a:xfrm>
          <a:prstGeom prst="rect">
            <a:avLst/>
          </a:prstGeom>
          <a:noFill/>
          <a:ln>
            <a:noFill/>
          </a:ln>
        </p:spPr>
      </p:pic>
      <p:pic>
        <p:nvPicPr>
          <p:cNvPr id="25" name="Picture 24">
            <a:extLst>
              <a:ext uri="{FF2B5EF4-FFF2-40B4-BE49-F238E27FC236}">
                <a16:creationId xmlns:a16="http://schemas.microsoft.com/office/drawing/2014/main" id="{75C539E2-8D22-244A-BF31-F78B186F6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8232" y="3341674"/>
            <a:ext cx="728424" cy="360045"/>
          </a:xfrm>
          <a:prstGeom prst="rect">
            <a:avLst/>
          </a:prstGeom>
        </p:spPr>
      </p:pic>
      <p:pic>
        <p:nvPicPr>
          <p:cNvPr id="27" name="Picture 26">
            <a:extLst>
              <a:ext uri="{FF2B5EF4-FFF2-40B4-BE49-F238E27FC236}">
                <a16:creationId xmlns:a16="http://schemas.microsoft.com/office/drawing/2014/main" id="{B9D8DDE0-4C1C-5043-BE09-9475B4F1B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0066" y="3344254"/>
            <a:ext cx="877610" cy="360045"/>
          </a:xfrm>
          <a:prstGeom prst="rect">
            <a:avLst/>
          </a:prstGeom>
        </p:spPr>
      </p:pic>
      <p:sp>
        <p:nvSpPr>
          <p:cNvPr id="29" name="Title 5">
            <a:extLst>
              <a:ext uri="{FF2B5EF4-FFF2-40B4-BE49-F238E27FC236}">
                <a16:creationId xmlns:a16="http://schemas.microsoft.com/office/drawing/2014/main" id="{DFC16A25-D864-F742-985F-9684DEF7F30D}"/>
              </a:ext>
            </a:extLst>
          </p:cNvPr>
          <p:cNvSpPr>
            <a:spLocks noGrp="1"/>
          </p:cNvSpPr>
          <p:nvPr>
            <p:ph type="title"/>
          </p:nvPr>
        </p:nvSpPr>
        <p:spPr/>
        <p:txBody>
          <a:bodyPr>
            <a:normAutofit/>
          </a:bodyPr>
          <a:lstStyle/>
          <a:p>
            <a:r>
              <a:rPr lang="en-US"/>
              <a:t>Data Flow </a:t>
            </a:r>
          </a:p>
        </p:txBody>
      </p:sp>
      <p:sp>
        <p:nvSpPr>
          <p:cNvPr id="34" name="TextBox 33">
            <a:extLst>
              <a:ext uri="{FF2B5EF4-FFF2-40B4-BE49-F238E27FC236}">
                <a16:creationId xmlns:a16="http://schemas.microsoft.com/office/drawing/2014/main" id="{3C2D0487-7727-CD4B-99A5-D96D26EFFD02}"/>
              </a:ext>
            </a:extLst>
          </p:cNvPr>
          <p:cNvSpPr txBox="1"/>
          <p:nvPr/>
        </p:nvSpPr>
        <p:spPr>
          <a:xfrm>
            <a:off x="2290605" y="2034907"/>
            <a:ext cx="3657327" cy="307777"/>
          </a:xfrm>
          <a:prstGeom prst="rect">
            <a:avLst/>
          </a:prstGeom>
          <a:noFill/>
          <a:ln>
            <a:solidFill>
              <a:schemeClr val="tx1"/>
            </a:solidFill>
          </a:ln>
        </p:spPr>
        <p:txBody>
          <a:bodyPr wrap="square" lIns="91440" tIns="45720" rIns="91440" bIns="45720" rtlCol="0" anchor="t">
            <a:spAutoFit/>
          </a:bodyPr>
          <a:lstStyle/>
          <a:p>
            <a:pPr algn="ctr"/>
            <a:r>
              <a:rPr lang="en-US" b="1" dirty="0">
                <a:solidFill>
                  <a:srgbClr val="FF0000"/>
                </a:solidFill>
                <a:latin typeface="+mn-lt"/>
                <a:cs typeface="Arial" panose="020B0604020202020204" pitchFamily="34" charset="0"/>
              </a:rPr>
              <a:t>This process is NOT instantaneous!</a:t>
            </a:r>
          </a:p>
        </p:txBody>
      </p:sp>
      <p:sp>
        <p:nvSpPr>
          <p:cNvPr id="2" name="TextBox 1">
            <a:extLst>
              <a:ext uri="{FF2B5EF4-FFF2-40B4-BE49-F238E27FC236}">
                <a16:creationId xmlns:a16="http://schemas.microsoft.com/office/drawing/2014/main" id="{9DB8E6B8-9D09-F4F6-41BC-E3D97830595A}"/>
              </a:ext>
            </a:extLst>
          </p:cNvPr>
          <p:cNvSpPr txBox="1"/>
          <p:nvPr/>
        </p:nvSpPr>
        <p:spPr>
          <a:xfrm>
            <a:off x="1066877" y="4321116"/>
            <a:ext cx="6789669" cy="377026"/>
          </a:xfrm>
          <a:prstGeom prst="rect">
            <a:avLst/>
          </a:prstGeom>
          <a:solidFill>
            <a:srgbClr val="FFFF00"/>
          </a:solidFill>
          <a:ln>
            <a:solidFill>
              <a:schemeClr val="tx1"/>
            </a:solidFill>
          </a:ln>
        </p:spPr>
        <p:txBody>
          <a:bodyPr wrap="square" lIns="68580" tIns="34290" rIns="68580" bIns="34290" rtlCol="0" anchor="t">
            <a:spAutoFit/>
          </a:bodyPr>
          <a:lstStyle/>
          <a:p>
            <a:pPr algn="ctr"/>
            <a:r>
              <a:rPr lang="en-US" sz="1000" dirty="0">
                <a:latin typeface="+mn-lt"/>
                <a:cs typeface="Arial" panose="020B0604020202020204" pitchFamily="34" charset="0"/>
              </a:rPr>
              <a:t>If 2 weeks have passed and you are unable to administer an Initial ELPAC to a new enrollee, contact State Reporting Services Branch at (213) 241-2450.</a:t>
            </a:r>
          </a:p>
        </p:txBody>
      </p:sp>
      <p:sp>
        <p:nvSpPr>
          <p:cNvPr id="3" name="TextBox 2">
            <a:extLst>
              <a:ext uri="{FF2B5EF4-FFF2-40B4-BE49-F238E27FC236}">
                <a16:creationId xmlns:a16="http://schemas.microsoft.com/office/drawing/2014/main" id="{F98FBE96-5968-13AB-D5C2-4CADA4628FF6}"/>
              </a:ext>
            </a:extLst>
          </p:cNvPr>
          <p:cNvSpPr txBox="1"/>
          <p:nvPr/>
        </p:nvSpPr>
        <p:spPr>
          <a:xfrm>
            <a:off x="1256484" y="867580"/>
            <a:ext cx="866435" cy="485239"/>
          </a:xfrm>
          <a:prstGeom prst="roundRect">
            <a:avLst/>
          </a:prstGeom>
          <a:solidFill>
            <a:srgbClr val="FFFF00"/>
          </a:solidFill>
          <a:ln>
            <a:solidFill>
              <a:schemeClr val="tx1"/>
            </a:solidFill>
          </a:ln>
        </p:spPr>
        <p:style>
          <a:lnRef idx="0">
            <a:schemeClr val="accent5"/>
          </a:lnRef>
          <a:fillRef idx="3">
            <a:schemeClr val="accent5"/>
          </a:fillRef>
          <a:effectRef idx="3">
            <a:schemeClr val="accent5"/>
          </a:effectRef>
          <a:fontRef idx="minor">
            <a:schemeClr val="lt1"/>
          </a:fontRef>
        </p:style>
        <p:txBody>
          <a:bodyPr wrap="square" lIns="68580" tIns="34290" rIns="68580" bIns="34290" rtlCol="0" anchor="t">
            <a:spAutoFit/>
          </a:bodyPr>
          <a:lstStyle/>
          <a:p>
            <a:pPr algn="ctr" defTabSz="514350" fontAlgn="base">
              <a:spcBef>
                <a:spcPct val="0"/>
              </a:spcBef>
              <a:spcAft>
                <a:spcPct val="0"/>
              </a:spcAft>
            </a:pPr>
            <a:r>
              <a:rPr lang="en-US" sz="1200" b="1" dirty="0">
                <a:ln w="0"/>
                <a:solidFill>
                  <a:schemeClr val="tx1"/>
                </a:solidFill>
                <a:effectLst>
                  <a:outerShdw blurRad="38100" dist="19050" dir="2700000" algn="tl" rotWithShape="0">
                    <a:prstClr val="black">
                      <a:alpha val="40000"/>
                    </a:prstClr>
                  </a:outerShdw>
                </a:effectLst>
                <a:cs typeface="Arial" panose="020B0604020202020204" pitchFamily="34" charset="0"/>
              </a:rPr>
              <a:t>Student Enrolls!</a:t>
            </a:r>
          </a:p>
        </p:txBody>
      </p:sp>
      <p:pic>
        <p:nvPicPr>
          <p:cNvPr id="4" name="Picture 3">
            <a:extLst>
              <a:ext uri="{FF2B5EF4-FFF2-40B4-BE49-F238E27FC236}">
                <a16:creationId xmlns:a16="http://schemas.microsoft.com/office/drawing/2014/main" id="{D7252B6B-10A9-5CA2-22DA-18E3DF6DE8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5310" y="871952"/>
            <a:ext cx="790009" cy="790009"/>
          </a:xfrm>
          <a:prstGeom prst="rect">
            <a:avLst/>
          </a:prstGeom>
        </p:spPr>
      </p:pic>
      <p:sp>
        <p:nvSpPr>
          <p:cNvPr id="5" name="TextBox 4">
            <a:extLst>
              <a:ext uri="{FF2B5EF4-FFF2-40B4-BE49-F238E27FC236}">
                <a16:creationId xmlns:a16="http://schemas.microsoft.com/office/drawing/2014/main" id="{BA5B5D9A-8174-7218-F1B2-90783ED56DB0}"/>
              </a:ext>
            </a:extLst>
          </p:cNvPr>
          <p:cNvSpPr txBox="1"/>
          <p:nvPr/>
        </p:nvSpPr>
        <p:spPr>
          <a:xfrm>
            <a:off x="4461712" y="1469111"/>
            <a:ext cx="773239" cy="246221"/>
          </a:xfrm>
          <a:prstGeom prst="rect">
            <a:avLst/>
          </a:prstGeom>
          <a:noFill/>
          <a:ln>
            <a:noFill/>
          </a:ln>
        </p:spPr>
        <p:txBody>
          <a:bodyPr wrap="square" lIns="91440" tIns="45720" rIns="91440" bIns="45720" rtlCol="0" anchor="t">
            <a:spAutoFit/>
          </a:bodyPr>
          <a:lstStyle/>
          <a:p>
            <a:pPr algn="ctr"/>
            <a:r>
              <a:rPr lang="en-US" sz="1000" b="1" dirty="0">
                <a:solidFill>
                  <a:srgbClr val="FF0000"/>
                </a:solidFill>
                <a:latin typeface="+mn-lt"/>
                <a:cs typeface="Arial" panose="020B0604020202020204" pitchFamily="34" charset="0"/>
              </a:rPr>
              <a:t>3-5 days</a:t>
            </a:r>
          </a:p>
        </p:txBody>
      </p:sp>
      <p:pic>
        <p:nvPicPr>
          <p:cNvPr id="6" name="Picture 5">
            <a:extLst>
              <a:ext uri="{FF2B5EF4-FFF2-40B4-BE49-F238E27FC236}">
                <a16:creationId xmlns:a16="http://schemas.microsoft.com/office/drawing/2014/main" id="{F6DB16A0-239F-7915-F361-B04F6F32DE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066" y="2331660"/>
            <a:ext cx="790009" cy="790009"/>
          </a:xfrm>
          <a:prstGeom prst="rect">
            <a:avLst/>
          </a:prstGeom>
        </p:spPr>
      </p:pic>
      <p:sp>
        <p:nvSpPr>
          <p:cNvPr id="7" name="TextBox 6">
            <a:extLst>
              <a:ext uri="{FF2B5EF4-FFF2-40B4-BE49-F238E27FC236}">
                <a16:creationId xmlns:a16="http://schemas.microsoft.com/office/drawing/2014/main" id="{247E4A74-B114-2CF7-A154-DD6ACB4E5821}"/>
              </a:ext>
            </a:extLst>
          </p:cNvPr>
          <p:cNvSpPr txBox="1"/>
          <p:nvPr/>
        </p:nvSpPr>
        <p:spPr>
          <a:xfrm>
            <a:off x="6782321" y="2920770"/>
            <a:ext cx="845682" cy="253916"/>
          </a:xfrm>
          <a:prstGeom prst="rect">
            <a:avLst/>
          </a:prstGeom>
          <a:noFill/>
          <a:ln>
            <a:noFill/>
          </a:ln>
        </p:spPr>
        <p:txBody>
          <a:bodyPr wrap="square" lIns="91440" tIns="45720" rIns="91440" bIns="45720" rtlCol="0" anchor="t">
            <a:spAutoFit/>
          </a:bodyPr>
          <a:lstStyle/>
          <a:p>
            <a:pPr algn="ctr"/>
            <a:r>
              <a:rPr lang="en-US" sz="1050" b="1" dirty="0">
                <a:solidFill>
                  <a:srgbClr val="FF0000"/>
                </a:solidFill>
                <a:latin typeface="+mn-lt"/>
                <a:cs typeface="Arial" panose="020B0604020202020204" pitchFamily="34" charset="0"/>
              </a:rPr>
              <a:t>3-5 days</a:t>
            </a:r>
          </a:p>
        </p:txBody>
      </p:sp>
      <p:sp>
        <p:nvSpPr>
          <p:cNvPr id="9" name="Right Arrow 24">
            <a:extLst>
              <a:ext uri="{FF2B5EF4-FFF2-40B4-BE49-F238E27FC236}">
                <a16:creationId xmlns:a16="http://schemas.microsoft.com/office/drawing/2014/main" id="{88CB194B-30F7-430E-B4A5-8CD3759F08E9}"/>
              </a:ext>
            </a:extLst>
          </p:cNvPr>
          <p:cNvSpPr/>
          <p:nvPr/>
        </p:nvSpPr>
        <p:spPr>
          <a:xfrm flipH="1">
            <a:off x="3495159" y="3008418"/>
            <a:ext cx="2078157" cy="1304478"/>
          </a:xfrm>
          <a:prstGeom prst="rightArrow">
            <a:avLst>
              <a:gd name="adj1" fmla="val 67112"/>
              <a:gd name="adj2" fmla="val 40909"/>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defTabSz="514350" fontAlgn="base">
              <a:spcBef>
                <a:spcPct val="0"/>
              </a:spcBef>
              <a:spcAft>
                <a:spcPct val="0"/>
              </a:spcAft>
            </a:pPr>
            <a:r>
              <a:rPr lang="en-US" sz="1050" dirty="0">
                <a:cs typeface="Arial" panose="020B0604020202020204" pitchFamily="34" charset="0"/>
              </a:rPr>
              <a:t>Coordinator can view student’s demographic info and complete tasks in TOMS.</a:t>
            </a:r>
          </a:p>
        </p:txBody>
      </p:sp>
      <p:pic>
        <p:nvPicPr>
          <p:cNvPr id="30" name="Picture 29" descr="Graphical user interface, application&#10;&#10;Description automatically generated">
            <a:extLst>
              <a:ext uri="{FF2B5EF4-FFF2-40B4-BE49-F238E27FC236}">
                <a16:creationId xmlns:a16="http://schemas.microsoft.com/office/drawing/2014/main" id="{DFF52BDF-6DF7-2A05-C9F3-CA7FB9EB5B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5165" y="2705727"/>
            <a:ext cx="1942022" cy="1526318"/>
          </a:xfrm>
          <a:prstGeom prst="rect">
            <a:avLst/>
          </a:prstGeom>
          <a:ln>
            <a:solidFill>
              <a:schemeClr val="tx1"/>
            </a:solidFill>
          </a:ln>
        </p:spPr>
      </p:pic>
      <p:sp>
        <p:nvSpPr>
          <p:cNvPr id="11" name="Footer Placeholder 10">
            <a:extLst>
              <a:ext uri="{FF2B5EF4-FFF2-40B4-BE49-F238E27FC236}">
                <a16:creationId xmlns:a16="http://schemas.microsoft.com/office/drawing/2014/main" id="{A580C6A1-BBF1-E017-9DA8-0319B1D38FA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45934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3" name="Google Shape;238;p42">
            <a:extLst>
              <a:ext uri="{FF2B5EF4-FFF2-40B4-BE49-F238E27FC236}">
                <a16:creationId xmlns:a16="http://schemas.microsoft.com/office/drawing/2014/main" id="{A3E84838-7403-A44E-D51D-1BB56594EFD9}"/>
              </a:ext>
            </a:extLst>
          </p:cNvPr>
          <p:cNvSpPr txBox="1"/>
          <p:nvPr/>
        </p:nvSpPr>
        <p:spPr>
          <a:xfrm>
            <a:off x="906780" y="2288257"/>
            <a:ext cx="6968257" cy="1873195"/>
          </a:xfrm>
          <a:prstGeom prst="rect">
            <a:avLst/>
          </a:prstGeom>
          <a:noFill/>
          <a:ln>
            <a:noFill/>
          </a:ln>
        </p:spPr>
        <p:txBody>
          <a:bodyPr spcFirstLastPara="1" wrap="square" lIns="91425" tIns="91425" rIns="91425" bIns="91425" anchor="t" anchorCtr="0">
            <a:noAutofit/>
          </a:bodyPr>
          <a:lstStyle/>
          <a:p>
            <a:pPr marL="0" lvl="0" indent="0" algn="l" rtl="0">
              <a:lnSpc>
                <a:spcPct val="75000"/>
              </a:lnSpc>
              <a:spcBef>
                <a:spcPts val="0"/>
              </a:spcBef>
              <a:spcAft>
                <a:spcPts val="1800"/>
              </a:spcAft>
              <a:buNone/>
            </a:pPr>
            <a:r>
              <a:rPr lang="en-US" sz="2800" b="1" dirty="0">
                <a:solidFill>
                  <a:srgbClr val="FFFF00"/>
                </a:solidFill>
                <a:latin typeface="+mj-lt"/>
                <a:ea typeface="Lato"/>
                <a:cs typeface="Arial" panose="020B0604020202020204" pitchFamily="34" charset="0"/>
                <a:sym typeface="Lato"/>
              </a:rPr>
              <a:t>Before Testing:</a:t>
            </a:r>
            <a:endParaRPr lang="en-US" sz="2800" b="1" dirty="0">
              <a:solidFill>
                <a:srgbClr val="FFFF00"/>
              </a:solidFill>
              <a:latin typeface="+mj-lt"/>
              <a:ea typeface="Lato"/>
              <a:cs typeface="Arial" panose="020B0604020202020204" pitchFamily="34" charset="0"/>
            </a:endParaRPr>
          </a:p>
          <a:p>
            <a:pPr marL="0" lvl="0" indent="0" algn="l" rtl="0">
              <a:lnSpc>
                <a:spcPct val="75000"/>
              </a:lnSpc>
              <a:spcBef>
                <a:spcPts val="0"/>
              </a:spcBef>
              <a:spcAft>
                <a:spcPts val="1800"/>
              </a:spcAft>
              <a:buNone/>
            </a:pPr>
            <a:r>
              <a:rPr lang="en-US" sz="2800" b="1" dirty="0">
                <a:solidFill>
                  <a:schemeClr val="lt1"/>
                </a:solidFill>
                <a:latin typeface="+mj-lt"/>
                <a:ea typeface="Lato"/>
                <a:cs typeface="Arial" panose="020B0604020202020204" pitchFamily="34" charset="0"/>
                <a:sym typeface="Lato"/>
              </a:rPr>
              <a:t>Critical Information and Timeline</a:t>
            </a:r>
            <a:endParaRPr lang="en-US" sz="2800" b="1" dirty="0">
              <a:solidFill>
                <a:schemeClr val="lt1"/>
              </a:solidFill>
              <a:latin typeface="+mj-lt"/>
              <a:ea typeface="Lato"/>
              <a:cs typeface="Arial" panose="020B0604020202020204" pitchFamily="34" charset="0"/>
            </a:endParaRPr>
          </a:p>
        </p:txBody>
      </p:sp>
      <p:sp>
        <p:nvSpPr>
          <p:cNvPr id="5" name="Footer Placeholder 4">
            <a:extLst>
              <a:ext uri="{FF2B5EF4-FFF2-40B4-BE49-F238E27FC236}">
                <a16:creationId xmlns:a16="http://schemas.microsoft.com/office/drawing/2014/main" id="{49EBB95F-3B95-8D2A-9EFC-FA732013754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616384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New Enrollees to be Tested Throughout the Year</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a:lnSpc>
                <a:spcPct val="110000"/>
              </a:lnSpc>
            </a:pPr>
            <a:r>
              <a:rPr lang="en-US" sz="1800" dirty="0">
                <a:ea typeface="Tahoma"/>
                <a:cs typeface="Arial" panose="020B0604020202020204" pitchFamily="34" charset="0"/>
              </a:rPr>
              <a:t>Continue checking</a:t>
            </a:r>
            <a:r>
              <a:rPr lang="en-US" sz="1800" i="1" dirty="0">
                <a:ea typeface="Tahoma"/>
                <a:cs typeface="Arial" panose="020B0604020202020204" pitchFamily="34" charset="0"/>
              </a:rPr>
              <a:t> Initial ELPAC and Initial Alternate ELPAC Student Eligibility Report</a:t>
            </a:r>
            <a:r>
              <a:rPr lang="en-US" sz="1800" dirty="0">
                <a:ea typeface="Tahoma"/>
                <a:cs typeface="Arial" panose="020B0604020202020204" pitchFamily="34" charset="0"/>
              </a:rPr>
              <a:t> in TOMS </a:t>
            </a:r>
            <a:r>
              <a:rPr lang="en-US" sz="1800" b="1" dirty="0">
                <a:ea typeface="Tahoma"/>
                <a:cs typeface="Arial" panose="020B0604020202020204" pitchFamily="34" charset="0"/>
              </a:rPr>
              <a:t>WEEKLY.</a:t>
            </a:r>
            <a:endParaRPr lang="en-US" sz="1800" dirty="0"/>
          </a:p>
          <a:p>
            <a:pPr lvl="1">
              <a:lnSpc>
                <a:spcPct val="110000"/>
              </a:lnSpc>
            </a:pPr>
            <a:r>
              <a:rPr lang="en-US" sz="1600" dirty="0">
                <a:ea typeface="Tahoma"/>
                <a:cs typeface="Arial" panose="020B0604020202020204" pitchFamily="34" charset="0"/>
              </a:rPr>
              <a:t>Verify/confirm IEPs (FAPE 2 Part 4) for Initial Alternate ELPAC designation.</a:t>
            </a:r>
          </a:p>
          <a:p>
            <a:pPr>
              <a:lnSpc>
                <a:spcPct val="110000"/>
              </a:lnSpc>
            </a:pPr>
            <a:r>
              <a:rPr lang="en-US" sz="1800" dirty="0">
                <a:ea typeface="Tahoma"/>
                <a:cs typeface="Arial" panose="020B0604020202020204" pitchFamily="34" charset="0"/>
              </a:rPr>
              <a:t>Do not test new enrollees if they already tested at previous school/district.</a:t>
            </a:r>
          </a:p>
          <a:p>
            <a:pPr lvl="1">
              <a:lnSpc>
                <a:spcPct val="110000"/>
              </a:lnSpc>
            </a:pPr>
            <a:r>
              <a:rPr lang="en-US" sz="1600" dirty="0">
                <a:ea typeface="Tahoma"/>
                <a:cs typeface="Arial" panose="020B0604020202020204" pitchFamily="34" charset="0"/>
              </a:rPr>
              <a:t>Check Completion Status Portal on elpac.org</a:t>
            </a:r>
          </a:p>
          <a:p>
            <a:pPr>
              <a:lnSpc>
                <a:spcPct val="110000"/>
              </a:lnSpc>
            </a:pPr>
            <a:r>
              <a:rPr lang="en-US" sz="1800" dirty="0">
                <a:ea typeface="Tahoma"/>
                <a:cs typeface="Arial" panose="020B0604020202020204" pitchFamily="34" charset="0"/>
              </a:rPr>
              <a:t>If Initial ELPAC scores are not in TOMS, but student is listed as an EL in </a:t>
            </a:r>
            <a:r>
              <a:rPr lang="en-US" sz="1800" dirty="0" err="1">
                <a:ea typeface="Tahoma"/>
                <a:cs typeface="Arial" panose="020B0604020202020204" pitchFamily="34" charset="0"/>
              </a:rPr>
              <a:t>MiSiS</a:t>
            </a:r>
            <a:r>
              <a:rPr lang="en-US" sz="1800" dirty="0">
                <a:ea typeface="Tahoma"/>
                <a:cs typeface="Arial" panose="020B0604020202020204" pitchFamily="34" charset="0"/>
              </a:rPr>
              <a:t>, contact the State Reporting Services Branch at (213) 241-2450.</a:t>
            </a:r>
          </a:p>
          <a:p>
            <a:pPr lvl="1">
              <a:lnSpc>
                <a:spcPct val="110000"/>
              </a:lnSpc>
            </a:pPr>
            <a:r>
              <a:rPr lang="en-US" sz="1600" dirty="0">
                <a:ea typeface="Tahoma"/>
                <a:cs typeface="Arial" panose="020B0604020202020204" pitchFamily="34" charset="0"/>
              </a:rPr>
              <a:t>Possible issues:</a:t>
            </a:r>
          </a:p>
          <a:p>
            <a:pPr lvl="2" indent="-302895">
              <a:lnSpc>
                <a:spcPct val="110000"/>
              </a:lnSpc>
            </a:pPr>
            <a:r>
              <a:rPr lang="en-US" sz="1400" dirty="0">
                <a:ea typeface="Tahoma"/>
                <a:cs typeface="Arial" panose="020B0604020202020204" pitchFamily="34" charset="0"/>
              </a:rPr>
              <a:t>SSID issue</a:t>
            </a:r>
          </a:p>
          <a:p>
            <a:pPr lvl="2" indent="-302895">
              <a:lnSpc>
                <a:spcPct val="110000"/>
              </a:lnSpc>
            </a:pPr>
            <a:r>
              <a:rPr lang="en-US" sz="1400" dirty="0">
                <a:ea typeface="Tahoma"/>
                <a:cs typeface="Arial" panose="020B0604020202020204" pitchFamily="34" charset="0"/>
              </a:rPr>
              <a:t>Student was reported as EL, IFEP, or EO by another school</a:t>
            </a:r>
          </a:p>
          <a:p>
            <a:endParaRPr lang="en-US" dirty="0"/>
          </a:p>
        </p:txBody>
      </p:sp>
      <p:sp>
        <p:nvSpPr>
          <p:cNvPr id="6" name="Footer Placeholder 5">
            <a:extLst>
              <a:ext uri="{FF2B5EF4-FFF2-40B4-BE49-F238E27FC236}">
                <a16:creationId xmlns:a16="http://schemas.microsoft.com/office/drawing/2014/main" id="{4B649F39-DE47-3F02-D631-8DC01212C8DC}"/>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23455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8">
            <a:extLst>
              <a:ext uri="{FF2B5EF4-FFF2-40B4-BE49-F238E27FC236}">
                <a16:creationId xmlns:a16="http://schemas.microsoft.com/office/drawing/2014/main" id="{D64F85FB-361F-354D-92F9-AFF10388AC45}"/>
              </a:ext>
            </a:extLst>
          </p:cNvPr>
          <p:cNvGraphicFramePr>
            <a:graphicFrameLocks noGrp="1"/>
          </p:cNvGraphicFramePr>
          <p:nvPr>
            <p:extLst>
              <p:ext uri="{D42A27DB-BD31-4B8C-83A1-F6EECF244321}">
                <p14:modId xmlns:p14="http://schemas.microsoft.com/office/powerpoint/2010/main" val="2431851056"/>
              </p:ext>
            </p:extLst>
          </p:nvPr>
        </p:nvGraphicFramePr>
        <p:xfrm>
          <a:off x="843773" y="1037885"/>
          <a:ext cx="7456454" cy="3547110"/>
        </p:xfrm>
        <a:graphic>
          <a:graphicData uri="http://schemas.openxmlformats.org/drawingml/2006/table">
            <a:tbl>
              <a:tblPr firstRow="1" bandRow="1">
                <a:tableStyleId>{5C22544A-7EE6-4342-B048-85BDC9FD1C3A}</a:tableStyleId>
              </a:tblPr>
              <a:tblGrid>
                <a:gridCol w="2292496">
                  <a:extLst>
                    <a:ext uri="{9D8B030D-6E8A-4147-A177-3AD203B41FA5}">
                      <a16:colId xmlns:a16="http://schemas.microsoft.com/office/drawing/2014/main" val="1773091309"/>
                    </a:ext>
                  </a:extLst>
                </a:gridCol>
                <a:gridCol w="1298994">
                  <a:extLst>
                    <a:ext uri="{9D8B030D-6E8A-4147-A177-3AD203B41FA5}">
                      <a16:colId xmlns:a16="http://schemas.microsoft.com/office/drawing/2014/main" val="2880828125"/>
                    </a:ext>
                  </a:extLst>
                </a:gridCol>
                <a:gridCol w="3864964">
                  <a:extLst>
                    <a:ext uri="{9D8B030D-6E8A-4147-A177-3AD203B41FA5}">
                      <a16:colId xmlns:a16="http://schemas.microsoft.com/office/drawing/2014/main" val="4078279352"/>
                    </a:ext>
                  </a:extLst>
                </a:gridCol>
              </a:tblGrid>
              <a:tr h="278130">
                <a:tc>
                  <a:txBody>
                    <a:bodyPr/>
                    <a:lstStyle/>
                    <a:p>
                      <a:pPr algn="ctr"/>
                      <a:r>
                        <a:rPr lang="en-US" sz="1200" dirty="0">
                          <a:latin typeface="+mn-lt"/>
                          <a:cs typeface="Arial" panose="020B0604020202020204" pitchFamily="34" charset="0"/>
                        </a:rPr>
                        <a:t>Name of Report</a:t>
                      </a:r>
                    </a:p>
                  </a:txBody>
                  <a:tcPr marL="68580" marR="68580" marT="34290" marB="34290"/>
                </a:tc>
                <a:tc>
                  <a:txBody>
                    <a:bodyPr/>
                    <a:lstStyle/>
                    <a:p>
                      <a:pPr algn="ctr"/>
                      <a:r>
                        <a:rPr lang="en-US" sz="1200" dirty="0">
                          <a:latin typeface="+mn-lt"/>
                          <a:cs typeface="Arial" panose="020B0604020202020204" pitchFamily="34" charset="0"/>
                        </a:rPr>
                        <a:t>Location</a:t>
                      </a:r>
                    </a:p>
                  </a:txBody>
                  <a:tcPr marL="68580" marR="68580" marT="34290" marB="34290"/>
                </a:tc>
                <a:tc>
                  <a:txBody>
                    <a:bodyPr/>
                    <a:lstStyle/>
                    <a:p>
                      <a:pPr algn="ctr"/>
                      <a:r>
                        <a:rPr lang="en-US" sz="1200" dirty="0">
                          <a:latin typeface="+mn-lt"/>
                          <a:cs typeface="Arial" panose="020B0604020202020204" pitchFamily="34" charset="0"/>
                        </a:rPr>
                        <a:t>Purpose</a:t>
                      </a:r>
                    </a:p>
                  </a:txBody>
                  <a:tcPr marL="68580" marR="68580" marT="34290" marB="34290"/>
                </a:tc>
                <a:extLst>
                  <a:ext uri="{0D108BD9-81ED-4DB2-BD59-A6C34878D82A}">
                    <a16:rowId xmlns:a16="http://schemas.microsoft.com/office/drawing/2014/main" val="642524527"/>
                  </a:ext>
                </a:extLst>
              </a:tr>
              <a:tr h="617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cs typeface="Arial" panose="020B0604020202020204" pitchFamily="34" charset="0"/>
                        </a:rPr>
                        <a:t>Initial and Initial Alternate ELPAC Student Eligibility Report</a:t>
                      </a:r>
                    </a:p>
                  </a:txBody>
                  <a:tcPr marL="68580" marR="68580" marT="34290" marB="34290"/>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dirty="0">
                          <a:latin typeface="+mn-lt"/>
                          <a:cs typeface="Arial" panose="020B0604020202020204" pitchFamily="34" charset="0"/>
                        </a:rPr>
                        <a:t>TOMS &gt; Initial ELPAC Reports</a:t>
                      </a:r>
                    </a:p>
                  </a:txBody>
                  <a:tcPr marL="68580" marR="68580" marT="34290" marB="34290"/>
                </a:tc>
                <a:tc>
                  <a:txBody>
                    <a:bodyPr/>
                    <a:lstStyle/>
                    <a:p>
                      <a:r>
                        <a:rPr lang="en-US" sz="1200" b="0" dirty="0">
                          <a:latin typeface="+mn-lt"/>
                          <a:cs typeface="Arial" panose="020B0604020202020204" pitchFamily="34" charset="0"/>
                        </a:rPr>
                        <a:t>Indicates students who are eligible to test per TOMS demographic data.</a:t>
                      </a:r>
                    </a:p>
                  </a:txBody>
                  <a:tcPr marL="68580" marR="68580" marT="34290" marB="34290"/>
                </a:tc>
                <a:extLst>
                  <a:ext uri="{0D108BD9-81ED-4DB2-BD59-A6C34878D82A}">
                    <a16:rowId xmlns:a16="http://schemas.microsoft.com/office/drawing/2014/main" val="265149431"/>
                  </a:ext>
                </a:extLst>
              </a:tr>
              <a:tr h="800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cs typeface="Arial" panose="020B0604020202020204" pitchFamily="34" charset="0"/>
                        </a:rPr>
                        <a:t>Security Forms and Remote Administration Status Report</a:t>
                      </a:r>
                    </a:p>
                  </a:txBody>
                  <a:tcPr marL="68580" marR="68580" marT="34290" marB="34290"/>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dirty="0">
                          <a:solidFill>
                            <a:schemeClr val="tx1"/>
                          </a:solidFill>
                          <a:latin typeface="+mn-lt"/>
                          <a:cs typeface="Arial" panose="020B0604020202020204" pitchFamily="34" charset="0"/>
                        </a:rPr>
                        <a:t>TOMS &gt; Site Reports</a:t>
                      </a:r>
                    </a:p>
                  </a:txBody>
                  <a:tcPr marL="68580" marR="68580" marT="34290" marB="34290"/>
                </a:tc>
                <a:tc>
                  <a:txBody>
                    <a:bodyPr/>
                    <a:lstStyle/>
                    <a:p>
                      <a:r>
                        <a:rPr lang="en-US" sz="1200" dirty="0">
                          <a:solidFill>
                            <a:schemeClr val="tx1"/>
                          </a:solidFill>
                          <a:latin typeface="+mn-lt"/>
                          <a:cs typeface="Arial" panose="020B0604020202020204" pitchFamily="34" charset="0"/>
                        </a:rPr>
                        <a:t>Identifies who has not signed</a:t>
                      </a:r>
                      <a:r>
                        <a:rPr lang="en-US" sz="1200" baseline="0" dirty="0">
                          <a:solidFill>
                            <a:schemeClr val="tx1"/>
                          </a:solidFill>
                          <a:latin typeface="+mn-lt"/>
                          <a:cs typeface="Arial" panose="020B0604020202020204" pitchFamily="34" charset="0"/>
                        </a:rPr>
                        <a:t> the Security Affidavit in TOMS. TEs who have not signed the TOMS affidavit will not be able to create Initial ELPAC test sessions.</a:t>
                      </a:r>
                      <a:endParaRPr lang="en-US" sz="1200" dirty="0">
                        <a:solidFill>
                          <a:schemeClr val="tx1"/>
                        </a:solidFill>
                        <a:highlight>
                          <a:srgbClr val="FFFF00"/>
                        </a:highlight>
                        <a:latin typeface="+mn-lt"/>
                        <a:cs typeface="Arial" panose="020B0604020202020204" pitchFamily="34" charset="0"/>
                      </a:endParaRPr>
                    </a:p>
                  </a:txBody>
                  <a:tcPr marL="68580" marR="68580" marT="34290" marB="34290"/>
                </a:tc>
                <a:extLst>
                  <a:ext uri="{0D108BD9-81ED-4DB2-BD59-A6C34878D82A}">
                    <a16:rowId xmlns:a16="http://schemas.microsoft.com/office/drawing/2014/main" val="2479802575"/>
                  </a:ext>
                </a:extLst>
              </a:tr>
              <a:tr h="617220">
                <a:tc>
                  <a:txBody>
                    <a:bodyPr/>
                    <a:lstStyle/>
                    <a:p>
                      <a:pPr marL="0" marR="0" lvl="0" indent="0" algn="l" rtl="0" eaLnBrk="1" fontAlgn="auto" latinLnBrk="0" hangingPunct="1">
                        <a:lnSpc>
                          <a:spcPct val="100000"/>
                        </a:lnSpc>
                        <a:spcBef>
                          <a:spcPts val="0"/>
                        </a:spcBef>
                        <a:spcAft>
                          <a:spcPts val="0"/>
                        </a:spcAft>
                        <a:buClrTx/>
                        <a:buSzTx/>
                        <a:buFontTx/>
                        <a:buNone/>
                      </a:pPr>
                      <a:r>
                        <a:rPr lang="en-US" sz="1200" dirty="0">
                          <a:latin typeface="+mn-lt"/>
                          <a:cs typeface="Arial" panose="020B0604020202020204" pitchFamily="34" charset="0"/>
                        </a:rPr>
                        <a:t>Completion Status Report (Plan and Manage Testing)</a:t>
                      </a:r>
                    </a:p>
                  </a:txBody>
                  <a:tcPr marL="68580" marR="68580" marT="34290" marB="34290"/>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dirty="0">
                          <a:latin typeface="+mn-lt"/>
                          <a:cs typeface="Arial" panose="020B0604020202020204" pitchFamily="34" charset="0"/>
                        </a:rPr>
                        <a:t>Completion Status Portal/ TIDE</a:t>
                      </a:r>
                    </a:p>
                  </a:txBody>
                  <a:tcPr marL="68580" marR="68580" marT="34290" marB="34290"/>
                </a:tc>
                <a:tc>
                  <a:txBody>
                    <a:bodyPr/>
                    <a:lstStyle/>
                    <a:p>
                      <a:r>
                        <a:rPr lang="en-US" sz="1200" dirty="0">
                          <a:latin typeface="+mn-lt"/>
                          <a:cs typeface="Arial" panose="020B0604020202020204" pitchFamily="34" charset="0"/>
                        </a:rPr>
                        <a:t>Provides a detailed account of  completed/pending ELPAC domains.</a:t>
                      </a:r>
                    </a:p>
                  </a:txBody>
                  <a:tcPr marL="68580" marR="68580" marT="34290" marB="34290"/>
                </a:tc>
                <a:extLst>
                  <a:ext uri="{0D108BD9-81ED-4DB2-BD59-A6C34878D82A}">
                    <a16:rowId xmlns:a16="http://schemas.microsoft.com/office/drawing/2014/main" val="559866508"/>
                  </a:ext>
                </a:extLst>
              </a:tr>
              <a:tr h="617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ELPAC School-Level Test Settings Report</a:t>
                      </a:r>
                    </a:p>
                  </a:txBody>
                  <a:tcPr marL="68580" marR="68580" marT="34290" marB="34290"/>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dirty="0">
                          <a:latin typeface="+mn-lt"/>
                          <a:cs typeface="Arial" panose="020B0604020202020204" pitchFamily="34" charset="0"/>
                        </a:rPr>
                        <a:t>TOMS &gt; Site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Arial" panose="020B0604020202020204" pitchFamily="34" charset="0"/>
                      </a:endParaRPr>
                    </a:p>
                  </a:txBody>
                  <a:tcPr marL="68580" marR="68580" marT="34290" marB="34290"/>
                </a:tc>
                <a:tc>
                  <a:txBody>
                    <a:bodyPr/>
                    <a:lstStyle/>
                    <a:p>
                      <a:r>
                        <a:rPr lang="en-US" sz="1200" dirty="0">
                          <a:latin typeface="+mn-lt"/>
                          <a:cs typeface="Arial" panose="020B0604020202020204" pitchFamily="34" charset="0"/>
                        </a:rPr>
                        <a:t>Shows the designated supports and accommodations you entered in TOMS for students.</a:t>
                      </a:r>
                    </a:p>
                  </a:txBody>
                  <a:tcPr marL="68580" marR="68580" marT="34290" marB="34290"/>
                </a:tc>
                <a:extLst>
                  <a:ext uri="{0D108BD9-81ED-4DB2-BD59-A6C34878D82A}">
                    <a16:rowId xmlns:a16="http://schemas.microsoft.com/office/drawing/2014/main" val="3798511569"/>
                  </a:ext>
                </a:extLst>
              </a:tr>
              <a:tr h="617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ELPAC School-Level Student Score Report PDFs</a:t>
                      </a:r>
                    </a:p>
                  </a:txBody>
                  <a:tcPr marL="68580" marR="68580" marT="34290" marB="34290"/>
                </a:tc>
                <a:tc>
                  <a:txBody>
                    <a:bodyPr/>
                    <a:lstStyle/>
                    <a:p>
                      <a:pPr marL="0" marR="0" lvl="0" indent="0" algn="l">
                        <a:lnSpc>
                          <a:spcPct val="100000"/>
                        </a:lnSpc>
                        <a:spcBef>
                          <a:spcPts val="0"/>
                        </a:spcBef>
                        <a:spcAft>
                          <a:spcPts val="0"/>
                        </a:spcAft>
                        <a:buNone/>
                      </a:pPr>
                      <a:r>
                        <a:rPr lang="en-US" sz="1200" b="0" i="0" u="none" strike="noStrike" noProof="0" dirty="0">
                          <a:solidFill>
                            <a:srgbClr val="000000"/>
                          </a:solidFill>
                          <a:latin typeface="+mn-lt"/>
                        </a:rPr>
                        <a:t>TOMS &gt; Site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Arial" panose="020B0604020202020204" pitchFamily="34" charset="0"/>
                      </a:endParaRPr>
                    </a:p>
                  </a:txBody>
                  <a:tcPr marL="68580" marR="68580" marT="34290" marB="34290"/>
                </a:tc>
                <a:tc>
                  <a:txBody>
                    <a:bodyPr/>
                    <a:lstStyle/>
                    <a:p>
                      <a:r>
                        <a:rPr lang="en-US" sz="1200" dirty="0">
                          <a:latin typeface="+mn-lt"/>
                          <a:cs typeface="Arial" panose="020B0604020202020204" pitchFamily="34" charset="0"/>
                        </a:rPr>
                        <a:t>Print Initial ELPAC Score Reports once available. Follow MMED procedures for documenting.</a:t>
                      </a:r>
                    </a:p>
                  </a:txBody>
                  <a:tcPr marL="68580" marR="68580" marT="34290" marB="34290"/>
                </a:tc>
                <a:extLst>
                  <a:ext uri="{0D108BD9-81ED-4DB2-BD59-A6C34878D82A}">
                    <a16:rowId xmlns:a16="http://schemas.microsoft.com/office/drawing/2014/main" val="3730789894"/>
                  </a:ext>
                </a:extLst>
              </a:tr>
            </a:tbl>
          </a:graphicData>
        </a:graphic>
      </p:graphicFrame>
      <p:sp>
        <p:nvSpPr>
          <p:cNvPr id="3" name="Title 2">
            <a:extLst>
              <a:ext uri="{FF2B5EF4-FFF2-40B4-BE49-F238E27FC236}">
                <a16:creationId xmlns:a16="http://schemas.microsoft.com/office/drawing/2014/main" id="{61E23048-28BD-20D1-6645-68CCD5ADB201}"/>
              </a:ext>
            </a:extLst>
          </p:cNvPr>
          <p:cNvSpPr>
            <a:spLocks noGrp="1"/>
          </p:cNvSpPr>
          <p:nvPr>
            <p:ph type="title"/>
          </p:nvPr>
        </p:nvSpPr>
        <p:spPr/>
        <p:txBody>
          <a:bodyPr spcFirstLastPara="1" wrap="square" lIns="68580" tIns="34290" rIns="68580" bIns="34290" anchor="ctr" anchorCtr="0">
            <a:normAutofit/>
          </a:bodyPr>
          <a:lstStyle/>
          <a:p>
            <a:r>
              <a:rPr lang="en-US"/>
              <a:t>Initial ELPAC Reports</a:t>
            </a:r>
          </a:p>
        </p:txBody>
      </p:sp>
      <p:sp>
        <p:nvSpPr>
          <p:cNvPr id="5" name="Footer Placeholder 4">
            <a:extLst>
              <a:ext uri="{FF2B5EF4-FFF2-40B4-BE49-F238E27FC236}">
                <a16:creationId xmlns:a16="http://schemas.microsoft.com/office/drawing/2014/main" id="{84CC56AF-1A5C-D3A2-DD2C-9AAC82500ED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645957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Online Student Data Inquiry Form</a:t>
            </a:r>
          </a:p>
        </p:txBody>
      </p:sp>
      <p:sp>
        <p:nvSpPr>
          <p:cNvPr id="5" name="Rectangle 4">
            <a:extLst>
              <a:ext uri="{FF2B5EF4-FFF2-40B4-BE49-F238E27FC236}">
                <a16:creationId xmlns:a16="http://schemas.microsoft.com/office/drawing/2014/main" id="{F9E92479-5F0E-E240-B8DD-B10165FDFDFF}"/>
              </a:ext>
            </a:extLst>
          </p:cNvPr>
          <p:cNvSpPr/>
          <p:nvPr/>
        </p:nvSpPr>
        <p:spPr>
          <a:xfrm>
            <a:off x="4660615" y="952073"/>
            <a:ext cx="3898037" cy="2439129"/>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wrap="square" lIns="68580" tIns="34290" rIns="68580" bIns="34290" anchor="t">
            <a:spAutoFit/>
          </a:bodyPr>
          <a:lstStyle/>
          <a:p>
            <a:pPr marL="257175" indent="-257175">
              <a:spcBef>
                <a:spcPts val="225"/>
              </a:spcBef>
              <a:spcAft>
                <a:spcPts val="300"/>
              </a:spcAft>
              <a:buFont typeface="+mj-lt"/>
              <a:buAutoNum type="arabicPeriod"/>
            </a:pPr>
            <a:r>
              <a:rPr lang="en-US" sz="1800" dirty="0">
                <a:cs typeface="Arial" panose="020B0604020202020204" pitchFamily="34" charset="0"/>
              </a:rPr>
              <a:t>Access the </a:t>
            </a:r>
            <a:r>
              <a:rPr lang="en-US" sz="1800" i="1" dirty="0">
                <a:cs typeface="Arial" panose="020B0604020202020204" pitchFamily="34" charset="0"/>
              </a:rPr>
              <a:t>Student Data Inquiry Guide </a:t>
            </a:r>
            <a:r>
              <a:rPr lang="en-US" sz="1800" dirty="0">
                <a:cs typeface="Arial" panose="020B0604020202020204" pitchFamily="34" charset="0"/>
              </a:rPr>
              <a:t>in STB’s Coordinator Resources </a:t>
            </a:r>
            <a:endParaRPr lang="en-US" sz="1800" dirty="0">
              <a:ea typeface="Calibri"/>
              <a:cs typeface="Arial" panose="020B0604020202020204" pitchFamily="34" charset="0"/>
            </a:endParaRPr>
          </a:p>
          <a:p>
            <a:pPr marL="257175" indent="-257175">
              <a:spcBef>
                <a:spcPts val="225"/>
              </a:spcBef>
              <a:spcAft>
                <a:spcPts val="300"/>
              </a:spcAft>
              <a:buFont typeface="+mj-lt"/>
              <a:buAutoNum type="arabicPeriod"/>
            </a:pPr>
            <a:r>
              <a:rPr lang="en-US" sz="1800" dirty="0">
                <a:cs typeface="Arial" panose="020B0604020202020204" pitchFamily="34" charset="0"/>
              </a:rPr>
              <a:t>Find the issue that is occurring. </a:t>
            </a:r>
            <a:endParaRPr lang="en-US" sz="1800" dirty="0">
              <a:ea typeface="Calibri"/>
              <a:cs typeface="Arial" panose="020B0604020202020204" pitchFamily="34" charset="0"/>
            </a:endParaRPr>
          </a:p>
          <a:p>
            <a:pPr marL="257175" indent="-257175">
              <a:spcBef>
                <a:spcPts val="375"/>
              </a:spcBef>
              <a:spcAft>
                <a:spcPts val="300"/>
              </a:spcAft>
              <a:buAutoNum type="arabicPeriod"/>
            </a:pPr>
            <a:r>
              <a:rPr lang="en-US" sz="1800" dirty="0">
                <a:cs typeface="Arial" panose="020B0604020202020204" pitchFamily="34" charset="0"/>
              </a:rPr>
              <a:t>If you can confirm the related Actions for the issue, click on the link to access the </a:t>
            </a:r>
            <a:r>
              <a:rPr lang="en-US" sz="1800" i="1" dirty="0">
                <a:cs typeface="Arial" panose="020B0604020202020204" pitchFamily="34" charset="0"/>
              </a:rPr>
              <a:t>Online TOMS Student Data Inquiry Forms</a:t>
            </a:r>
            <a:r>
              <a:rPr lang="en-US" sz="1800" dirty="0">
                <a:cs typeface="Arial" panose="020B0604020202020204" pitchFamily="34" charset="0"/>
              </a:rPr>
              <a:t>.</a:t>
            </a:r>
          </a:p>
        </p:txBody>
      </p:sp>
      <p:pic>
        <p:nvPicPr>
          <p:cNvPr id="7" name="Picture 6">
            <a:extLst>
              <a:ext uri="{FF2B5EF4-FFF2-40B4-BE49-F238E27FC236}">
                <a16:creationId xmlns:a16="http://schemas.microsoft.com/office/drawing/2014/main" id="{F099A454-F68B-B642-84D7-263C41E24DA9}"/>
              </a:ext>
            </a:extLst>
          </p:cNvPr>
          <p:cNvPicPr>
            <a:picLocks noChangeAspect="1"/>
          </p:cNvPicPr>
          <p:nvPr/>
        </p:nvPicPr>
        <p:blipFill>
          <a:blip r:embed="rId3"/>
          <a:stretch>
            <a:fillRect/>
          </a:stretch>
        </p:blipFill>
        <p:spPr>
          <a:xfrm>
            <a:off x="829016" y="2334406"/>
            <a:ext cx="3015272" cy="2371692"/>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8" descr="Timeline&#10;&#10;Description automatically generated">
            <a:extLst>
              <a:ext uri="{FF2B5EF4-FFF2-40B4-BE49-F238E27FC236}">
                <a16:creationId xmlns:a16="http://schemas.microsoft.com/office/drawing/2014/main" id="{ACE7848F-D2CE-A33D-92BC-FB0940A293E3}"/>
              </a:ext>
            </a:extLst>
          </p:cNvPr>
          <p:cNvPicPr>
            <a:picLocks noChangeAspect="1"/>
          </p:cNvPicPr>
          <p:nvPr/>
        </p:nvPicPr>
        <p:blipFill>
          <a:blip r:embed="rId4"/>
          <a:stretch>
            <a:fillRect/>
          </a:stretch>
        </p:blipFill>
        <p:spPr>
          <a:xfrm>
            <a:off x="1382584" y="953621"/>
            <a:ext cx="2057400" cy="1044186"/>
          </a:xfrm>
          <a:prstGeom prst="rect">
            <a:avLst/>
          </a:prstGeom>
          <a:ln>
            <a:solidFill>
              <a:schemeClr val="tx1"/>
            </a:solidFill>
          </a:ln>
        </p:spPr>
      </p:pic>
      <p:sp>
        <p:nvSpPr>
          <p:cNvPr id="9" name="Rectangle 8">
            <a:extLst>
              <a:ext uri="{FF2B5EF4-FFF2-40B4-BE49-F238E27FC236}">
                <a16:creationId xmlns:a16="http://schemas.microsoft.com/office/drawing/2014/main" id="{93EBFBDE-8489-FDF0-1988-B939560B0C72}"/>
              </a:ext>
            </a:extLst>
          </p:cNvPr>
          <p:cNvSpPr/>
          <p:nvPr/>
        </p:nvSpPr>
        <p:spPr>
          <a:xfrm>
            <a:off x="1379424" y="1806910"/>
            <a:ext cx="1026576" cy="1854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Footer Placeholder 5">
            <a:extLst>
              <a:ext uri="{FF2B5EF4-FFF2-40B4-BE49-F238E27FC236}">
                <a16:creationId xmlns:a16="http://schemas.microsoft.com/office/drawing/2014/main" id="{DA023E09-6659-69CE-388D-9ED354DD183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914039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a:t>Online Student Data Inquiry Form</a:t>
            </a:r>
          </a:p>
        </p:txBody>
      </p:sp>
      <p:sp>
        <p:nvSpPr>
          <p:cNvPr id="4" name="Text Placeholder 3">
            <a:extLst>
              <a:ext uri="{FF2B5EF4-FFF2-40B4-BE49-F238E27FC236}">
                <a16:creationId xmlns:a16="http://schemas.microsoft.com/office/drawing/2014/main" id="{B8D5D295-97D4-F76B-1D9B-2A103C110392}"/>
              </a:ext>
            </a:extLst>
          </p:cNvPr>
          <p:cNvSpPr>
            <a:spLocks noGrp="1"/>
          </p:cNvSpPr>
          <p:nvPr>
            <p:ph type="body" idx="13"/>
          </p:nvPr>
        </p:nvSpPr>
        <p:spPr/>
        <p:txBody>
          <a:bodyPr spcFirstLastPara="1" wrap="square" lIns="68580" tIns="34290" rIns="68580" bIns="34290" anchor="t" anchorCtr="0">
            <a:normAutofit fontScale="92500" lnSpcReduction="20000"/>
          </a:bodyPr>
          <a:lstStyle/>
          <a:p>
            <a:r>
              <a:rPr lang="en-US" sz="1900" dirty="0">
                <a:ea typeface="Tahoma"/>
              </a:rPr>
              <a:t>To complete the Online Student Data Inquiry Form, you will need the following student information </a:t>
            </a:r>
            <a:endParaRPr lang="en-US" sz="1900" dirty="0"/>
          </a:p>
          <a:p>
            <a:pPr lvl="1"/>
            <a:r>
              <a:rPr lang="en-US" sz="1700" dirty="0">
                <a:ea typeface="Tahoma"/>
              </a:rPr>
              <a:t>Student first name</a:t>
            </a:r>
            <a:endParaRPr lang="en-US" sz="1700" dirty="0"/>
          </a:p>
          <a:p>
            <a:pPr lvl="1"/>
            <a:r>
              <a:rPr lang="en-US" sz="1700" dirty="0">
                <a:ea typeface="Tahoma"/>
              </a:rPr>
              <a:t>Student last name</a:t>
            </a:r>
          </a:p>
          <a:p>
            <a:pPr lvl="1"/>
            <a:r>
              <a:rPr lang="en-US" sz="1700" dirty="0">
                <a:ea typeface="Tahoma"/>
              </a:rPr>
              <a:t>Grade level</a:t>
            </a:r>
          </a:p>
          <a:p>
            <a:pPr lvl="1"/>
            <a:r>
              <a:rPr lang="en-US" sz="1700" dirty="0">
                <a:ea typeface="Tahoma"/>
              </a:rPr>
              <a:t>Enrollment date</a:t>
            </a:r>
          </a:p>
          <a:p>
            <a:pPr lvl="1"/>
            <a:r>
              <a:rPr lang="en-US" sz="1700" dirty="0">
                <a:ea typeface="Tahoma"/>
              </a:rPr>
              <a:t>SSID</a:t>
            </a:r>
          </a:p>
          <a:p>
            <a:pPr lvl="1"/>
            <a:r>
              <a:rPr lang="en-US" sz="1700" dirty="0">
                <a:ea typeface="Tahoma"/>
              </a:rPr>
              <a:t>LAUSD ID</a:t>
            </a:r>
          </a:p>
          <a:p>
            <a:pPr lvl="1"/>
            <a:r>
              <a:rPr lang="en-US" sz="1700" dirty="0">
                <a:ea typeface="Tahoma"/>
              </a:rPr>
              <a:t>All information must be confirmed in </a:t>
            </a:r>
            <a:r>
              <a:rPr lang="en-US" sz="1700" dirty="0" err="1">
                <a:ea typeface="Tahoma"/>
              </a:rPr>
              <a:t>MiSiS</a:t>
            </a:r>
            <a:r>
              <a:rPr lang="en-US" sz="1700" dirty="0">
                <a:ea typeface="Tahoma"/>
              </a:rPr>
              <a:t> and TOMS before entered onto the form.</a:t>
            </a:r>
          </a:p>
          <a:p>
            <a:r>
              <a:rPr lang="en-US" sz="1900" dirty="0">
                <a:ea typeface="Tahoma"/>
                <a:cs typeface="Arial" panose="020B0604020202020204" pitchFamily="34" charset="0"/>
              </a:rPr>
              <a:t>Follow the prompts on the Online Student Data Inquiry Form and enter the required information.</a:t>
            </a:r>
          </a:p>
          <a:p>
            <a:r>
              <a:rPr lang="en-US" sz="1900" dirty="0">
                <a:ea typeface="Tahoma"/>
                <a:cs typeface="Arial" panose="020B0604020202020204" pitchFamily="34" charset="0"/>
              </a:rPr>
              <a:t>After submitting the online form, you will receive a confirmation email.</a:t>
            </a:r>
          </a:p>
          <a:p>
            <a:r>
              <a:rPr lang="en-US" sz="1900" dirty="0">
                <a:ea typeface="Tahoma"/>
                <a:cs typeface="Arial" panose="020B0604020202020204" pitchFamily="34" charset="0"/>
              </a:rPr>
              <a:t>An STB staff member will email you with further questions or when the issue is resolved.</a:t>
            </a:r>
          </a:p>
        </p:txBody>
      </p:sp>
      <p:sp>
        <p:nvSpPr>
          <p:cNvPr id="6" name="Footer Placeholder 5">
            <a:extLst>
              <a:ext uri="{FF2B5EF4-FFF2-40B4-BE49-F238E27FC236}">
                <a16:creationId xmlns:a16="http://schemas.microsoft.com/office/drawing/2014/main" id="{B9603599-AF42-F617-614B-D835E4A4B10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507181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ctr" anchorCtr="0">
            <a:normAutofit/>
          </a:bodyPr>
          <a:lstStyle/>
          <a:p>
            <a:r>
              <a:rPr lang="en-US"/>
              <a:t>Action Items</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pPr>
              <a:spcAft>
                <a:spcPts val="400"/>
              </a:spcAft>
            </a:pPr>
            <a:r>
              <a:rPr lang="en-US" sz="1800" dirty="0">
                <a:ea typeface="Tahoma"/>
                <a:cs typeface="Arial" panose="020B0604020202020204" pitchFamily="34" charset="0"/>
              </a:rPr>
              <a:t>Download your school site's </a:t>
            </a:r>
            <a:r>
              <a:rPr lang="en-US" sz="1800" i="1" dirty="0">
                <a:ea typeface="Tahoma"/>
                <a:cs typeface="Arial" panose="020B0604020202020204" pitchFamily="34" charset="0"/>
              </a:rPr>
              <a:t>Initial ELPAC and Initial Alternate ELPAC Student Eligibility Report </a:t>
            </a:r>
            <a:r>
              <a:rPr lang="en-US" sz="1800" dirty="0">
                <a:ea typeface="Tahoma"/>
                <a:cs typeface="Arial" panose="020B0604020202020204" pitchFamily="34" charset="0"/>
              </a:rPr>
              <a:t>after you receive your TOMS account.</a:t>
            </a:r>
            <a:endParaRPr lang="en-US" sz="1800" dirty="0"/>
          </a:p>
          <a:p>
            <a:pPr>
              <a:spcAft>
                <a:spcPts val="400"/>
              </a:spcAft>
              <a:buClr>
                <a:srgbClr val="203864"/>
              </a:buClr>
            </a:pPr>
            <a:r>
              <a:rPr lang="en-US" sz="1800" dirty="0">
                <a:ea typeface="Tahoma"/>
                <a:cs typeface="Arial" panose="020B0604020202020204" pitchFamily="34" charset="0"/>
              </a:rPr>
              <a:t>Check for an English Language Acquisition Status of TBD on students' TOMS Profile Page.</a:t>
            </a:r>
            <a:endParaRPr lang="en-US" sz="1800" dirty="0"/>
          </a:p>
          <a:p>
            <a:pPr>
              <a:spcAft>
                <a:spcPts val="400"/>
              </a:spcAft>
              <a:buClr>
                <a:srgbClr val="203864"/>
              </a:buClr>
            </a:pPr>
            <a:r>
              <a:rPr lang="en-US" sz="1800" dirty="0">
                <a:ea typeface="Tahoma"/>
                <a:cs typeface="Arial" panose="020B0604020202020204" pitchFamily="34" charset="0"/>
              </a:rPr>
              <a:t>Verify with your </a:t>
            </a:r>
            <a:r>
              <a:rPr lang="en-US" sz="1800" dirty="0" err="1">
                <a:ea typeface="Tahoma"/>
                <a:cs typeface="Arial" panose="020B0604020202020204" pitchFamily="34" charset="0"/>
              </a:rPr>
              <a:t>SpEd</a:t>
            </a:r>
            <a:r>
              <a:rPr lang="en-US" sz="1800" dirty="0">
                <a:ea typeface="Tahoma"/>
                <a:cs typeface="Arial" panose="020B0604020202020204" pitchFamily="34" charset="0"/>
              </a:rPr>
              <a:t> Team who will take the Initial Alternate ELPAC per the IEP.</a:t>
            </a:r>
            <a:endParaRPr lang="en-US" sz="1800" dirty="0"/>
          </a:p>
          <a:p>
            <a:pPr>
              <a:spcAft>
                <a:spcPts val="400"/>
              </a:spcAft>
              <a:buClr>
                <a:srgbClr val="203864"/>
              </a:buClr>
            </a:pPr>
            <a:r>
              <a:rPr lang="en-US" sz="1800" dirty="0">
                <a:ea typeface="Tahoma"/>
                <a:cs typeface="Arial" panose="020B0604020202020204" pitchFamily="34" charset="0"/>
              </a:rPr>
              <a:t>Assign the Initial Alternate ELPAC to eligible students.</a:t>
            </a:r>
          </a:p>
          <a:p>
            <a:pPr>
              <a:spcAft>
                <a:spcPts val="400"/>
              </a:spcAft>
              <a:buClr>
                <a:srgbClr val="203864"/>
              </a:buClr>
            </a:pPr>
            <a:r>
              <a:rPr lang="en-US" sz="1800" dirty="0">
                <a:ea typeface="Tahoma"/>
                <a:cs typeface="Arial" panose="020B0604020202020204" pitchFamily="34" charset="0"/>
              </a:rPr>
              <a:t>If a student has been enrolled for 2 weeks or more and does not have a TBD ELAS, contact SRSB at (213) 241-2450.</a:t>
            </a:r>
            <a:endParaRPr lang="en-US" sz="1800" dirty="0"/>
          </a:p>
        </p:txBody>
      </p:sp>
      <p:sp>
        <p:nvSpPr>
          <p:cNvPr id="5" name="Footer Placeholder 4">
            <a:extLst>
              <a:ext uri="{FF2B5EF4-FFF2-40B4-BE49-F238E27FC236}">
                <a16:creationId xmlns:a16="http://schemas.microsoft.com/office/drawing/2014/main" id="{C8C49838-216C-DEF1-95E9-557C007584A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721242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dirty="0"/>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Training Requirements</a:t>
            </a:r>
          </a:p>
        </p:txBody>
      </p:sp>
      <p:sp>
        <p:nvSpPr>
          <p:cNvPr id="6" name="Footer Placeholder 5">
            <a:extLst>
              <a:ext uri="{FF2B5EF4-FFF2-40B4-BE49-F238E27FC236}">
                <a16:creationId xmlns:a16="http://schemas.microsoft.com/office/drawing/2014/main" id="{79223EFA-CFAC-1532-8DBF-BC978A0AD115}"/>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579837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a:t>Site ELPAC Coordinators</a:t>
            </a:r>
          </a:p>
        </p:txBody>
      </p:sp>
      <p:sp>
        <p:nvSpPr>
          <p:cNvPr id="3" name="Text Placeholder 2"/>
          <p:cNvSpPr>
            <a:spLocks noGrp="1"/>
          </p:cNvSpPr>
          <p:nvPr>
            <p:ph type="body" idx="13"/>
          </p:nvPr>
        </p:nvSpPr>
        <p:spPr>
          <a:xfrm>
            <a:off x="311700" y="952500"/>
            <a:ext cx="8520600" cy="3788588"/>
          </a:xfrm>
        </p:spPr>
        <p:txBody>
          <a:bodyPr spcFirstLastPara="1" wrap="square" lIns="68580" tIns="34290" rIns="68580" bIns="34290" anchor="t" anchorCtr="0">
            <a:noAutofit/>
          </a:bodyPr>
          <a:lstStyle/>
          <a:p>
            <a:pPr>
              <a:lnSpc>
                <a:spcPct val="120000"/>
              </a:lnSpc>
              <a:spcAft>
                <a:spcPts val="375"/>
              </a:spcAft>
            </a:pPr>
            <a:r>
              <a:rPr lang="en-US" sz="1600" b="1" dirty="0">
                <a:solidFill>
                  <a:srgbClr val="FF0000"/>
                </a:solidFill>
                <a:ea typeface="Tahoma"/>
                <a:cs typeface="Arial" panose="020B0604020202020204" pitchFamily="34" charset="0"/>
              </a:rPr>
              <a:t>Each school must always have at least one, fully trained ELPAC Coordinator on site or testing cannot begin nor proceed.</a:t>
            </a:r>
            <a:endParaRPr lang="en-US" sz="1600" dirty="0"/>
          </a:p>
          <a:p>
            <a:pPr lvl="1">
              <a:lnSpc>
                <a:spcPct val="120000"/>
              </a:lnSpc>
              <a:spcAft>
                <a:spcPts val="375"/>
              </a:spcAft>
            </a:pPr>
            <a:r>
              <a:rPr lang="en-US" sz="1500" dirty="0">
                <a:ea typeface="Tahoma"/>
                <a:cs typeface="Arial" panose="020B0604020202020204" pitchFamily="34" charset="0"/>
              </a:rPr>
              <a:t>Contact STB and your Region MMAL Team for guidance if there will be a change in ELPAC Coordinator at any point throughout the year. </a:t>
            </a:r>
            <a:endParaRPr lang="en-US" sz="1500" dirty="0"/>
          </a:p>
          <a:p>
            <a:pPr lvl="2" indent="-302895">
              <a:lnSpc>
                <a:spcPct val="120000"/>
              </a:lnSpc>
              <a:spcAft>
                <a:spcPts val="375"/>
              </a:spcAft>
            </a:pPr>
            <a:r>
              <a:rPr lang="en-US" sz="1400" dirty="0">
                <a:ea typeface="Tahoma"/>
                <a:cs typeface="Arial" panose="020B0604020202020204" pitchFamily="34" charset="0"/>
              </a:rPr>
              <a:t>Do not wait until the last minute!</a:t>
            </a:r>
          </a:p>
          <a:p>
            <a:pPr lvl="1">
              <a:lnSpc>
                <a:spcPct val="120000"/>
              </a:lnSpc>
              <a:spcAft>
                <a:spcPts val="375"/>
              </a:spcAft>
            </a:pPr>
            <a:r>
              <a:rPr lang="en-US" sz="1500" dirty="0">
                <a:ea typeface="Tahoma"/>
                <a:cs typeface="Arial" panose="020B0604020202020204" pitchFamily="34" charset="0"/>
              </a:rPr>
              <a:t>School’s TE accounts will be deleted if there is not a fully-trained ELPAC coordinator on site.</a:t>
            </a:r>
          </a:p>
          <a:p>
            <a:pPr>
              <a:lnSpc>
                <a:spcPct val="120000"/>
              </a:lnSpc>
              <a:spcAft>
                <a:spcPts val="375"/>
              </a:spcAft>
            </a:pPr>
            <a:r>
              <a:rPr lang="en-US" sz="1600" dirty="0">
                <a:ea typeface="Tahoma"/>
                <a:cs typeface="Arial" panose="020B0604020202020204" pitchFamily="34" charset="0"/>
              </a:rPr>
              <a:t>Principals may designate a 2nd ELPAC Coordinator (must complete all Coordinator training requirements) by contacting James </a:t>
            </a:r>
            <a:r>
              <a:rPr lang="en-US" sz="1600" dirty="0" err="1">
                <a:ea typeface="Tahoma"/>
                <a:cs typeface="Arial" panose="020B0604020202020204" pitchFamily="34" charset="0"/>
              </a:rPr>
              <a:t>Overturf</a:t>
            </a:r>
            <a:r>
              <a:rPr lang="en-US" sz="1600" dirty="0">
                <a:ea typeface="Tahoma"/>
                <a:cs typeface="Arial" panose="020B0604020202020204" pitchFamily="34" charset="0"/>
              </a:rPr>
              <a:t> (</a:t>
            </a:r>
            <a:r>
              <a:rPr lang="en-US" sz="1600" dirty="0">
                <a:ea typeface="Tahoma"/>
                <a:cs typeface="Arial" panose="020B0604020202020204" pitchFamily="34" charset="0"/>
                <a:hlinkClick r:id="rId3"/>
              </a:rPr>
              <a:t>james.overturf@lausd.net</a:t>
            </a:r>
            <a:r>
              <a:rPr lang="en-US" sz="1600" dirty="0">
                <a:ea typeface="Tahoma"/>
                <a:cs typeface="Arial" panose="020B0604020202020204" pitchFamily="34" charset="0"/>
              </a:rPr>
              <a:t>).</a:t>
            </a:r>
          </a:p>
          <a:p>
            <a:pPr lvl="1">
              <a:lnSpc>
                <a:spcPct val="120000"/>
              </a:lnSpc>
              <a:spcAft>
                <a:spcPts val="375"/>
              </a:spcAft>
            </a:pPr>
            <a:r>
              <a:rPr lang="en-US" sz="1500" dirty="0">
                <a:ea typeface="Tahoma"/>
                <a:cs typeface="Arial" panose="020B0604020202020204" pitchFamily="34" charset="0"/>
              </a:rPr>
              <a:t>The 2</a:t>
            </a:r>
            <a:r>
              <a:rPr lang="en-US" sz="1500" baseline="30000" dirty="0">
                <a:ea typeface="Tahoma"/>
                <a:cs typeface="Arial" panose="020B0604020202020204" pitchFamily="34" charset="0"/>
              </a:rPr>
              <a:t>nd</a:t>
            </a:r>
            <a:r>
              <a:rPr lang="en-US" sz="1500" dirty="0">
                <a:ea typeface="Tahoma"/>
                <a:cs typeface="Arial" panose="020B0604020202020204" pitchFamily="34" charset="0"/>
              </a:rPr>
              <a:t> coordinator SUPPORTS the primary ELPAC Coordinator and may not have access to all platforms as the primary coordinator.</a:t>
            </a:r>
            <a:endParaRPr lang="en-US" sz="1500" dirty="0">
              <a:solidFill>
                <a:srgbClr val="FF0000"/>
              </a:solidFill>
            </a:endParaRPr>
          </a:p>
        </p:txBody>
      </p:sp>
      <p:sp>
        <p:nvSpPr>
          <p:cNvPr id="6" name="Footer Placeholder 5">
            <a:extLst>
              <a:ext uri="{FF2B5EF4-FFF2-40B4-BE49-F238E27FC236}">
                <a16:creationId xmlns:a16="http://schemas.microsoft.com/office/drawing/2014/main" id="{933457CE-90F2-0575-B0B3-6EBCF46ED0D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741403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t>Policy Document</a:t>
            </a:r>
          </a:p>
        </p:txBody>
      </p:sp>
      <p:sp>
        <p:nvSpPr>
          <p:cNvPr id="3" name="Text Placeholder 2"/>
          <p:cNvSpPr>
            <a:spLocks noGrp="1"/>
          </p:cNvSpPr>
          <p:nvPr>
            <p:ph type="body" idx="1"/>
          </p:nvPr>
        </p:nvSpPr>
        <p:spPr/>
        <p:txBody>
          <a:bodyPr spcFirstLastPara="1" wrap="square" lIns="68580" tIns="34290" rIns="68580" bIns="34290" anchor="t" anchorCtr="0">
            <a:noAutofit/>
          </a:bodyPr>
          <a:lstStyle/>
          <a:p>
            <a:pPr marL="139700" indent="0">
              <a:spcAft>
                <a:spcPts val="400"/>
              </a:spcAft>
              <a:buNone/>
            </a:pPr>
            <a:r>
              <a:rPr lang="en-US" sz="1800" b="1" dirty="0">
                <a:ea typeface="Tahoma"/>
                <a:cs typeface="Arial" panose="020B0604020202020204" pitchFamily="34" charset="0"/>
              </a:rPr>
              <a:t>Reference Guide 143508</a:t>
            </a:r>
            <a:r>
              <a:rPr lang="en-US" sz="1800" dirty="0">
                <a:ea typeface="Tahoma"/>
              </a:rPr>
              <a:t>- </a:t>
            </a:r>
            <a:r>
              <a:rPr lang="en-US" sz="1800" dirty="0">
                <a:ea typeface="Tahoma"/>
                <a:cs typeface="Arial" panose="020B0604020202020204" pitchFamily="34" charset="0"/>
              </a:rPr>
              <a:t>2023-24 Initial English Language Proficiency Assessments for California (ELPAC) and Initial Alternate ELPAC Requirements for Principals, Coordinators, and Support Staff</a:t>
            </a:r>
          </a:p>
        </p:txBody>
      </p:sp>
      <p:sp>
        <p:nvSpPr>
          <p:cNvPr id="4" name="TextBox 3">
            <a:extLst>
              <a:ext uri="{FF2B5EF4-FFF2-40B4-BE49-F238E27FC236}">
                <a16:creationId xmlns:a16="http://schemas.microsoft.com/office/drawing/2014/main" id="{D776FFCE-EA52-244B-8842-5EFF33A0031D}"/>
              </a:ext>
            </a:extLst>
          </p:cNvPr>
          <p:cNvSpPr txBox="1"/>
          <p:nvPr/>
        </p:nvSpPr>
        <p:spPr>
          <a:xfrm>
            <a:off x="526134" y="2513646"/>
            <a:ext cx="2139982" cy="323165"/>
          </a:xfrm>
          <a:prstGeom prst="rect">
            <a:avLst/>
          </a:prstGeom>
          <a:noFill/>
          <a:ln w="38100">
            <a:solidFill>
              <a:srgbClr val="FF0000"/>
            </a:solidFill>
          </a:ln>
        </p:spPr>
        <p:txBody>
          <a:bodyPr wrap="square" lIns="91440" tIns="45720" rIns="91440" bIns="45720" rtlCol="0" anchor="t">
            <a:spAutoFit/>
          </a:bodyPr>
          <a:lstStyle/>
          <a:p>
            <a:pPr algn="ctr"/>
            <a:r>
              <a:rPr lang="en-US" sz="1500" b="1" dirty="0">
                <a:solidFill>
                  <a:srgbClr val="FF0000"/>
                </a:solidFill>
                <a:latin typeface="+mn-lt"/>
                <a:cs typeface="Arial" panose="020B0604020202020204" pitchFamily="34" charset="0"/>
              </a:rPr>
              <a:t>Located in E-Library</a:t>
            </a:r>
            <a:endParaRPr lang="en-US" sz="1500" dirty="0">
              <a:latin typeface="+mn-lt"/>
            </a:endParaRPr>
          </a:p>
        </p:txBody>
      </p:sp>
      <p:sp>
        <p:nvSpPr>
          <p:cNvPr id="10" name="Footer Placeholder 9">
            <a:extLst>
              <a:ext uri="{FF2B5EF4-FFF2-40B4-BE49-F238E27FC236}">
                <a16:creationId xmlns:a16="http://schemas.microsoft.com/office/drawing/2014/main" id="{9D17E001-2291-5839-857B-D2FE73870BCA}"/>
              </a:ext>
            </a:extLst>
          </p:cNvPr>
          <p:cNvSpPr>
            <a:spLocks noGrp="1"/>
          </p:cNvSpPr>
          <p:nvPr>
            <p:ph type="ftr" sz="quarter" idx="11"/>
          </p:nvPr>
        </p:nvSpPr>
        <p:spPr/>
        <p:txBody>
          <a:bodyPr/>
          <a:lstStyle/>
          <a:p>
            <a:r>
              <a:rPr lang="en-US"/>
              <a:t>2023-24 Initial ELPAC and Initial Alternate ELPAC Administration Coordinator Training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3327" y="952431"/>
            <a:ext cx="2903229" cy="3667991"/>
          </a:xfrm>
          <a:prstGeom prst="rect">
            <a:avLst/>
          </a:prstGeom>
          <a:ln>
            <a:solidFill>
              <a:schemeClr val="tx1"/>
            </a:solidFill>
          </a:ln>
        </p:spPr>
      </p:pic>
    </p:spTree>
    <p:extLst>
      <p:ext uri="{BB962C8B-B14F-4D97-AF65-F5344CB8AC3E}">
        <p14:creationId xmlns:p14="http://schemas.microsoft.com/office/powerpoint/2010/main" val="1692870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Training Requirements for Principals</a:t>
            </a:r>
          </a:p>
        </p:txBody>
      </p:sp>
      <p:sp>
        <p:nvSpPr>
          <p:cNvPr id="3" name="Text Placeholder 2"/>
          <p:cNvSpPr>
            <a:spLocks noGrp="1"/>
          </p:cNvSpPr>
          <p:nvPr>
            <p:ph type="body" idx="1"/>
          </p:nvPr>
        </p:nvSpPr>
        <p:spPr>
          <a:xfrm>
            <a:off x="311700" y="936402"/>
            <a:ext cx="3770692" cy="3792769"/>
          </a:xfrm>
        </p:spPr>
        <p:txBody>
          <a:bodyPr spcFirstLastPara="1" wrap="square" lIns="68580" tIns="34290" rIns="68580" bIns="34290" anchor="t" anchorCtr="0">
            <a:normAutofit/>
          </a:bodyPr>
          <a:lstStyle/>
          <a:p>
            <a:pPr marL="139700" indent="0">
              <a:buNone/>
            </a:pPr>
            <a:r>
              <a:rPr lang="en-US" sz="1800" dirty="0">
                <a:ea typeface="Tahoma"/>
                <a:cs typeface="Arial" panose="020B0604020202020204" pitchFamily="34" charset="0"/>
              </a:rPr>
              <a:t>Principals complete their requirements in the Principal’s Portal</a:t>
            </a:r>
          </a:p>
          <a:p>
            <a:r>
              <a:rPr lang="en-US" sz="1600" dirty="0">
                <a:ea typeface="Tahoma"/>
                <a:cs typeface="Arial" panose="020B0604020202020204" pitchFamily="34" charset="0"/>
              </a:rPr>
              <a:t>Electronically certify </a:t>
            </a:r>
            <a:r>
              <a:rPr lang="en-US" sz="1600" i="1" dirty="0">
                <a:ea typeface="Tahoma"/>
                <a:cs typeface="Arial" panose="020B0604020202020204" pitchFamily="34" charset="0"/>
              </a:rPr>
              <a:t>2023-24 ELPAC Security Affidavit and Agreement</a:t>
            </a:r>
          </a:p>
          <a:p>
            <a:r>
              <a:rPr lang="en-US" sz="1600" dirty="0">
                <a:ea typeface="Tahoma"/>
                <a:cs typeface="Arial" panose="020B0604020202020204" pitchFamily="34" charset="0"/>
              </a:rPr>
              <a:t>Designate an ELPAC Coordinator</a:t>
            </a:r>
          </a:p>
          <a:p>
            <a:pPr lvl="2" indent="-302895"/>
            <a:endParaRPr lang="en-US" dirty="0"/>
          </a:p>
        </p:txBody>
      </p:sp>
      <p:pic>
        <p:nvPicPr>
          <p:cNvPr id="13" name="Picture 12">
            <a:extLst>
              <a:ext uri="{FF2B5EF4-FFF2-40B4-BE49-F238E27FC236}">
                <a16:creationId xmlns:a16="http://schemas.microsoft.com/office/drawing/2014/main" id="{962DF158-C86E-6C4D-82BC-6D275F034B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3768" r="33292"/>
          <a:stretch/>
        </p:blipFill>
        <p:spPr>
          <a:xfrm>
            <a:off x="4897249" y="973439"/>
            <a:ext cx="3852293" cy="2959545"/>
          </a:xfrm>
          <a:prstGeom prst="rect">
            <a:avLst/>
          </a:prstGeom>
          <a:ln>
            <a:solidFill>
              <a:schemeClr val="tx1"/>
            </a:solidFill>
          </a:ln>
        </p:spPr>
      </p:pic>
      <p:sp>
        <p:nvSpPr>
          <p:cNvPr id="14" name="Right Arrow 13">
            <a:extLst>
              <a:ext uri="{FF2B5EF4-FFF2-40B4-BE49-F238E27FC236}">
                <a16:creationId xmlns:a16="http://schemas.microsoft.com/office/drawing/2014/main" id="{CDE713EA-7254-884C-B120-60362DE3F289}"/>
              </a:ext>
            </a:extLst>
          </p:cNvPr>
          <p:cNvSpPr/>
          <p:nvPr/>
        </p:nvSpPr>
        <p:spPr>
          <a:xfrm rot="10800000">
            <a:off x="6136782" y="3548200"/>
            <a:ext cx="342900" cy="2857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Frame 4">
            <a:extLst>
              <a:ext uri="{FF2B5EF4-FFF2-40B4-BE49-F238E27FC236}">
                <a16:creationId xmlns:a16="http://schemas.microsoft.com/office/drawing/2014/main" id="{A81366BE-DABC-E347-8540-0DE8BCBB5C22}"/>
              </a:ext>
            </a:extLst>
          </p:cNvPr>
          <p:cNvSpPr/>
          <p:nvPr/>
        </p:nvSpPr>
        <p:spPr>
          <a:xfrm>
            <a:off x="4989216" y="3597717"/>
            <a:ext cx="1065203" cy="186717"/>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8" name="Text Placeholder 2">
            <a:extLst>
              <a:ext uri="{FF2B5EF4-FFF2-40B4-BE49-F238E27FC236}">
                <a16:creationId xmlns:a16="http://schemas.microsoft.com/office/drawing/2014/main" id="{B280AB0E-9EBC-FC43-8553-3DADF176873C}"/>
              </a:ext>
            </a:extLst>
          </p:cNvPr>
          <p:cNvSpPr txBox="1">
            <a:spLocks/>
          </p:cNvSpPr>
          <p:nvPr/>
        </p:nvSpPr>
        <p:spPr>
          <a:xfrm>
            <a:off x="540177" y="3691598"/>
            <a:ext cx="3965835" cy="872231"/>
          </a:xfrm>
          <a:prstGeom prst="rect">
            <a:avLst/>
          </a:prstGeom>
          <a:ln w="38100">
            <a:solidFill>
              <a:srgbClr val="FF0000"/>
            </a:solidFill>
          </a:ln>
        </p:spPr>
        <p:txBody>
          <a:bodyPr lIns="91440" tIns="45720" rIns="91440" bIns="45720" anchor="t">
            <a:normAutofit fontScale="25000" lnSpcReduction="20000"/>
          </a:bodyPr>
          <a:lstStyle>
            <a:lvl1pPr marL="460375" indent="-460375" algn="l" rtl="0" eaLnBrk="1" latinLnBrk="0" hangingPunct="1">
              <a:spcBef>
                <a:spcPts val="700"/>
              </a:spcBef>
              <a:spcAft>
                <a:spcPts val="600"/>
              </a:spcAft>
              <a:buClr>
                <a:schemeClr val="accent2"/>
              </a:buClr>
              <a:buSzPct val="80000"/>
              <a:buFont typeface="+mj-lt"/>
              <a:buAutoNum type="arabicPeriod"/>
              <a:defRPr sz="2600" kern="1200">
                <a:solidFill>
                  <a:schemeClr val="tx1"/>
                </a:solidFill>
                <a:latin typeface="+mn-lt"/>
                <a:ea typeface="+mn-ea"/>
                <a:cs typeface="+mn-cs"/>
              </a:defRPr>
            </a:lvl1pPr>
            <a:lvl2pPr marL="914400" indent="-454025" algn="l" rtl="0" eaLnBrk="1" latinLnBrk="0" hangingPunct="1">
              <a:spcBef>
                <a:spcPts val="550"/>
              </a:spcBef>
              <a:spcAft>
                <a:spcPts val="600"/>
              </a:spcAft>
              <a:buClr>
                <a:schemeClr val="accent2"/>
              </a:buClr>
              <a:buSzPct val="80000"/>
              <a:buFont typeface="+mj-lt"/>
              <a:buAutoNum type="alphaLcPeriod"/>
              <a:defRPr sz="2400" kern="1200">
                <a:solidFill>
                  <a:schemeClr val="tx1"/>
                </a:solidFill>
                <a:latin typeface="+mn-lt"/>
                <a:ea typeface="+mn-ea"/>
                <a:cs typeface="+mn-cs"/>
              </a:defRPr>
            </a:lvl2pPr>
            <a:lvl3pPr marL="1374775" indent="-404813" algn="l" rtl="0" eaLnBrk="1" latinLnBrk="0" hangingPunct="1">
              <a:spcBef>
                <a:spcPts val="500"/>
              </a:spcBef>
              <a:spcAft>
                <a:spcPts val="600"/>
              </a:spcAft>
              <a:buClr>
                <a:schemeClr val="accent2"/>
              </a:buClr>
              <a:buSzPct val="80000"/>
              <a:buFont typeface="+mj-lt"/>
              <a:buAutoNum type="romanLcPeriod"/>
              <a:defRPr sz="2000" kern="1200">
                <a:solidFill>
                  <a:schemeClr val="tx1"/>
                </a:solidFill>
                <a:latin typeface="+mn-lt"/>
                <a:ea typeface="+mn-ea"/>
                <a:cs typeface="+mn-cs"/>
              </a:defRPr>
            </a:lvl3pPr>
            <a:lvl4pPr marL="1828800" indent="-342900" algn="l" rtl="0" eaLnBrk="1" latinLnBrk="0" hangingPunct="1">
              <a:spcBef>
                <a:spcPts val="400"/>
              </a:spcBef>
              <a:spcAft>
                <a:spcPts val="600"/>
              </a:spcAft>
              <a:buClr>
                <a:schemeClr val="accent2"/>
              </a:buClr>
              <a:buSzPct val="80000"/>
              <a:buFont typeface="+mj-lt"/>
              <a:buAutoNum type="arabicPeriod"/>
              <a:defRPr sz="1800" kern="1200">
                <a:solidFill>
                  <a:schemeClr val="tx1"/>
                </a:solidFill>
                <a:latin typeface="+mn-lt"/>
                <a:ea typeface="+mn-ea"/>
                <a:cs typeface="+mn-cs"/>
              </a:defRPr>
            </a:lvl4pPr>
            <a:lvl5pPr marL="2289175" indent="-344488" algn="l" rtl="0" eaLnBrk="1" latinLnBrk="0" hangingPunct="1">
              <a:spcBef>
                <a:spcPts val="400"/>
              </a:spcBef>
              <a:spcAft>
                <a:spcPts val="600"/>
              </a:spcAft>
              <a:buClr>
                <a:schemeClr val="accent2"/>
              </a:buClr>
              <a:buSzPct val="80000"/>
              <a:buFont typeface="+mj-lt"/>
              <a:buAutoNum type="alphaLcPeriod"/>
              <a:defRPr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57150" lvl="2" indent="0">
              <a:buNone/>
            </a:pPr>
            <a:r>
              <a:rPr lang="en-US" sz="4800" b="1" dirty="0">
                <a:cs typeface="Arial" panose="020B0604020202020204" pitchFamily="34" charset="0"/>
              </a:rPr>
              <a:t>Both requirements must be completed prior to the following:</a:t>
            </a:r>
            <a:endParaRPr lang="en-US" sz="1800" b="1" dirty="0">
              <a:cs typeface="Arial" panose="020B0604020202020204" pitchFamily="34" charset="0"/>
            </a:endParaRPr>
          </a:p>
          <a:p>
            <a:pPr marL="264160" indent="-223520">
              <a:lnSpc>
                <a:spcPct val="120000"/>
              </a:lnSpc>
              <a:spcBef>
                <a:spcPts val="300"/>
              </a:spcBef>
              <a:spcAft>
                <a:spcPts val="0"/>
              </a:spcAft>
              <a:buClrTx/>
              <a:buSzPct val="100000"/>
            </a:pPr>
            <a:r>
              <a:rPr lang="en-US" sz="4800" dirty="0">
                <a:cs typeface="Arial" panose="020B0604020202020204" pitchFamily="34" charset="0"/>
              </a:rPr>
              <a:t>ELPAC Coordinator accessing the Moodle Key.</a:t>
            </a:r>
          </a:p>
          <a:p>
            <a:pPr marL="264160" indent="-223520">
              <a:lnSpc>
                <a:spcPct val="120000"/>
              </a:lnSpc>
              <a:spcBef>
                <a:spcPts val="300"/>
              </a:spcBef>
              <a:spcAft>
                <a:spcPts val="0"/>
              </a:spcAft>
              <a:buClrTx/>
              <a:buSzPct val="100000"/>
            </a:pPr>
            <a:r>
              <a:rPr lang="en-US" sz="4800" dirty="0">
                <a:cs typeface="Arial" panose="020B0604020202020204" pitchFamily="34" charset="0"/>
              </a:rPr>
              <a:t>Delivery of ELPAC K-2 Writing Answer Books.</a:t>
            </a:r>
          </a:p>
          <a:p>
            <a:pPr lvl="1"/>
            <a:endParaRPr lang="en-US" sz="1650" dirty="0">
              <a:solidFill>
                <a:schemeClr val="accent2">
                  <a:lumMod val="75000"/>
                </a:schemeClr>
              </a:solidFill>
            </a:endParaRPr>
          </a:p>
        </p:txBody>
      </p:sp>
      <p:sp>
        <p:nvSpPr>
          <p:cNvPr id="9" name="Footer Placeholder 8">
            <a:extLst>
              <a:ext uri="{FF2B5EF4-FFF2-40B4-BE49-F238E27FC236}">
                <a16:creationId xmlns:a16="http://schemas.microsoft.com/office/drawing/2014/main" id="{FC3724D8-F10D-90E8-EEA3-2849EBBAC13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86890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Initial ELPAC Coordinator Requirements</a:t>
            </a:r>
          </a:p>
        </p:txBody>
      </p:sp>
      <p:graphicFrame>
        <p:nvGraphicFramePr>
          <p:cNvPr id="3" name="Table 2">
            <a:extLst>
              <a:ext uri="{FF2B5EF4-FFF2-40B4-BE49-F238E27FC236}">
                <a16:creationId xmlns:a16="http://schemas.microsoft.com/office/drawing/2014/main" id="{9D037233-E856-6040-88E4-2354A11E3F91}"/>
              </a:ext>
            </a:extLst>
          </p:cNvPr>
          <p:cNvGraphicFramePr>
            <a:graphicFrameLocks noGrp="1"/>
          </p:cNvGraphicFramePr>
          <p:nvPr>
            <p:extLst>
              <p:ext uri="{D42A27DB-BD31-4B8C-83A1-F6EECF244321}">
                <p14:modId xmlns:p14="http://schemas.microsoft.com/office/powerpoint/2010/main" val="1645298269"/>
              </p:ext>
            </p:extLst>
          </p:nvPr>
        </p:nvGraphicFramePr>
        <p:xfrm>
          <a:off x="307730" y="959827"/>
          <a:ext cx="8489398" cy="3636571"/>
        </p:xfrm>
        <a:graphic>
          <a:graphicData uri="http://schemas.openxmlformats.org/drawingml/2006/table">
            <a:tbl>
              <a:tblPr firstRow="1" firstCol="1" bandRow="1"/>
              <a:tblGrid>
                <a:gridCol w="8489398">
                  <a:extLst>
                    <a:ext uri="{9D8B030D-6E8A-4147-A177-3AD203B41FA5}">
                      <a16:colId xmlns:a16="http://schemas.microsoft.com/office/drawing/2014/main" val="322920385"/>
                    </a:ext>
                  </a:extLst>
                </a:gridCol>
              </a:tblGrid>
              <a:tr h="1117970">
                <a:tc>
                  <a:txBody>
                    <a:bodyPr/>
                    <a:lstStyle/>
                    <a:p>
                      <a:pPr marL="339725" marR="0" lvl="0" indent="-282575" algn="l" rtl="0" eaLnBrk="1" fontAlgn="auto" latinLnBrk="0" hangingPunct="1">
                        <a:lnSpc>
                          <a:spcPct val="100000"/>
                        </a:lnSpc>
                        <a:spcBef>
                          <a:spcPts val="300"/>
                        </a:spcBef>
                        <a:spcAft>
                          <a:spcPts val="0"/>
                        </a:spcAft>
                        <a:buClrTx/>
                        <a:buSzTx/>
                        <a:buFont typeface="+mj-lt"/>
                        <a:buAutoNum type="arabicPeriod"/>
                        <a:tabLst>
                          <a:tab pos="284163" algn="l"/>
                        </a:tabLst>
                      </a:pPr>
                      <a:r>
                        <a:rPr lang="en-US" sz="1100" b="1" i="1" kern="1200" dirty="0">
                          <a:solidFill>
                            <a:schemeClr val="tx1"/>
                          </a:solidFill>
                          <a:effectLst/>
                          <a:latin typeface="+mn-lt"/>
                          <a:ea typeface="+mn-ea"/>
                          <a:cs typeface="Arial" panose="020B0604020202020204" pitchFamily="34" charset="0"/>
                        </a:rPr>
                        <a:t>2023-24 ELPAC Security Forms Coordinator Requirements </a:t>
                      </a:r>
                      <a:r>
                        <a:rPr lang="en-US" sz="1100" b="1" i="0" kern="1200" dirty="0">
                          <a:solidFill>
                            <a:schemeClr val="tx1"/>
                          </a:solidFill>
                          <a:effectLst/>
                          <a:latin typeface="+mn-lt"/>
                          <a:ea typeface="+mn-ea"/>
                          <a:cs typeface="Arial" panose="020B0604020202020204" pitchFamily="34" charset="0"/>
                        </a:rPr>
                        <a:t>(</a:t>
                      </a:r>
                      <a:r>
                        <a:rPr lang="en-US" sz="1100" b="1" i="0" kern="1200" dirty="0" err="1">
                          <a:solidFill>
                            <a:schemeClr val="tx1"/>
                          </a:solidFill>
                          <a:effectLst/>
                          <a:latin typeface="+mn-lt"/>
                          <a:ea typeface="+mn-ea"/>
                          <a:cs typeface="Arial" panose="020B0604020202020204" pitchFamily="34" charset="0"/>
                        </a:rPr>
                        <a:t>MyPLN</a:t>
                      </a:r>
                      <a:r>
                        <a:rPr lang="en-US" sz="1100" b="1" i="0" kern="1200" dirty="0">
                          <a:solidFill>
                            <a:schemeClr val="tx1"/>
                          </a:solidFill>
                          <a:effectLst/>
                          <a:latin typeface="+mn-lt"/>
                          <a:ea typeface="+mn-ea"/>
                          <a:cs typeface="Arial" panose="020B0604020202020204" pitchFamily="34" charset="0"/>
                        </a:rPr>
                        <a:t>)</a:t>
                      </a:r>
                      <a:r>
                        <a:rPr lang="en-US" sz="1100" b="0" dirty="0">
                          <a:solidFill>
                            <a:srgbClr val="000000"/>
                          </a:solidFill>
                          <a:effectLst/>
                          <a:latin typeface="+mn-lt"/>
                          <a:ea typeface="+mn-ea"/>
                          <a:cs typeface="Times New Roman"/>
                        </a:rPr>
                        <a:t> </a:t>
                      </a:r>
                      <a:endParaRPr lang="en-US" sz="1100" b="0" dirty="0">
                        <a:solidFill>
                          <a:srgbClr val="000000"/>
                        </a:solidFill>
                        <a:effectLst/>
                        <a:latin typeface="+mn-lt"/>
                        <a:ea typeface="Calibri" panose="020F0502020204030204" pitchFamily="34" charset="0"/>
                        <a:cs typeface="Times New Roman"/>
                      </a:endParaRPr>
                    </a:p>
                    <a:p>
                      <a:pPr marL="801688" marR="0" lvl="1" indent="-284163" algn="l" rtl="0" eaLnBrk="1" fontAlgn="auto" latinLnBrk="0" hangingPunct="1">
                        <a:lnSpc>
                          <a:spcPct val="100000"/>
                        </a:lnSpc>
                        <a:spcBef>
                          <a:spcPts val="300"/>
                        </a:spcBef>
                        <a:spcAft>
                          <a:spcPts val="0"/>
                        </a:spcAft>
                        <a:buClrTx/>
                        <a:buSzTx/>
                        <a:buFont typeface="+mj-lt"/>
                        <a:buAutoNum type="alphaLcPeriod"/>
                        <a:tabLst>
                          <a:tab pos="284163" algn="l"/>
                        </a:tabLst>
                      </a:pPr>
                      <a:r>
                        <a:rPr lang="en-US" sz="1050" b="0" dirty="0">
                          <a:solidFill>
                            <a:srgbClr val="000000"/>
                          </a:solidFill>
                          <a:effectLst/>
                          <a:latin typeface="+mn-lt"/>
                          <a:ea typeface="Calibri"/>
                          <a:cs typeface="Times New Roman"/>
                        </a:rPr>
                        <a:t>Coordinators are automatically enrolled in the curriculum AFTER</a:t>
                      </a:r>
                      <a:r>
                        <a:rPr lang="en-US" sz="1050" b="0" baseline="0" dirty="0">
                          <a:solidFill>
                            <a:srgbClr val="000000"/>
                          </a:solidFill>
                          <a:effectLst/>
                          <a:latin typeface="+mn-lt"/>
                          <a:ea typeface="Calibri"/>
                          <a:cs typeface="Times New Roman"/>
                        </a:rPr>
                        <a:t> being designated as the ELPAC Coordinator in the Principal's Portal.</a:t>
                      </a:r>
                      <a:endParaRPr lang="en-US" sz="1050" b="1" i="0" kern="1200" dirty="0">
                        <a:solidFill>
                          <a:srgbClr val="000000"/>
                        </a:solidFill>
                        <a:effectLst/>
                        <a:latin typeface="+mn-lt"/>
                        <a:ea typeface="Calibri"/>
                        <a:cs typeface="Times New Roman"/>
                      </a:endParaRPr>
                    </a:p>
                    <a:p>
                      <a:pPr marL="1084263" marR="0" lvl="2" indent="-282575" algn="l" defTabSz="914400" rtl="0" eaLnBrk="1" fontAlgn="auto" latinLnBrk="0" hangingPunct="1">
                        <a:lnSpc>
                          <a:spcPct val="100000"/>
                        </a:lnSpc>
                        <a:spcBef>
                          <a:spcPts val="300"/>
                        </a:spcBef>
                        <a:spcAft>
                          <a:spcPts val="0"/>
                        </a:spcAft>
                        <a:buClrTx/>
                        <a:buSzTx/>
                        <a:buFont typeface="+mj-lt"/>
                        <a:buAutoNum type="arabicPeriod"/>
                        <a:tabLst>
                          <a:tab pos="284163" algn="l"/>
                        </a:tabLst>
                        <a:defRPr/>
                      </a:pPr>
                      <a:r>
                        <a:rPr lang="en-US" sz="1000" b="1" dirty="0">
                          <a:solidFill>
                            <a:srgbClr val="000000"/>
                          </a:solidFill>
                          <a:effectLst/>
                          <a:latin typeface="+mn-lt"/>
                          <a:ea typeface="Calibri"/>
                          <a:cs typeface="Times New Roman"/>
                        </a:rPr>
                        <a:t>2023-24 ELPAC Security Forms Coordinator Training</a:t>
                      </a:r>
                    </a:p>
                    <a:p>
                      <a:pPr marL="1084263" marR="0" lvl="2" indent="-282575" algn="l" defTabSz="914400" rtl="0" eaLnBrk="1" fontAlgn="auto" latinLnBrk="0" hangingPunct="1">
                        <a:lnSpc>
                          <a:spcPct val="100000"/>
                        </a:lnSpc>
                        <a:spcBef>
                          <a:spcPts val="300"/>
                        </a:spcBef>
                        <a:spcAft>
                          <a:spcPts val="0"/>
                        </a:spcAft>
                        <a:buClrTx/>
                        <a:buSzTx/>
                        <a:buFont typeface="+mj-lt"/>
                        <a:buAutoNum type="arabicPeriod"/>
                        <a:tabLst>
                          <a:tab pos="284163" algn="l"/>
                        </a:tabLst>
                        <a:defRPr/>
                      </a:pPr>
                      <a:r>
                        <a:rPr lang="en-US" sz="1000" b="1" dirty="0">
                          <a:solidFill>
                            <a:srgbClr val="000000"/>
                          </a:solidFill>
                          <a:effectLst/>
                          <a:latin typeface="+mn-lt"/>
                          <a:cs typeface="Times New Roman"/>
                        </a:rPr>
                        <a:t>2023-24 ELPAC Security Affidavit and Agreement</a:t>
                      </a:r>
                    </a:p>
                    <a:p>
                      <a:pPr marL="1489075" marR="0" lvl="3" indent="-234950" algn="l">
                        <a:lnSpc>
                          <a:spcPct val="100000"/>
                        </a:lnSpc>
                        <a:spcBef>
                          <a:spcPts val="300"/>
                        </a:spcBef>
                        <a:spcAft>
                          <a:spcPts val="0"/>
                        </a:spcAft>
                        <a:buClrTx/>
                        <a:buSzTx/>
                        <a:buFont typeface="+mj-lt"/>
                        <a:buAutoNum type="romanLcPeriod"/>
                        <a:tabLst>
                          <a:tab pos="284163" algn="l"/>
                        </a:tabLst>
                      </a:pPr>
                      <a:r>
                        <a:rPr lang="en-US" sz="1000" b="0" dirty="0">
                          <a:solidFill>
                            <a:srgbClr val="000000"/>
                          </a:solidFill>
                          <a:effectLst/>
                          <a:latin typeface="+mn-lt"/>
                          <a:cs typeface="Times New Roman"/>
                        </a:rPr>
                        <a:t>Complete on LAUSD Network</a:t>
                      </a:r>
                    </a:p>
                  </a:txBody>
                  <a:tcPr marL="47960" marR="47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223892188"/>
                  </a:ext>
                </a:extLst>
              </a:tr>
              <a:tr h="308719">
                <a:tc>
                  <a:txBody>
                    <a:bodyPr/>
                    <a:lstStyle/>
                    <a:p>
                      <a:pPr marL="339725" marR="0" lvl="0" indent="-282575">
                        <a:lnSpc>
                          <a:spcPct val="100000"/>
                        </a:lnSpc>
                        <a:spcBef>
                          <a:spcPts val="600"/>
                        </a:spcBef>
                        <a:spcAft>
                          <a:spcPts val="0"/>
                        </a:spcAft>
                        <a:buFont typeface="+mj-lt"/>
                        <a:buAutoNum type="arabicPeriod" startAt="2"/>
                      </a:pPr>
                      <a:r>
                        <a:rPr lang="en-US" sz="1100" b="1" i="1" dirty="0">
                          <a:solidFill>
                            <a:srgbClr val="FF0000"/>
                          </a:solidFill>
                          <a:effectLst/>
                          <a:latin typeface="+mn-lt"/>
                          <a:ea typeface="Calibri"/>
                          <a:cs typeface="Times New Roman"/>
                        </a:rPr>
                        <a:t>2023-24 Initial ELPAC and Initial Alternate ELPAC Administration Coordinator Training </a:t>
                      </a:r>
                    </a:p>
                  </a:txBody>
                  <a:tcPr marL="47960" marR="47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8783671"/>
                  </a:ext>
                </a:extLst>
              </a:tr>
              <a:tr h="1207289">
                <a:tc>
                  <a:txBody>
                    <a:bodyPr/>
                    <a:lstStyle/>
                    <a:p>
                      <a:pPr marL="339725" marR="0" lvl="0" indent="-282575">
                        <a:lnSpc>
                          <a:spcPct val="100000"/>
                        </a:lnSpc>
                        <a:spcBef>
                          <a:spcPts val="300"/>
                        </a:spcBef>
                        <a:spcAft>
                          <a:spcPts val="0"/>
                        </a:spcAft>
                        <a:buFont typeface="+mj-lt"/>
                        <a:buAutoNum type="arabicPeriod" startAt="3"/>
                        <a:tabLst/>
                      </a:pPr>
                      <a:r>
                        <a:rPr lang="en-US" sz="1100" b="1" i="1" dirty="0">
                          <a:solidFill>
                            <a:srgbClr val="000000"/>
                          </a:solidFill>
                          <a:effectLst/>
                          <a:latin typeface="+mn-lt"/>
                          <a:ea typeface="Calibri"/>
                          <a:cs typeface="Times New Roman"/>
                        </a:rPr>
                        <a:t>2023-24</a:t>
                      </a:r>
                      <a:r>
                        <a:rPr lang="en-US" sz="1100" b="1" i="1" dirty="0">
                          <a:solidFill>
                            <a:schemeClr val="tx1"/>
                          </a:solidFill>
                          <a:effectLst/>
                          <a:latin typeface="+mn-lt"/>
                          <a:ea typeface="Calibri"/>
                          <a:cs typeface="Times New Roman"/>
                        </a:rPr>
                        <a:t> LAUSD Initial ELPAC Test Examiner</a:t>
                      </a:r>
                      <a:r>
                        <a:rPr lang="en-US" sz="1100" b="1" i="1" baseline="0" dirty="0">
                          <a:solidFill>
                            <a:schemeClr val="tx1"/>
                          </a:solidFill>
                          <a:effectLst/>
                          <a:latin typeface="+mn-lt"/>
                          <a:ea typeface="Calibri"/>
                          <a:cs typeface="Times New Roman"/>
                        </a:rPr>
                        <a:t> Training </a:t>
                      </a:r>
                      <a:r>
                        <a:rPr lang="en-US" sz="1100" b="1" i="1" dirty="0">
                          <a:solidFill>
                            <a:schemeClr val="tx1"/>
                          </a:solidFill>
                          <a:effectLst/>
                          <a:latin typeface="+mn-lt"/>
                          <a:ea typeface="Calibri"/>
                          <a:cs typeface="Times New Roman"/>
                        </a:rPr>
                        <a:t>and Calibration </a:t>
                      </a:r>
                      <a:r>
                        <a:rPr lang="en-US" sz="1100" b="1" dirty="0">
                          <a:solidFill>
                            <a:schemeClr val="tx1"/>
                          </a:solidFill>
                          <a:effectLst/>
                          <a:latin typeface="+mn-lt"/>
                          <a:ea typeface="Calibri"/>
                          <a:cs typeface="Times New Roman"/>
                        </a:rPr>
                        <a:t>(Moodle)</a:t>
                      </a:r>
                    </a:p>
                    <a:p>
                      <a:pPr marL="801688" marR="0" lvl="1" indent="-284163">
                        <a:lnSpc>
                          <a:spcPct val="100000"/>
                        </a:lnSpc>
                        <a:spcBef>
                          <a:spcPts val="300"/>
                        </a:spcBef>
                        <a:spcAft>
                          <a:spcPts val="0"/>
                        </a:spcAft>
                        <a:buFont typeface="+mj-lt"/>
                        <a:buAutoNum type="alphaLcPeriod"/>
                        <a:tabLst/>
                      </a:pPr>
                      <a:r>
                        <a:rPr lang="en-US" sz="1050" b="0" dirty="0">
                          <a:solidFill>
                            <a:schemeClr val="tx1"/>
                          </a:solidFill>
                          <a:effectLst/>
                          <a:latin typeface="+mn-lt"/>
                          <a:ea typeface="Calibri"/>
                          <a:cs typeface="Times New Roman"/>
                        </a:rPr>
                        <a:t>Calibrate for School Span (Speaking AND Writing)</a:t>
                      </a:r>
                    </a:p>
                    <a:p>
                      <a:pPr marL="1084263" marR="0" lvl="2" indent="-227013">
                        <a:lnSpc>
                          <a:spcPct val="100000"/>
                        </a:lnSpc>
                        <a:spcBef>
                          <a:spcPts val="300"/>
                        </a:spcBef>
                        <a:spcAft>
                          <a:spcPts val="0"/>
                        </a:spcAft>
                        <a:buFont typeface="+mj-lt"/>
                        <a:buAutoNum type="romanLcPeriod"/>
                        <a:tabLst/>
                      </a:pPr>
                      <a:r>
                        <a:rPr lang="en-US" sz="1050" b="0" dirty="0">
                          <a:solidFill>
                            <a:schemeClr val="tx1"/>
                          </a:solidFill>
                          <a:effectLst/>
                          <a:latin typeface="+mn-lt"/>
                          <a:ea typeface="Calibri"/>
                          <a:cs typeface="Times New Roman"/>
                        </a:rPr>
                        <a:t>e.g., </a:t>
                      </a:r>
                      <a:r>
                        <a:rPr lang="en-US" sz="1050" b="0" i="1" dirty="0">
                          <a:solidFill>
                            <a:schemeClr val="tx1"/>
                          </a:solidFill>
                          <a:effectLst/>
                          <a:latin typeface="+mn-lt"/>
                          <a:ea typeface="Calibri"/>
                          <a:cs typeface="Times New Roman"/>
                        </a:rPr>
                        <a:t>K-5, K-8, K-12</a:t>
                      </a:r>
                    </a:p>
                    <a:p>
                      <a:pPr marL="801688" marR="0" lvl="1" indent="-284163">
                        <a:lnSpc>
                          <a:spcPct val="100000"/>
                        </a:lnSpc>
                        <a:spcBef>
                          <a:spcPts val="300"/>
                        </a:spcBef>
                        <a:spcAft>
                          <a:spcPts val="0"/>
                        </a:spcAft>
                        <a:buFont typeface="+mj-lt"/>
                        <a:buAutoNum type="alphaLcPeriod"/>
                      </a:pPr>
                      <a:r>
                        <a:rPr lang="en-US" sz="1050" b="0" dirty="0">
                          <a:solidFill>
                            <a:schemeClr val="tx1"/>
                          </a:solidFill>
                          <a:effectLst/>
                          <a:latin typeface="+mn-lt"/>
                          <a:ea typeface="Calibri"/>
                          <a:cs typeface="Times New Roman"/>
                        </a:rPr>
                        <a:t>Completed in Moodle, facilitated by MMED and Region MMAL Team</a:t>
                      </a:r>
                    </a:p>
                    <a:p>
                      <a:pPr marL="1084263" marR="0" lvl="2" indent="-227013">
                        <a:lnSpc>
                          <a:spcPct val="100000"/>
                        </a:lnSpc>
                        <a:spcBef>
                          <a:spcPts val="300"/>
                        </a:spcBef>
                        <a:spcAft>
                          <a:spcPts val="0"/>
                        </a:spcAft>
                        <a:buFont typeface="+mj-lt"/>
                        <a:buAutoNum type="romanLcPeriod"/>
                        <a:tabLst/>
                      </a:pPr>
                      <a:r>
                        <a:rPr lang="en-US" sz="1050" b="0" i="0" u="none" dirty="0">
                          <a:solidFill>
                            <a:schemeClr val="tx1"/>
                          </a:solidFill>
                          <a:effectLst/>
                          <a:latin typeface="+mn-lt"/>
                          <a:ea typeface="Calibri"/>
                          <a:cs typeface="Arial" panose="020B0604020202020204" pitchFamily="34" charset="0"/>
                          <a:hlinkClick r:id="rId3"/>
                        </a:rPr>
                        <a:t>https://moodle.caaspp-elpac.org/</a:t>
                      </a:r>
                      <a:endParaRPr lang="en-US" sz="1050" b="0" i="0" u="none" dirty="0">
                        <a:solidFill>
                          <a:schemeClr val="tx1"/>
                        </a:solidFill>
                        <a:effectLst/>
                        <a:latin typeface="+mn-lt"/>
                        <a:ea typeface="Calibri"/>
                        <a:cs typeface="Arial" panose="020B0604020202020204" pitchFamily="34" charset="0"/>
                      </a:endParaRPr>
                    </a:p>
                  </a:txBody>
                  <a:tcPr marL="47960" marR="47960" marT="0" marB="0">
                    <a:lnL w="12700">
                      <a:solidFill>
                        <a:schemeClr val="tx1"/>
                      </a:solidFill>
                    </a:lnL>
                    <a:lnR w="12700">
                      <a:solidFill>
                        <a:schemeClr val="tx1"/>
                      </a:solidFill>
                    </a:lnR>
                    <a:lnT w="12700" cap="flat" cmpd="sng" algn="ctr">
                      <a:solidFill>
                        <a:srgbClr val="000000"/>
                      </a:solidFill>
                      <a:prstDash val="solid"/>
                      <a:round/>
                      <a:headEnd type="none" w="med" len="med"/>
                      <a:tailEnd type="none" w="med" len="med"/>
                    </a:lnT>
                    <a:lnB w="12700">
                      <a:solidFill>
                        <a:srgbClr val="000000"/>
                      </a:solidFill>
                    </a:lnB>
                    <a:solidFill>
                      <a:schemeClr val="accent1">
                        <a:lumMod val="20000"/>
                        <a:lumOff val="80000"/>
                      </a:schemeClr>
                    </a:solidFill>
                  </a:tcPr>
                </a:tc>
                <a:extLst>
                  <a:ext uri="{0D108BD9-81ED-4DB2-BD59-A6C34878D82A}">
                    <a16:rowId xmlns:a16="http://schemas.microsoft.com/office/drawing/2014/main" val="547669360"/>
                  </a:ext>
                </a:extLst>
              </a:tr>
              <a:tr h="1002593">
                <a:tc>
                  <a:txBody>
                    <a:bodyPr/>
                    <a:lstStyle/>
                    <a:p>
                      <a:pPr marL="339725" lvl="0" indent="-282575">
                        <a:lnSpc>
                          <a:spcPct val="100000"/>
                        </a:lnSpc>
                        <a:spcBef>
                          <a:spcPts val="300"/>
                        </a:spcBef>
                        <a:spcAft>
                          <a:spcPts val="0"/>
                        </a:spcAft>
                        <a:buFont typeface="+mj-lt"/>
                        <a:buAutoNum type="arabicPeriod" startAt="4"/>
                      </a:pPr>
                      <a:r>
                        <a:rPr lang="en-US" sz="1100" b="1" i="1" u="none" strike="noStrike" noProof="0" dirty="0">
                          <a:solidFill>
                            <a:schemeClr val="tx1"/>
                          </a:solidFill>
                          <a:effectLst/>
                          <a:latin typeface="+mn-lt"/>
                        </a:rPr>
                        <a:t> </a:t>
                      </a:r>
                      <a:r>
                        <a:rPr lang="en-US" sz="1100" b="1" i="1" u="sng" dirty="0">
                          <a:solidFill>
                            <a:schemeClr val="tx1"/>
                          </a:solidFill>
                          <a:effectLst/>
                          <a:latin typeface="+mn-lt"/>
                          <a:ea typeface="Calibri"/>
                          <a:cs typeface="Times New Roman"/>
                        </a:rPr>
                        <a:t>2022-23</a:t>
                      </a:r>
                      <a:r>
                        <a:rPr lang="en-US" sz="1100" b="1" i="1" dirty="0">
                          <a:solidFill>
                            <a:schemeClr val="tx1"/>
                          </a:solidFill>
                          <a:effectLst/>
                          <a:latin typeface="+mn-lt"/>
                          <a:ea typeface="Calibri"/>
                          <a:cs typeface="Times New Roman"/>
                        </a:rPr>
                        <a:t> Summative Alternate ELPAC (</a:t>
                      </a:r>
                      <a:r>
                        <a:rPr lang="en-US" sz="1100" b="1" i="1" u="none" strike="noStrike" noProof="0" dirty="0">
                          <a:solidFill>
                            <a:schemeClr val="tx1"/>
                          </a:solidFill>
                          <a:effectLst/>
                          <a:latin typeface="+mn-lt"/>
                        </a:rPr>
                        <a:t>2023-24 Initial Alternate ELPAC) </a:t>
                      </a:r>
                      <a:r>
                        <a:rPr lang="en-US" sz="1100" b="1" i="1" dirty="0">
                          <a:solidFill>
                            <a:schemeClr val="tx1"/>
                          </a:solidFill>
                          <a:effectLst/>
                          <a:latin typeface="+mn-lt"/>
                          <a:ea typeface="Calibri"/>
                          <a:cs typeface="Times New Roman"/>
                        </a:rPr>
                        <a:t>Test Examiner Certification </a:t>
                      </a:r>
                      <a:r>
                        <a:rPr lang="en-US" sz="1100" b="1" dirty="0">
                          <a:solidFill>
                            <a:schemeClr val="tx1"/>
                          </a:solidFill>
                          <a:effectLst/>
                          <a:latin typeface="+mn-lt"/>
                          <a:ea typeface="Calibri"/>
                          <a:cs typeface="Times New Roman"/>
                        </a:rPr>
                        <a:t>(Moodle)</a:t>
                      </a:r>
                    </a:p>
                    <a:p>
                      <a:pPr marL="800100" marR="0" lvl="1" indent="-285750" algn="l" rtl="0" eaLnBrk="1" fontAlgn="auto" latinLnBrk="0" hangingPunct="1">
                        <a:lnSpc>
                          <a:spcPct val="100000"/>
                        </a:lnSpc>
                        <a:spcBef>
                          <a:spcPts val="300"/>
                        </a:spcBef>
                        <a:spcAft>
                          <a:spcPts val="0"/>
                        </a:spcAft>
                        <a:buClr>
                          <a:srgbClr val="000000"/>
                        </a:buClr>
                        <a:buSzTx/>
                        <a:buFont typeface="Wingdings" panose="05000000000000000000" pitchFamily="2" charset="2"/>
                        <a:buChar char="§"/>
                      </a:pPr>
                      <a:r>
                        <a:rPr lang="en-US" sz="1050" b="0" i="0" kern="1200" dirty="0">
                          <a:solidFill>
                            <a:schemeClr val="tx1"/>
                          </a:solidFill>
                          <a:effectLst/>
                          <a:latin typeface="+mn-lt"/>
                          <a:ea typeface="+mn-ea"/>
                          <a:cs typeface="Arial"/>
                        </a:rPr>
                        <a:t>Mandatory for any NEW ELPAC Coordinator who did not complete </a:t>
                      </a:r>
                      <a:r>
                        <a:rPr lang="en-US" sz="1050" b="0" i="1" u="none" strike="noStrike" kern="1200" noProof="0" dirty="0">
                          <a:solidFill>
                            <a:schemeClr val="tx1"/>
                          </a:solidFill>
                          <a:effectLst/>
                          <a:latin typeface="+mn-lt"/>
                        </a:rPr>
                        <a:t>2022-23 Summative Alternate</a:t>
                      </a:r>
                      <a:r>
                        <a:rPr lang="en-US" sz="1050" b="1" i="1" u="none" strike="noStrike" kern="1200" noProof="0" dirty="0">
                          <a:solidFill>
                            <a:schemeClr val="tx1"/>
                          </a:solidFill>
                          <a:effectLst/>
                          <a:latin typeface="+mn-lt"/>
                        </a:rPr>
                        <a:t> </a:t>
                      </a:r>
                      <a:r>
                        <a:rPr lang="en-US" sz="1050" b="0" i="1" u="none" strike="noStrike" kern="1200" noProof="0" dirty="0">
                          <a:solidFill>
                            <a:schemeClr val="tx1"/>
                          </a:solidFill>
                          <a:effectLst/>
                          <a:latin typeface="+mn-lt"/>
                        </a:rPr>
                        <a:t>ELPAC Certification</a:t>
                      </a:r>
                      <a:r>
                        <a:rPr lang="en-US" sz="1050" b="0" i="0" u="none" strike="noStrike" kern="1200" noProof="0" dirty="0">
                          <a:solidFill>
                            <a:schemeClr val="tx1"/>
                          </a:solidFill>
                          <a:effectLst/>
                          <a:latin typeface="+mn-lt"/>
                        </a:rPr>
                        <a:t> Moodle training last year.</a:t>
                      </a:r>
                      <a:endParaRPr lang="en-US" sz="1050" b="0" i="0" u="none" strike="noStrike" kern="1200" noProof="0" dirty="0">
                        <a:solidFill>
                          <a:srgbClr val="000000"/>
                        </a:solidFill>
                        <a:effectLst/>
                        <a:latin typeface="+mn-lt"/>
                      </a:endParaRPr>
                    </a:p>
                    <a:p>
                      <a:pPr marL="1084263" marR="0" lvl="1" indent="-282575" algn="l">
                        <a:lnSpc>
                          <a:spcPct val="100000"/>
                        </a:lnSpc>
                        <a:spcBef>
                          <a:spcPts val="300"/>
                        </a:spcBef>
                        <a:spcAft>
                          <a:spcPts val="0"/>
                        </a:spcAft>
                        <a:buClrTx/>
                        <a:buSzTx/>
                        <a:buAutoNum type="alphaLcPeriod"/>
                      </a:pPr>
                      <a:r>
                        <a:rPr lang="en-US" sz="1050" b="0" i="0" kern="1200" dirty="0">
                          <a:solidFill>
                            <a:schemeClr val="tx1"/>
                          </a:solidFill>
                          <a:effectLst/>
                          <a:latin typeface="+mn-lt"/>
                          <a:ea typeface="+mn-ea"/>
                          <a:cs typeface="Arial"/>
                        </a:rPr>
                        <a:t> This course satisfies the requirement to administer and manage the </a:t>
                      </a:r>
                      <a:r>
                        <a:rPr lang="en-US" sz="1050" b="1" i="0" kern="1200" dirty="0">
                          <a:solidFill>
                            <a:schemeClr val="tx1"/>
                          </a:solidFill>
                          <a:effectLst/>
                          <a:latin typeface="+mn-lt"/>
                          <a:ea typeface="+mn-ea"/>
                          <a:cs typeface="Arial"/>
                        </a:rPr>
                        <a:t>2023-24 Initial Alternate ELPAC. </a:t>
                      </a:r>
                      <a:endParaRPr lang="en-US" sz="1050" b="1" i="1" dirty="0">
                        <a:solidFill>
                          <a:schemeClr val="tx1"/>
                        </a:solidFill>
                        <a:effectLst/>
                        <a:latin typeface="+mn-lt"/>
                        <a:ea typeface="Calibri"/>
                        <a:cs typeface="Times New Roman"/>
                      </a:endParaRPr>
                    </a:p>
                  </a:txBody>
                  <a:tcPr marL="47960" marR="47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80342961"/>
                  </a:ext>
                </a:extLst>
              </a:tr>
            </a:tbl>
          </a:graphicData>
        </a:graphic>
      </p:graphicFrame>
      <p:sp>
        <p:nvSpPr>
          <p:cNvPr id="7" name="Rectangle 6">
            <a:extLst>
              <a:ext uri="{FF2B5EF4-FFF2-40B4-BE49-F238E27FC236}">
                <a16:creationId xmlns:a16="http://schemas.microsoft.com/office/drawing/2014/main" id="{835600CC-431E-DC44-9E95-6DC28F6A0914}"/>
              </a:ext>
            </a:extLst>
          </p:cNvPr>
          <p:cNvSpPr/>
          <p:nvPr/>
        </p:nvSpPr>
        <p:spPr>
          <a:xfrm>
            <a:off x="6389771" y="2665228"/>
            <a:ext cx="2335545" cy="500109"/>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r>
              <a:rPr lang="en-US" sz="1000" dirty="0">
                <a:solidFill>
                  <a:schemeClr val="tx1"/>
                </a:solidFill>
                <a:cs typeface="Arial" panose="020B0604020202020204" pitchFamily="34" charset="0"/>
              </a:rPr>
              <a:t>You must have access to your school’s Moodle key to attend this training!</a:t>
            </a:r>
          </a:p>
        </p:txBody>
      </p:sp>
      <p:sp>
        <p:nvSpPr>
          <p:cNvPr id="8" name="Rectangle 7">
            <a:extLst>
              <a:ext uri="{FF2B5EF4-FFF2-40B4-BE49-F238E27FC236}">
                <a16:creationId xmlns:a16="http://schemas.microsoft.com/office/drawing/2014/main" id="{835600CC-431E-DC44-9E95-6DC28F6A0914}"/>
              </a:ext>
            </a:extLst>
          </p:cNvPr>
          <p:cNvSpPr/>
          <p:nvPr/>
        </p:nvSpPr>
        <p:spPr>
          <a:xfrm>
            <a:off x="6126568" y="1360109"/>
            <a:ext cx="2598748" cy="682315"/>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r>
              <a:rPr lang="en-US" sz="1000" dirty="0">
                <a:solidFill>
                  <a:schemeClr val="tx1"/>
                </a:solidFill>
                <a:cs typeface="Arial" panose="020B0604020202020204" pitchFamily="34" charset="0"/>
              </a:rPr>
              <a:t>Coordinators can access the Initial ELPAC Moodle keys 1-2 business days AFTER these 2 requirements and the Principal’s requirements are met.</a:t>
            </a:r>
          </a:p>
        </p:txBody>
      </p:sp>
      <p:sp>
        <p:nvSpPr>
          <p:cNvPr id="9" name="Footer Placeholder 8">
            <a:extLst>
              <a:ext uri="{FF2B5EF4-FFF2-40B4-BE49-F238E27FC236}">
                <a16:creationId xmlns:a16="http://schemas.microsoft.com/office/drawing/2014/main" id="{76F49046-44B1-F49E-4985-56FDC96C0CB3}"/>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13" name="Rectangle 12">
            <a:extLst>
              <a:ext uri="{FF2B5EF4-FFF2-40B4-BE49-F238E27FC236}">
                <a16:creationId xmlns:a16="http://schemas.microsoft.com/office/drawing/2014/main" id="{835600CC-431E-DC44-9E95-6DC28F6A0914}"/>
              </a:ext>
            </a:extLst>
          </p:cNvPr>
          <p:cNvSpPr/>
          <p:nvPr/>
        </p:nvSpPr>
        <p:spPr>
          <a:xfrm>
            <a:off x="1157043" y="4410945"/>
            <a:ext cx="6790772" cy="185453"/>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marL="212725" indent="-212725" algn="ctr"/>
            <a:r>
              <a:rPr lang="en-US" sz="1000" dirty="0">
                <a:solidFill>
                  <a:schemeClr val="tx1"/>
                </a:solidFill>
                <a:cs typeface="Arial" panose="020B0604020202020204" pitchFamily="34" charset="0"/>
              </a:rPr>
              <a:t>Coordinators will receive their TOMS account and K-2 Writing Books AFTER requirements 1-4 are met.</a:t>
            </a:r>
            <a:endParaRPr lang="en-US" sz="1000" dirty="0">
              <a:solidFill>
                <a:schemeClr val="tx1"/>
              </a:solidFill>
            </a:endParaRPr>
          </a:p>
        </p:txBody>
      </p:sp>
    </p:spTree>
    <p:extLst>
      <p:ext uri="{BB962C8B-B14F-4D97-AF65-F5344CB8AC3E}">
        <p14:creationId xmlns:p14="http://schemas.microsoft.com/office/powerpoint/2010/main" val="1152339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CB9D0D-A16B-1790-4B72-0FCC9674A4CC}"/>
              </a:ext>
            </a:extLst>
          </p:cNvPr>
          <p:cNvSpPr>
            <a:spLocks noGrp="1"/>
          </p:cNvSpPr>
          <p:nvPr>
            <p:ph type="title"/>
          </p:nvPr>
        </p:nvSpPr>
        <p:spPr/>
        <p:txBody>
          <a:bodyPr/>
          <a:lstStyle/>
          <a:p>
            <a:r>
              <a:rPr lang="en-US"/>
              <a:t>STB Website</a:t>
            </a:r>
          </a:p>
        </p:txBody>
      </p:sp>
      <p:pic>
        <p:nvPicPr>
          <p:cNvPr id="4" name="Picture 3">
            <a:extLst>
              <a:ext uri="{FF2B5EF4-FFF2-40B4-BE49-F238E27FC236}">
                <a16:creationId xmlns:a16="http://schemas.microsoft.com/office/drawing/2014/main" id="{AD458580-05B7-A472-DF58-24359CE597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710" y="1226095"/>
            <a:ext cx="8052579" cy="3495027"/>
          </a:xfrm>
          <a:prstGeom prst="rect">
            <a:avLst/>
          </a:prstGeom>
          <a:ln>
            <a:solidFill>
              <a:schemeClr val="tx1"/>
            </a:solidFill>
          </a:ln>
        </p:spPr>
      </p:pic>
      <p:sp>
        <p:nvSpPr>
          <p:cNvPr id="5" name="Right Arrow 10">
            <a:extLst>
              <a:ext uri="{FF2B5EF4-FFF2-40B4-BE49-F238E27FC236}">
                <a16:creationId xmlns:a16="http://schemas.microsoft.com/office/drawing/2014/main" id="{14F5F10F-1EAC-F346-5336-DEE3E1D95016}"/>
              </a:ext>
            </a:extLst>
          </p:cNvPr>
          <p:cNvSpPr/>
          <p:nvPr/>
        </p:nvSpPr>
        <p:spPr>
          <a:xfrm>
            <a:off x="2256057" y="3079274"/>
            <a:ext cx="457200" cy="64008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1</a:t>
            </a:r>
          </a:p>
        </p:txBody>
      </p:sp>
      <p:sp>
        <p:nvSpPr>
          <p:cNvPr id="6" name="Rectangle 5">
            <a:extLst>
              <a:ext uri="{FF2B5EF4-FFF2-40B4-BE49-F238E27FC236}">
                <a16:creationId xmlns:a16="http://schemas.microsoft.com/office/drawing/2014/main" id="{98C1DC26-9C82-8DF1-47BC-4C3D95F8D086}"/>
              </a:ext>
            </a:extLst>
          </p:cNvPr>
          <p:cNvSpPr/>
          <p:nvPr/>
        </p:nvSpPr>
        <p:spPr>
          <a:xfrm>
            <a:off x="2844962" y="3188938"/>
            <a:ext cx="1196493" cy="3297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888A97-C3C6-01AC-798D-EA555601D537}"/>
              </a:ext>
            </a:extLst>
          </p:cNvPr>
          <p:cNvSpPr txBox="1"/>
          <p:nvPr/>
        </p:nvSpPr>
        <p:spPr>
          <a:xfrm>
            <a:off x="4526947" y="1602845"/>
            <a:ext cx="3999883" cy="430887"/>
          </a:xfrm>
          <a:prstGeom prst="rect">
            <a:avLst/>
          </a:prstGeom>
          <a:solidFill>
            <a:srgbClr val="FFFF00"/>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spcBef>
                <a:spcPts val="200"/>
              </a:spcBef>
              <a:spcAft>
                <a:spcPts val="200"/>
              </a:spcAft>
            </a:pPr>
            <a:r>
              <a:rPr lang="en-US" sz="1100">
                <a:latin typeface="+mn-lt"/>
                <a:ea typeface="Tahoma"/>
                <a:cs typeface="Tahoma"/>
              </a:rPr>
              <a:t>The STB Portal is only accessible through the STB homepage and while logged into the LAUSD Network.</a:t>
            </a:r>
            <a:endParaRPr lang="en-US">
              <a:latin typeface="+mn-lt"/>
            </a:endParaRPr>
          </a:p>
        </p:txBody>
      </p:sp>
      <p:sp>
        <p:nvSpPr>
          <p:cNvPr id="9" name="TextBox 8">
            <a:extLst>
              <a:ext uri="{FF2B5EF4-FFF2-40B4-BE49-F238E27FC236}">
                <a16:creationId xmlns:a16="http://schemas.microsoft.com/office/drawing/2014/main" id="{43401847-7801-AA9B-EEF3-37D41926A4A2}"/>
              </a:ext>
            </a:extLst>
          </p:cNvPr>
          <p:cNvSpPr txBox="1"/>
          <p:nvPr/>
        </p:nvSpPr>
        <p:spPr>
          <a:xfrm>
            <a:off x="446378" y="918318"/>
            <a:ext cx="3293215" cy="307777"/>
          </a:xfrm>
          <a:prstGeom prst="rect">
            <a:avLst/>
          </a:prstGeom>
          <a:noFill/>
        </p:spPr>
        <p:txBody>
          <a:bodyPr wrap="square" lIns="91440" tIns="45720" rIns="91440" bIns="45720" anchor="t">
            <a:spAutoFit/>
          </a:bodyPr>
          <a:lstStyle/>
          <a:p>
            <a:r>
              <a:rPr lang="en-US">
                <a:latin typeface="+mn-lt"/>
                <a:hlinkClick r:id="rId4"/>
              </a:rPr>
              <a:t>https://www.lausd.org/testing</a:t>
            </a:r>
            <a:endParaRPr lang="en-US">
              <a:latin typeface="+mn-lt"/>
            </a:endParaRPr>
          </a:p>
        </p:txBody>
      </p:sp>
      <p:sp>
        <p:nvSpPr>
          <p:cNvPr id="10" name="Footer Placeholder 9">
            <a:extLst>
              <a:ext uri="{FF2B5EF4-FFF2-40B4-BE49-F238E27FC236}">
                <a16:creationId xmlns:a16="http://schemas.microsoft.com/office/drawing/2014/main" id="{A74CA840-1EBF-7A1B-9F22-B2B06B45238B}"/>
              </a:ext>
            </a:extLst>
          </p:cNvPr>
          <p:cNvSpPr>
            <a:spLocks noGrp="1"/>
          </p:cNvSpPr>
          <p:nvPr>
            <p:ph type="ftr" sz="quarter" idx="11"/>
          </p:nvPr>
        </p:nvSpPr>
        <p:spPr/>
        <p:txBody>
          <a:bodyPr/>
          <a:lstStyle/>
          <a:p>
            <a:r>
              <a:rPr lang="en-US" dirty="0"/>
              <a:t>2023-24 Initial ELPAC and Initial Alternate ELPAC Administration Coordinator Training</a:t>
            </a:r>
          </a:p>
        </p:txBody>
      </p:sp>
    </p:spTree>
    <p:extLst>
      <p:ext uri="{BB962C8B-B14F-4D97-AF65-F5344CB8AC3E}">
        <p14:creationId xmlns:p14="http://schemas.microsoft.com/office/powerpoint/2010/main" val="23004824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a:noFill/>
        </p:spPr>
        <p:txBody>
          <a:bodyPr>
            <a:normAutofit/>
          </a:bodyPr>
          <a:lstStyle/>
          <a:p>
            <a:r>
              <a:rPr lang="en-US" dirty="0"/>
              <a:t>Initial ELPAC Coordinator Requirements</a:t>
            </a:r>
          </a:p>
        </p:txBody>
      </p:sp>
      <p:sp>
        <p:nvSpPr>
          <p:cNvPr id="10" name="Text Placeholder 2">
            <a:extLst>
              <a:ext uri="{FF2B5EF4-FFF2-40B4-BE49-F238E27FC236}">
                <a16:creationId xmlns:a16="http://schemas.microsoft.com/office/drawing/2014/main" id="{0329C2E7-0526-4F42-AFAF-C7CB69C8C55B}"/>
              </a:ext>
            </a:extLst>
          </p:cNvPr>
          <p:cNvSpPr txBox="1">
            <a:spLocks/>
          </p:cNvSpPr>
          <p:nvPr/>
        </p:nvSpPr>
        <p:spPr>
          <a:xfrm>
            <a:off x="403140" y="948958"/>
            <a:ext cx="1689250" cy="1776813"/>
          </a:xfrm>
          <a:prstGeom prst="rect">
            <a:avLst/>
          </a:prstGeom>
          <a:solidFill>
            <a:schemeClr val="accent5">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27013" indent="-227013" defTabSz="514350" fontAlgn="base">
              <a:spcBef>
                <a:spcPct val="0"/>
              </a:spcBef>
              <a:spcAft>
                <a:spcPct val="0"/>
              </a:spcAft>
              <a:buClrTx/>
              <a:buSzTx/>
              <a:buFont typeface="+mj-lt"/>
              <a:buAutoNum type="arabicPeriod"/>
              <a:defRPr/>
            </a:pPr>
            <a:r>
              <a:rPr lang="en-US" sz="1200" i="1" dirty="0">
                <a:cs typeface="Arial" panose="020B0604020202020204" pitchFamily="34" charset="0"/>
              </a:rPr>
              <a:t>2023-24 ELPAC Security Form Coordinator Requirements</a:t>
            </a:r>
          </a:p>
          <a:p>
            <a:pPr marL="461963" lvl="1" indent="-179388" defTabSz="514350" fontAlgn="base">
              <a:spcBef>
                <a:spcPct val="0"/>
              </a:spcBef>
              <a:spcAft>
                <a:spcPct val="0"/>
              </a:spcAft>
              <a:buClrTx/>
              <a:buSzTx/>
              <a:buFont typeface="+mj-lt"/>
              <a:buAutoNum type="alphaLcPeriod"/>
              <a:defRPr/>
            </a:pPr>
            <a:r>
              <a:rPr lang="en-US" sz="950" dirty="0">
                <a:cs typeface="Arial" panose="020B0604020202020204" pitchFamily="34" charset="0"/>
              </a:rPr>
              <a:t>ELPAC Security Forms Coordinator Training </a:t>
            </a:r>
          </a:p>
          <a:p>
            <a:pPr marL="461963" lvl="1" indent="-179388" defTabSz="514350" fontAlgn="base">
              <a:spcBef>
                <a:spcPct val="0"/>
              </a:spcBef>
              <a:spcAft>
                <a:spcPct val="0"/>
              </a:spcAft>
              <a:buClrTx/>
              <a:buSzTx/>
              <a:buFont typeface="+mj-lt"/>
              <a:buAutoNum type="alphaLcPeriod"/>
              <a:defRPr/>
            </a:pPr>
            <a:r>
              <a:rPr lang="en-US" sz="950" dirty="0">
                <a:cs typeface="Arial" panose="020B0604020202020204" pitchFamily="34" charset="0"/>
              </a:rPr>
              <a:t>Sign Affidavit and Agreement (must be on the Network to sign)</a:t>
            </a:r>
          </a:p>
        </p:txBody>
      </p:sp>
      <p:pic>
        <p:nvPicPr>
          <p:cNvPr id="13" name="Picture 12" descr="A picture containing text, sandglass&#10;&#10;Description automatically generated">
            <a:extLst>
              <a:ext uri="{FF2B5EF4-FFF2-40B4-BE49-F238E27FC236}">
                <a16:creationId xmlns:a16="http://schemas.microsoft.com/office/drawing/2014/main" id="{51D037A3-CB84-43ED-1874-6A887362E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870" y="3310755"/>
            <a:ext cx="840272" cy="851576"/>
          </a:xfrm>
          <a:prstGeom prst="rect">
            <a:avLst/>
          </a:prstGeom>
          <a:ln>
            <a:solidFill>
              <a:schemeClr val="tx1"/>
            </a:solidFill>
          </a:ln>
        </p:spPr>
      </p:pic>
      <p:sp>
        <p:nvSpPr>
          <p:cNvPr id="14" name="Text Placeholder 2">
            <a:extLst>
              <a:ext uri="{FF2B5EF4-FFF2-40B4-BE49-F238E27FC236}">
                <a16:creationId xmlns:a16="http://schemas.microsoft.com/office/drawing/2014/main" id="{D0A38AAE-B275-2D3E-584A-1A11A47990D7}"/>
              </a:ext>
            </a:extLst>
          </p:cNvPr>
          <p:cNvSpPr txBox="1">
            <a:spLocks/>
          </p:cNvSpPr>
          <p:nvPr/>
        </p:nvSpPr>
        <p:spPr>
          <a:xfrm>
            <a:off x="5127150" y="4202184"/>
            <a:ext cx="907848" cy="256432"/>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200" b="1" dirty="0">
                <a:cs typeface="Arial" panose="020B0604020202020204" pitchFamily="34" charset="0"/>
              </a:rPr>
              <a:t>2-3 hours</a:t>
            </a:r>
          </a:p>
        </p:txBody>
      </p:sp>
      <p:sp>
        <p:nvSpPr>
          <p:cNvPr id="15" name="Right Arrow 9">
            <a:extLst>
              <a:ext uri="{FF2B5EF4-FFF2-40B4-BE49-F238E27FC236}">
                <a16:creationId xmlns:a16="http://schemas.microsoft.com/office/drawing/2014/main" id="{732BF3D0-D38C-E3C4-C128-3ACE559A96FA}"/>
              </a:ext>
            </a:extLst>
          </p:cNvPr>
          <p:cNvSpPr/>
          <p:nvPr/>
        </p:nvSpPr>
        <p:spPr>
          <a:xfrm>
            <a:off x="5878380" y="1554667"/>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7" name="Right Arrow 9">
            <a:extLst>
              <a:ext uri="{FF2B5EF4-FFF2-40B4-BE49-F238E27FC236}">
                <a16:creationId xmlns:a16="http://schemas.microsoft.com/office/drawing/2014/main" id="{4CB7F28F-77F2-B855-641C-820986E7D372}"/>
              </a:ext>
            </a:extLst>
          </p:cNvPr>
          <p:cNvSpPr/>
          <p:nvPr/>
        </p:nvSpPr>
        <p:spPr>
          <a:xfrm>
            <a:off x="2218393" y="1554667"/>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8" name="Right Arrow 9">
            <a:extLst>
              <a:ext uri="{FF2B5EF4-FFF2-40B4-BE49-F238E27FC236}">
                <a16:creationId xmlns:a16="http://schemas.microsoft.com/office/drawing/2014/main" id="{18230C57-DD6D-AF59-F7FE-BFF69480054F}"/>
              </a:ext>
            </a:extLst>
          </p:cNvPr>
          <p:cNvSpPr/>
          <p:nvPr/>
        </p:nvSpPr>
        <p:spPr>
          <a:xfrm>
            <a:off x="2484168" y="3802566"/>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 name="Text Placeholder 2">
            <a:extLst>
              <a:ext uri="{FF2B5EF4-FFF2-40B4-BE49-F238E27FC236}">
                <a16:creationId xmlns:a16="http://schemas.microsoft.com/office/drawing/2014/main" id="{F6438B54-0A0B-E816-F9DF-314821B40F5D}"/>
              </a:ext>
            </a:extLst>
          </p:cNvPr>
          <p:cNvSpPr txBox="1">
            <a:spLocks/>
          </p:cNvSpPr>
          <p:nvPr/>
        </p:nvSpPr>
        <p:spPr>
          <a:xfrm>
            <a:off x="1021374" y="3305038"/>
            <a:ext cx="1265916" cy="1203923"/>
          </a:xfrm>
          <a:prstGeom prst="rect">
            <a:avLst/>
          </a:prstGeom>
          <a:solidFill>
            <a:srgbClr val="F2EBF7"/>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200" dirty="0">
                <a:cs typeface="Arial" panose="020B0604020202020204" pitchFamily="34" charset="0"/>
              </a:rPr>
              <a:t>STB creates TOMS account for Coordinator.</a:t>
            </a:r>
          </a:p>
        </p:txBody>
      </p:sp>
      <p:sp>
        <p:nvSpPr>
          <p:cNvPr id="22" name="Text Placeholder 2">
            <a:extLst>
              <a:ext uri="{FF2B5EF4-FFF2-40B4-BE49-F238E27FC236}">
                <a16:creationId xmlns:a16="http://schemas.microsoft.com/office/drawing/2014/main" id="{97EB7953-0C73-A3AB-390D-101325BEA114}"/>
              </a:ext>
            </a:extLst>
          </p:cNvPr>
          <p:cNvSpPr txBox="1">
            <a:spLocks/>
          </p:cNvSpPr>
          <p:nvPr/>
        </p:nvSpPr>
        <p:spPr>
          <a:xfrm>
            <a:off x="2541024" y="951480"/>
            <a:ext cx="3244722" cy="1742935"/>
          </a:xfrm>
          <a:prstGeom prst="rect">
            <a:avLst/>
          </a:prstGeom>
          <a:solidFill>
            <a:schemeClr val="accent5">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defTabSz="514350" fontAlgn="base">
              <a:spcBef>
                <a:spcPct val="0"/>
              </a:spcBef>
              <a:spcAft>
                <a:spcPct val="0"/>
              </a:spcAft>
              <a:buClrTx/>
              <a:buSzTx/>
              <a:buFont typeface="+mj-lt"/>
              <a:buAutoNum type="arabicPeriod" startAt="2"/>
              <a:defRPr/>
            </a:pPr>
            <a:r>
              <a:rPr lang="en-US" sz="1200" i="1" dirty="0">
                <a:ea typeface="Calibri" panose="020F0502020204030204" pitchFamily="34" charset="0"/>
                <a:cs typeface="Arial" panose="020B0604020202020204" pitchFamily="34" charset="0"/>
              </a:rPr>
              <a:t>2023-24 Initial ELPAC and Initial Alternate ELPAC Administration Coordinator Training (facilitated by STB) </a:t>
            </a:r>
            <a:endParaRPr lang="en-US" sz="2150" dirty="0">
              <a:cs typeface="Arial" panose="020B0604020202020204" pitchFamily="34" charset="0"/>
            </a:endParaRPr>
          </a:p>
          <a:p>
            <a:pPr marL="257175" indent="-257175" defTabSz="514350">
              <a:spcBef>
                <a:spcPct val="0"/>
              </a:spcBef>
              <a:spcAft>
                <a:spcPct val="0"/>
              </a:spcAft>
              <a:buClrTx/>
              <a:buSzTx/>
              <a:buAutoNum type="arabicPeriod" startAt="2"/>
              <a:defRPr/>
            </a:pPr>
            <a:endParaRPr lang="en-US" sz="600" i="1" dirty="0">
              <a:cs typeface="Arial" panose="020B0604020202020204" pitchFamily="34" charset="0"/>
            </a:endParaRPr>
          </a:p>
          <a:p>
            <a:pPr marL="257175" indent="-257175" defTabSz="514350">
              <a:spcBef>
                <a:spcPct val="0"/>
              </a:spcBef>
              <a:spcAft>
                <a:spcPct val="0"/>
              </a:spcAft>
              <a:buClrTx/>
              <a:buSzTx/>
              <a:buAutoNum type="arabicPeriod" startAt="2"/>
              <a:defRPr/>
            </a:pPr>
            <a:r>
              <a:rPr lang="en-US" sz="1200" dirty="0">
                <a:cs typeface="Arial" panose="020B0604020202020204" pitchFamily="34" charset="0"/>
              </a:rPr>
              <a:t>Initial ELPAC Calibration Moodle Training (facilitated by MMED and  MMAL Region Team)</a:t>
            </a:r>
            <a:endParaRPr lang="en-US" sz="650" dirty="0">
              <a:cs typeface="Arial" panose="020B0604020202020204" pitchFamily="34" charset="0"/>
            </a:endParaRPr>
          </a:p>
          <a:p>
            <a:pPr marL="0" indent="0" algn="ctr" defTabSz="514350" fontAlgn="base">
              <a:spcBef>
                <a:spcPct val="0"/>
              </a:spcBef>
              <a:spcAft>
                <a:spcPct val="0"/>
              </a:spcAft>
              <a:buClrTx/>
              <a:buSzTx/>
              <a:buNone/>
              <a:defRPr/>
            </a:pPr>
            <a:r>
              <a:rPr lang="en-US" sz="1050" b="1" dirty="0">
                <a:cs typeface="Arial" panose="020B0604020202020204" pitchFamily="34" charset="0"/>
              </a:rPr>
              <a:t>These two trainings can be completed in any order.</a:t>
            </a:r>
          </a:p>
        </p:txBody>
      </p:sp>
      <p:sp>
        <p:nvSpPr>
          <p:cNvPr id="23" name="Text Placeholder 2">
            <a:extLst>
              <a:ext uri="{FF2B5EF4-FFF2-40B4-BE49-F238E27FC236}">
                <a16:creationId xmlns:a16="http://schemas.microsoft.com/office/drawing/2014/main" id="{A26EE4C3-7E1A-F092-FC86-4A10852A6DF8}"/>
              </a:ext>
            </a:extLst>
          </p:cNvPr>
          <p:cNvSpPr txBox="1">
            <a:spLocks/>
          </p:cNvSpPr>
          <p:nvPr/>
        </p:nvSpPr>
        <p:spPr>
          <a:xfrm>
            <a:off x="6222781" y="952092"/>
            <a:ext cx="2518532" cy="1649132"/>
          </a:xfrm>
          <a:prstGeom prst="rect">
            <a:avLst/>
          </a:prstGeom>
          <a:solidFill>
            <a:schemeClr val="accent5">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defTabSz="514350" fontAlgn="base">
              <a:spcBef>
                <a:spcPct val="0"/>
              </a:spcBef>
              <a:spcAft>
                <a:spcPct val="0"/>
              </a:spcAft>
              <a:buClrTx/>
              <a:buSzTx/>
              <a:buFont typeface="+mj-lt"/>
              <a:buAutoNum type="arabicPeriod" startAt="4"/>
              <a:defRPr/>
            </a:pPr>
            <a:r>
              <a:rPr lang="en-US" sz="1200" i="1" dirty="0">
                <a:cs typeface="Arial" panose="020B0604020202020204" pitchFamily="34" charset="0"/>
              </a:rPr>
              <a:t>2022-23 Summative Alternate ELPAC (2023-24 Initial Alternate ELPAC) Test Examiner Certification</a:t>
            </a:r>
            <a:endParaRPr lang="en-US" sz="1200" dirty="0">
              <a:cs typeface="Arial" panose="020B0604020202020204" pitchFamily="34" charset="0"/>
            </a:endParaRPr>
          </a:p>
          <a:p>
            <a:pPr marL="0" indent="0" algn="ctr" defTabSz="514350">
              <a:spcBef>
                <a:spcPct val="0"/>
              </a:spcBef>
              <a:spcAft>
                <a:spcPct val="0"/>
              </a:spcAft>
              <a:buClrTx/>
              <a:buSzTx/>
              <a:buNone/>
              <a:defRPr/>
            </a:pPr>
            <a:endParaRPr lang="en-US" sz="900" dirty="0">
              <a:cs typeface="Arial" panose="020B0604020202020204" pitchFamily="34" charset="0"/>
            </a:endParaRPr>
          </a:p>
          <a:p>
            <a:pPr marL="0" indent="0" algn="ctr" defTabSz="514350">
              <a:spcBef>
                <a:spcPct val="0"/>
              </a:spcBef>
              <a:spcAft>
                <a:spcPct val="0"/>
              </a:spcAft>
              <a:buClrTx/>
              <a:buSzTx/>
              <a:buNone/>
              <a:defRPr/>
            </a:pPr>
            <a:endParaRPr lang="en-US" sz="900" dirty="0">
              <a:cs typeface="Arial" panose="020B0604020202020204" pitchFamily="34" charset="0"/>
            </a:endParaRPr>
          </a:p>
          <a:p>
            <a:pPr marL="0" indent="0" algn="ctr" defTabSz="514350">
              <a:spcBef>
                <a:spcPct val="0"/>
              </a:spcBef>
              <a:spcAft>
                <a:spcPct val="0"/>
              </a:spcAft>
              <a:buClrTx/>
              <a:buSzTx/>
              <a:buNone/>
              <a:defRPr/>
            </a:pPr>
            <a:r>
              <a:rPr lang="en-US" sz="1050" dirty="0">
                <a:cs typeface="Arial" panose="020B0604020202020204" pitchFamily="34" charset="0"/>
              </a:rPr>
              <a:t>Must be completed if Summative Alternate ELPAC Moodle training was NOT completed last year.</a:t>
            </a:r>
          </a:p>
        </p:txBody>
      </p:sp>
      <p:sp>
        <p:nvSpPr>
          <p:cNvPr id="24" name="Text Placeholder 2">
            <a:extLst>
              <a:ext uri="{FF2B5EF4-FFF2-40B4-BE49-F238E27FC236}">
                <a16:creationId xmlns:a16="http://schemas.microsoft.com/office/drawing/2014/main" id="{90963553-0EA5-E89F-0530-A1A403572C11}"/>
              </a:ext>
            </a:extLst>
          </p:cNvPr>
          <p:cNvSpPr txBox="1">
            <a:spLocks/>
          </p:cNvSpPr>
          <p:nvPr/>
        </p:nvSpPr>
        <p:spPr>
          <a:xfrm>
            <a:off x="2898426" y="3313087"/>
            <a:ext cx="1560978" cy="1211972"/>
          </a:xfrm>
          <a:prstGeom prst="rect">
            <a:avLst/>
          </a:prstGeom>
          <a:solidFill>
            <a:schemeClr val="accent5">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200" dirty="0">
                <a:cs typeface="Arial" panose="020B0604020202020204" pitchFamily="34" charset="0"/>
              </a:rPr>
              <a:t>Coordinator logs into their ELPAC Coordinator role in TOMS and signs the Affidavit and Agreement.</a:t>
            </a:r>
          </a:p>
          <a:p>
            <a:pPr marL="0" indent="0" algn="ctr" defTabSz="514350" fontAlgn="base">
              <a:spcBef>
                <a:spcPct val="0"/>
              </a:spcBef>
              <a:spcAft>
                <a:spcPct val="0"/>
              </a:spcAft>
              <a:buClrTx/>
              <a:buSzTx/>
              <a:buNone/>
              <a:defRPr/>
            </a:pPr>
            <a:endParaRPr lang="en-US" sz="1200" dirty="0">
              <a:cs typeface="Arial" panose="020B0604020202020204" pitchFamily="34" charset="0"/>
            </a:endParaRPr>
          </a:p>
        </p:txBody>
      </p:sp>
      <p:sp>
        <p:nvSpPr>
          <p:cNvPr id="25" name="Text Placeholder 2">
            <a:extLst>
              <a:ext uri="{FF2B5EF4-FFF2-40B4-BE49-F238E27FC236}">
                <a16:creationId xmlns:a16="http://schemas.microsoft.com/office/drawing/2014/main" id="{737B166D-47E0-2226-46D4-8AD50F1A5E51}"/>
              </a:ext>
            </a:extLst>
          </p:cNvPr>
          <p:cNvSpPr txBox="1">
            <a:spLocks/>
          </p:cNvSpPr>
          <p:nvPr/>
        </p:nvSpPr>
        <p:spPr>
          <a:xfrm>
            <a:off x="6794559" y="3310754"/>
            <a:ext cx="1249685" cy="1203923"/>
          </a:xfrm>
          <a:prstGeom prst="rect">
            <a:avLst/>
          </a:prstGeom>
          <a:solidFill>
            <a:srgbClr val="00B0F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dirty="0">
                <a:cs typeface="Arial" panose="020B0604020202020204" pitchFamily="34" charset="0"/>
              </a:rPr>
              <a:t>Coordinator can create Initial ELPAC test sessions.</a:t>
            </a:r>
          </a:p>
          <a:p>
            <a:pPr marL="0" indent="0" algn="ctr" defTabSz="514350" fontAlgn="base">
              <a:spcBef>
                <a:spcPct val="0"/>
              </a:spcBef>
              <a:spcAft>
                <a:spcPct val="0"/>
              </a:spcAft>
              <a:buClrTx/>
              <a:buSzTx/>
              <a:buNone/>
              <a:defRPr/>
            </a:pPr>
            <a:endParaRPr lang="en-US" sz="1200" dirty="0">
              <a:cs typeface="Arial" panose="020B0604020202020204" pitchFamily="34" charset="0"/>
            </a:endParaRPr>
          </a:p>
        </p:txBody>
      </p:sp>
      <p:sp>
        <p:nvSpPr>
          <p:cNvPr id="26" name="Right Arrow 9">
            <a:extLst>
              <a:ext uri="{FF2B5EF4-FFF2-40B4-BE49-F238E27FC236}">
                <a16:creationId xmlns:a16="http://schemas.microsoft.com/office/drawing/2014/main" id="{EE23540B-5D74-99E7-5ED9-392744EB79BB}"/>
              </a:ext>
            </a:extLst>
          </p:cNvPr>
          <p:cNvSpPr/>
          <p:nvPr/>
        </p:nvSpPr>
        <p:spPr>
          <a:xfrm>
            <a:off x="4699505" y="3802566"/>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27" name="Right Arrow 9">
            <a:extLst>
              <a:ext uri="{FF2B5EF4-FFF2-40B4-BE49-F238E27FC236}">
                <a16:creationId xmlns:a16="http://schemas.microsoft.com/office/drawing/2014/main" id="{FFB34FCB-91E1-E747-9D5A-C44AEA33CE9C}"/>
              </a:ext>
            </a:extLst>
          </p:cNvPr>
          <p:cNvSpPr/>
          <p:nvPr/>
        </p:nvSpPr>
        <p:spPr>
          <a:xfrm>
            <a:off x="6265019" y="3802566"/>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1" name="Right Arrow 9">
            <a:extLst>
              <a:ext uri="{FF2B5EF4-FFF2-40B4-BE49-F238E27FC236}">
                <a16:creationId xmlns:a16="http://schemas.microsoft.com/office/drawing/2014/main" id="{E9327381-200B-556B-931F-05C7FEECDD45}"/>
              </a:ext>
            </a:extLst>
          </p:cNvPr>
          <p:cNvSpPr/>
          <p:nvPr/>
        </p:nvSpPr>
        <p:spPr>
          <a:xfrm rot="10500000">
            <a:off x="2043458" y="2738990"/>
            <a:ext cx="5052888" cy="292424"/>
          </a:xfrm>
          <a:prstGeom prst="rightArrow">
            <a:avLst>
              <a:gd name="adj1" fmla="val 19545"/>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5" name="Footer Placeholder 4">
            <a:extLst>
              <a:ext uri="{FF2B5EF4-FFF2-40B4-BE49-F238E27FC236}">
                <a16:creationId xmlns:a16="http://schemas.microsoft.com/office/drawing/2014/main" id="{CB759CE7-85D6-B868-3422-8F9A3269022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6963841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100"/>
              <a:t>Training Requirements for Teacher Assistants, Paraprofessionals, and Substitute Teachers</a:t>
            </a:r>
          </a:p>
        </p:txBody>
      </p:sp>
      <p:sp>
        <p:nvSpPr>
          <p:cNvPr id="3" name="Text Placeholder 2"/>
          <p:cNvSpPr>
            <a:spLocks noGrp="1"/>
          </p:cNvSpPr>
          <p:nvPr>
            <p:ph type="body" idx="13"/>
          </p:nvPr>
        </p:nvSpPr>
        <p:spPr>
          <a:xfrm>
            <a:off x="356348" y="943570"/>
            <a:ext cx="8520600" cy="3519094"/>
          </a:xfrm>
          <a:solidFill>
            <a:schemeClr val="bg1"/>
          </a:solidFill>
        </p:spPr>
        <p:txBody>
          <a:bodyPr spcFirstLastPara="1" wrap="square" lIns="68580" tIns="34290" rIns="68580" bIns="34290" anchor="t" anchorCtr="0">
            <a:normAutofit lnSpcReduction="10000"/>
          </a:bodyPr>
          <a:lstStyle/>
          <a:p>
            <a:pPr>
              <a:spcAft>
                <a:spcPts val="400"/>
              </a:spcAft>
            </a:pPr>
            <a:r>
              <a:rPr lang="en-US" sz="1650" dirty="0">
                <a:ea typeface="Tahoma"/>
                <a:cs typeface="Arial" panose="020B0604020202020204" pitchFamily="34" charset="0"/>
              </a:rPr>
              <a:t>The school site administrator will have the option to utilize the following LAUSD employees to assist with the administration of the 2023-24 Initial ELPAC as a Test Examiner (subject to funding restrictions).*</a:t>
            </a:r>
            <a:endParaRPr lang="en-US" sz="1650" dirty="0"/>
          </a:p>
          <a:p>
            <a:pPr lvl="1">
              <a:spcAft>
                <a:spcPts val="400"/>
              </a:spcAft>
            </a:pPr>
            <a:r>
              <a:rPr lang="en-US" sz="1500" dirty="0">
                <a:ea typeface="Tahoma"/>
                <a:cs typeface="Arial" panose="020B0604020202020204" pitchFamily="34" charset="0"/>
              </a:rPr>
              <a:t>Trained substitute teachers</a:t>
            </a:r>
          </a:p>
          <a:p>
            <a:pPr lvl="1">
              <a:spcAft>
                <a:spcPts val="400"/>
              </a:spcAft>
            </a:pPr>
            <a:r>
              <a:rPr lang="en-US" sz="1500" dirty="0">
                <a:ea typeface="Tahoma"/>
                <a:cs typeface="Arial" panose="020B0604020202020204" pitchFamily="34" charset="0"/>
              </a:rPr>
              <a:t>Trained paraprofessionals (may not administer Initial Alternate ELPAC)</a:t>
            </a:r>
            <a:endParaRPr lang="en-US" sz="1500" dirty="0"/>
          </a:p>
          <a:p>
            <a:pPr lvl="1">
              <a:spcAft>
                <a:spcPts val="400"/>
              </a:spcAft>
            </a:pPr>
            <a:r>
              <a:rPr lang="en-US" sz="1500" dirty="0">
                <a:ea typeface="Tahoma"/>
                <a:cs typeface="Arial" panose="020B0604020202020204" pitchFamily="34" charset="0"/>
              </a:rPr>
              <a:t>Trained teacher assistants (may not administer Initial Alternate ELPAC)</a:t>
            </a:r>
          </a:p>
          <a:p>
            <a:pPr>
              <a:spcAft>
                <a:spcPts val="400"/>
              </a:spcAft>
            </a:pPr>
            <a:r>
              <a:rPr lang="en-US" sz="1650" dirty="0">
                <a:ea typeface="Tahoma"/>
                <a:cs typeface="Arial" panose="020B0604020202020204" pitchFamily="34" charset="0"/>
              </a:rPr>
              <a:t>Individuals must complete all ELPAC Test Examiner (TE) Training Requirements. </a:t>
            </a:r>
          </a:p>
          <a:p>
            <a:pPr>
              <a:spcAft>
                <a:spcPts val="400"/>
              </a:spcAft>
            </a:pPr>
            <a:r>
              <a:rPr lang="en-US" sz="1650" dirty="0">
                <a:ea typeface="Tahoma"/>
                <a:cs typeface="Arial" panose="020B0604020202020204" pitchFamily="34" charset="0"/>
              </a:rPr>
              <a:t>Substitutes need to select your school as a multiple assignment when they sign the ELPAC Affidavit.</a:t>
            </a:r>
          </a:p>
          <a:p>
            <a:endParaRPr lang="en-US" sz="1650" dirty="0">
              <a:ea typeface="Tahoma"/>
              <a:cs typeface="Arial" panose="020B0604020202020204" pitchFamily="34" charset="0"/>
            </a:endParaRPr>
          </a:p>
          <a:p>
            <a:pPr marL="0" indent="0">
              <a:buNone/>
            </a:pPr>
            <a:endParaRPr lang="en-US" sz="1650" dirty="0">
              <a:ea typeface="Tahoma"/>
              <a:cs typeface="Arial" panose="020B0604020202020204" pitchFamily="34" charset="0"/>
            </a:endParaRPr>
          </a:p>
          <a:p>
            <a:pPr marL="0" indent="0">
              <a:buNone/>
            </a:pPr>
            <a:endParaRPr lang="en-US" sz="1100" dirty="0">
              <a:ea typeface="Tahoma"/>
              <a:cs typeface="Arial" panose="020B0604020202020204" pitchFamily="34" charset="0"/>
            </a:endParaRPr>
          </a:p>
          <a:p>
            <a:pPr marL="0" indent="0">
              <a:buNone/>
            </a:pPr>
            <a:r>
              <a:rPr lang="en-US" sz="1500" dirty="0">
                <a:ea typeface="Tahoma"/>
                <a:cs typeface="Arial" panose="020B0604020202020204" pitchFamily="34" charset="0"/>
              </a:rPr>
              <a:t>*</a:t>
            </a:r>
            <a:r>
              <a:rPr lang="en-US" sz="1300" dirty="0">
                <a:ea typeface="Tahoma"/>
                <a:cs typeface="Arial" panose="020B0604020202020204" pitchFamily="34" charset="0"/>
              </a:rPr>
              <a:t>Contact your Region MMAL Team if you have any questions regarding funding restrictions.</a:t>
            </a:r>
            <a:endParaRPr lang="en-US" sz="1300" dirty="0"/>
          </a:p>
          <a:p>
            <a:pPr>
              <a:buAutoNum type="arabicPeriod" startAt="4"/>
            </a:pPr>
            <a:endParaRPr lang="en-US" sz="1650" dirty="0">
              <a:ea typeface="Tahoma"/>
              <a:cs typeface="Arial" panose="020B0604020202020204" pitchFamily="34" charset="0"/>
            </a:endParaRPr>
          </a:p>
          <a:p>
            <a:pPr marL="0" indent="0">
              <a:buNone/>
            </a:pPr>
            <a:endParaRPr lang="en-US" sz="1575" i="1" dirty="0"/>
          </a:p>
        </p:txBody>
      </p:sp>
      <p:sp>
        <p:nvSpPr>
          <p:cNvPr id="7" name="TextBox 1">
            <a:extLst>
              <a:ext uri="{FF2B5EF4-FFF2-40B4-BE49-F238E27FC236}">
                <a16:creationId xmlns:a16="http://schemas.microsoft.com/office/drawing/2014/main" id="{0A519CE9-DCAD-B1F9-D43C-F7A1606E49DA}"/>
              </a:ext>
            </a:extLst>
          </p:cNvPr>
          <p:cNvSpPr txBox="1"/>
          <p:nvPr/>
        </p:nvSpPr>
        <p:spPr>
          <a:xfrm>
            <a:off x="1768642" y="-998622"/>
            <a:ext cx="6087979" cy="4385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endParaRPr lang="en-US" sz="2400" dirty="0">
              <a:solidFill>
                <a:srgbClr val="FF0000"/>
              </a:solidFill>
              <a:latin typeface="Arial" panose="020B0604020202020204" pitchFamily="34" charset="0"/>
              <a:cs typeface="Arial"/>
            </a:endParaRPr>
          </a:p>
        </p:txBody>
      </p:sp>
      <p:sp>
        <p:nvSpPr>
          <p:cNvPr id="5" name="Rectangle 4">
            <a:extLst>
              <a:ext uri="{FF2B5EF4-FFF2-40B4-BE49-F238E27FC236}">
                <a16:creationId xmlns:a16="http://schemas.microsoft.com/office/drawing/2014/main" id="{EDD4BB39-27A7-DE44-93D5-69DAF0574802}"/>
              </a:ext>
            </a:extLst>
          </p:cNvPr>
          <p:cNvSpPr/>
          <p:nvPr/>
        </p:nvSpPr>
        <p:spPr>
          <a:xfrm>
            <a:off x="1683417" y="4335500"/>
            <a:ext cx="6064199" cy="392146"/>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buSzPct val="100000"/>
            </a:pPr>
            <a:r>
              <a:rPr lang="en-US" sz="1100" dirty="0">
                <a:ea typeface="Calibri"/>
                <a:cs typeface="Arial" panose="020B0604020202020204" pitchFamily="34" charset="0"/>
              </a:rPr>
              <a:t>Student Teachers may not serve as Test Examiners or Proctors. </a:t>
            </a:r>
            <a:endParaRPr lang="en-US" sz="1100" dirty="0"/>
          </a:p>
          <a:p>
            <a:pPr algn="ctr"/>
            <a:r>
              <a:rPr lang="en-US" sz="1100" dirty="0">
                <a:ea typeface="Calibri"/>
                <a:cs typeface="Arial" panose="020B0604020202020204" pitchFamily="34" charset="0"/>
              </a:rPr>
              <a:t>They may not have access to any ELPAC training or test materials.</a:t>
            </a:r>
            <a:endParaRPr lang="en-US" sz="1100" dirty="0"/>
          </a:p>
        </p:txBody>
      </p:sp>
      <p:pic>
        <p:nvPicPr>
          <p:cNvPr id="4" name="Picture 3"/>
          <p:cNvPicPr>
            <a:picLocks noChangeAspect="1"/>
          </p:cNvPicPr>
          <p:nvPr/>
        </p:nvPicPr>
        <p:blipFill rotWithShape="1">
          <a:blip r:embed="rId3"/>
          <a:srcRect b="17421"/>
          <a:stretch/>
        </p:blipFill>
        <p:spPr>
          <a:xfrm>
            <a:off x="835323" y="3274912"/>
            <a:ext cx="2852932" cy="548640"/>
          </a:xfrm>
          <a:prstGeom prst="rect">
            <a:avLst/>
          </a:prstGeom>
          <a:ln>
            <a:solidFill>
              <a:schemeClr val="tx1"/>
            </a:solidFill>
          </a:ln>
        </p:spPr>
      </p:pic>
      <p:sp>
        <p:nvSpPr>
          <p:cNvPr id="6" name="Rectangle 5"/>
          <p:cNvSpPr/>
          <p:nvPr/>
        </p:nvSpPr>
        <p:spPr>
          <a:xfrm flipV="1">
            <a:off x="910034" y="3592624"/>
            <a:ext cx="2685015" cy="2322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Footer Placeholder 9">
            <a:extLst>
              <a:ext uri="{FF2B5EF4-FFF2-40B4-BE49-F238E27FC236}">
                <a16:creationId xmlns:a16="http://schemas.microsoft.com/office/drawing/2014/main" id="{F23984D8-8A5F-9804-EBB4-BE59F3145FD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560514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2EC14C-F5B6-E14F-B604-C5938C126446}"/>
              </a:ext>
            </a:extLst>
          </p:cNvPr>
          <p:cNvSpPr>
            <a:spLocks noGrp="1"/>
          </p:cNvSpPr>
          <p:nvPr>
            <p:ph type="title"/>
          </p:nvPr>
        </p:nvSpPr>
        <p:spPr>
          <a:noFill/>
        </p:spPr>
        <p:txBody>
          <a:bodyPr spcFirstLastPara="1" wrap="square" lIns="68580" tIns="34290" rIns="68580" bIns="34290" anchor="ctr" anchorCtr="0">
            <a:normAutofit/>
          </a:bodyPr>
          <a:lstStyle/>
          <a:p>
            <a:r>
              <a:rPr lang="en-US" sz="2400"/>
              <a:t>Initial ELPAC Training Reminders</a:t>
            </a:r>
          </a:p>
        </p:txBody>
      </p:sp>
      <p:sp>
        <p:nvSpPr>
          <p:cNvPr id="6" name="Content Placeholder 5">
            <a:extLst>
              <a:ext uri="{FF2B5EF4-FFF2-40B4-BE49-F238E27FC236}">
                <a16:creationId xmlns:a16="http://schemas.microsoft.com/office/drawing/2014/main" id="{7F600F2E-53A4-324E-B410-65D3486D381F}"/>
              </a:ext>
            </a:extLst>
          </p:cNvPr>
          <p:cNvSpPr>
            <a:spLocks noGrp="1"/>
          </p:cNvSpPr>
          <p:nvPr>
            <p:ph type="body" idx="13"/>
          </p:nvPr>
        </p:nvSpPr>
        <p:spPr/>
        <p:txBody>
          <a:bodyPr spcFirstLastPara="1" wrap="square" lIns="68580" tIns="34290" rIns="68580" bIns="34290" anchor="t" anchorCtr="0">
            <a:normAutofit/>
          </a:bodyPr>
          <a:lstStyle/>
          <a:p>
            <a:pPr>
              <a:buSzPct val="100000"/>
            </a:pPr>
            <a:r>
              <a:rPr lang="en-US" sz="1800" dirty="0">
                <a:ea typeface="Tahoma"/>
                <a:cs typeface="Arial" panose="020B0604020202020204" pitchFamily="34" charset="0"/>
              </a:rPr>
              <a:t>ELPAC Coordinators will use and adapt this presentation to facilitate their school-based training.</a:t>
            </a:r>
          </a:p>
          <a:p>
            <a:pPr>
              <a:buSzPct val="100000"/>
            </a:pPr>
            <a:r>
              <a:rPr lang="en-US" sz="1800" dirty="0">
                <a:ea typeface="Tahoma"/>
                <a:cs typeface="Arial" panose="020B0604020202020204" pitchFamily="34" charset="0"/>
              </a:rPr>
              <a:t>Agenda and Sign-In Sheets are provided in the </a:t>
            </a:r>
            <a:r>
              <a:rPr lang="en-US" sz="1800" i="1" dirty="0">
                <a:ea typeface="Tahoma"/>
                <a:cs typeface="Arial" panose="020B0604020202020204" pitchFamily="34" charset="0"/>
              </a:rPr>
              <a:t>2023-24 Initial ELPAC Administration Instructions </a:t>
            </a:r>
            <a:r>
              <a:rPr lang="en-US" sz="1800" dirty="0">
                <a:ea typeface="Tahoma"/>
                <a:cs typeface="Arial" panose="020B0604020202020204" pitchFamily="34" charset="0"/>
              </a:rPr>
              <a:t>(ATT. D1 and D2)</a:t>
            </a:r>
            <a:endParaRPr lang="en-US" sz="1800" dirty="0"/>
          </a:p>
          <a:p>
            <a:pPr lvl="1">
              <a:buSzPct val="100000"/>
            </a:pPr>
            <a:r>
              <a:rPr lang="en-US" sz="1600" dirty="0">
                <a:ea typeface="Tahoma"/>
              </a:rPr>
              <a:t>This agenda lists all mandated training topics and can be edited to fit site needs.</a:t>
            </a:r>
            <a:endParaRPr lang="en-US" sz="1600" dirty="0"/>
          </a:p>
          <a:p>
            <a:pPr lvl="1">
              <a:buClr>
                <a:srgbClr val="2F5597"/>
              </a:buClr>
              <a:buSzPct val="100000"/>
            </a:pPr>
            <a:r>
              <a:rPr lang="en-US" sz="1600" dirty="0">
                <a:ea typeface="Tahoma"/>
              </a:rPr>
              <a:t>Maintain Sign-in sheets and agenda(s) for all Initial ELPAC school-based trainings.</a:t>
            </a:r>
            <a:endParaRPr lang="en-US" sz="1600" dirty="0"/>
          </a:p>
          <a:p>
            <a:pPr lvl="2" indent="-302895">
              <a:buSzPct val="100000"/>
            </a:pPr>
            <a:r>
              <a:rPr lang="en-US" sz="1500" dirty="0">
                <a:ea typeface="Tahoma"/>
                <a:cs typeface="Arial" panose="020B0604020202020204" pitchFamily="34" charset="0"/>
              </a:rPr>
              <a:t>These will be uploaded to the STB Portal by October 31.</a:t>
            </a:r>
            <a:endParaRPr lang="en-US" sz="1500" dirty="0"/>
          </a:p>
          <a:p>
            <a:pPr marL="0" indent="0">
              <a:spcBef>
                <a:spcPts val="675"/>
              </a:spcBef>
              <a:buSzPct val="100000"/>
              <a:buNone/>
            </a:pPr>
            <a:endParaRPr lang="en-US" dirty="0"/>
          </a:p>
        </p:txBody>
      </p:sp>
      <p:sp>
        <p:nvSpPr>
          <p:cNvPr id="5" name="Rectangle 4">
            <a:extLst>
              <a:ext uri="{FF2B5EF4-FFF2-40B4-BE49-F238E27FC236}">
                <a16:creationId xmlns:a16="http://schemas.microsoft.com/office/drawing/2014/main" id="{EDD4BB39-27A7-DE44-93D5-69DAF0574802}"/>
              </a:ext>
            </a:extLst>
          </p:cNvPr>
          <p:cNvSpPr/>
          <p:nvPr/>
        </p:nvSpPr>
        <p:spPr>
          <a:xfrm>
            <a:off x="2434693" y="4322330"/>
            <a:ext cx="4274614" cy="231886"/>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buSzPct val="100000"/>
            </a:pPr>
            <a:r>
              <a:rPr lang="en-US" sz="1100" dirty="0">
                <a:ea typeface="Calibri"/>
                <a:cs typeface="Arial" panose="020B0604020202020204" pitchFamily="34" charset="0"/>
              </a:rPr>
              <a:t>All testing documentation must be maintained on site for 2 years.</a:t>
            </a:r>
            <a:endParaRPr lang="en-US" sz="1100" dirty="0">
              <a:cs typeface="Arial"/>
            </a:endParaRPr>
          </a:p>
        </p:txBody>
      </p:sp>
      <p:sp>
        <p:nvSpPr>
          <p:cNvPr id="4" name="Footer Placeholder 3">
            <a:extLst>
              <a:ext uri="{FF2B5EF4-FFF2-40B4-BE49-F238E27FC236}">
                <a16:creationId xmlns:a16="http://schemas.microsoft.com/office/drawing/2014/main" id="{AFE49A57-EC20-ED2B-38DB-AAD7F79069A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617591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Initial ELPAC Test Examiner Requirements</a:t>
            </a:r>
          </a:p>
        </p:txBody>
      </p:sp>
      <p:sp>
        <p:nvSpPr>
          <p:cNvPr id="5" name="Text Placeholder 4">
            <a:extLst>
              <a:ext uri="{FF2B5EF4-FFF2-40B4-BE49-F238E27FC236}">
                <a16:creationId xmlns:a16="http://schemas.microsoft.com/office/drawing/2014/main" id="{8851C529-CD18-0144-BB2D-6B38F26BB700}"/>
              </a:ext>
            </a:extLst>
          </p:cNvPr>
          <p:cNvSpPr>
            <a:spLocks noGrp="1"/>
          </p:cNvSpPr>
          <p:nvPr>
            <p:ph type="body" idx="13"/>
          </p:nvPr>
        </p:nvSpPr>
        <p:spPr/>
        <p:txBody>
          <a:bodyPr/>
          <a:lstStyle/>
          <a:p>
            <a:endParaRPr lang="en-US"/>
          </a:p>
          <a:p>
            <a:endParaRPr lang="en-US"/>
          </a:p>
          <a:p>
            <a:endParaRPr lang="en-US"/>
          </a:p>
          <a:p>
            <a:endParaRPr lang="en-US"/>
          </a:p>
          <a:p>
            <a:endParaRPr lang="en-US"/>
          </a:p>
          <a:p>
            <a:endParaRPr lang="en-US"/>
          </a:p>
          <a:p>
            <a:endParaRPr lang="en-US"/>
          </a:p>
          <a:p>
            <a:endParaRPr lang="en-US"/>
          </a:p>
        </p:txBody>
      </p:sp>
      <p:graphicFrame>
        <p:nvGraphicFramePr>
          <p:cNvPr id="9" name="Table 8">
            <a:extLst>
              <a:ext uri="{FF2B5EF4-FFF2-40B4-BE49-F238E27FC236}">
                <a16:creationId xmlns:a16="http://schemas.microsoft.com/office/drawing/2014/main" id="{30DD73B5-38AF-E840-8AAF-D0E9997DF77D}"/>
              </a:ext>
            </a:extLst>
          </p:cNvPr>
          <p:cNvGraphicFramePr>
            <a:graphicFrameLocks noGrp="1"/>
          </p:cNvGraphicFramePr>
          <p:nvPr>
            <p:extLst>
              <p:ext uri="{D42A27DB-BD31-4B8C-83A1-F6EECF244321}">
                <p14:modId xmlns:p14="http://schemas.microsoft.com/office/powerpoint/2010/main" val="4062980998"/>
              </p:ext>
            </p:extLst>
          </p:nvPr>
        </p:nvGraphicFramePr>
        <p:xfrm>
          <a:off x="474908" y="869323"/>
          <a:ext cx="8218330" cy="3438207"/>
        </p:xfrm>
        <a:graphic>
          <a:graphicData uri="http://schemas.openxmlformats.org/drawingml/2006/table">
            <a:tbl>
              <a:tblPr firstRow="1" firstCol="1" bandRow="1"/>
              <a:tblGrid>
                <a:gridCol w="6042890">
                  <a:extLst>
                    <a:ext uri="{9D8B030D-6E8A-4147-A177-3AD203B41FA5}">
                      <a16:colId xmlns:a16="http://schemas.microsoft.com/office/drawing/2014/main" val="886214863"/>
                    </a:ext>
                  </a:extLst>
                </a:gridCol>
                <a:gridCol w="2175440">
                  <a:extLst>
                    <a:ext uri="{9D8B030D-6E8A-4147-A177-3AD203B41FA5}">
                      <a16:colId xmlns:a16="http://schemas.microsoft.com/office/drawing/2014/main" val="3972347942"/>
                    </a:ext>
                  </a:extLst>
                </a:gridCol>
              </a:tblGrid>
              <a:tr h="1691640">
                <a:tc>
                  <a:txBody>
                    <a:bodyPr/>
                    <a:lstStyle/>
                    <a:p>
                      <a:pPr marL="342900" marR="0" lvl="0" indent="-342900" algn="l" rtl="0" eaLnBrk="1" fontAlgn="auto" latinLnBrk="0" hangingPunct="1">
                        <a:lnSpc>
                          <a:spcPct val="107000"/>
                        </a:lnSpc>
                        <a:spcBef>
                          <a:spcPts val="0"/>
                        </a:spcBef>
                        <a:spcAft>
                          <a:spcPts val="240"/>
                        </a:spcAft>
                        <a:buClrTx/>
                        <a:buSzTx/>
                        <a:buFont typeface="+mj-lt"/>
                        <a:buAutoNum type="arabicPeriod"/>
                      </a:pPr>
                      <a:r>
                        <a:rPr lang="en-US" sz="1200" b="1" i="1" kern="1200" dirty="0">
                          <a:solidFill>
                            <a:schemeClr val="tx1"/>
                          </a:solidFill>
                          <a:effectLst/>
                          <a:latin typeface="+mn-lt"/>
                          <a:ea typeface="+mn-ea"/>
                          <a:cs typeface="Arial" panose="020B0604020202020204" pitchFamily="34" charset="0"/>
                        </a:rPr>
                        <a:t>2023-24 ELPAC Security Form TE and Proctor Requirements</a:t>
                      </a:r>
                      <a:r>
                        <a:rPr lang="en-US" sz="1200" b="1" i="0" kern="1200" dirty="0">
                          <a:solidFill>
                            <a:schemeClr val="tx1"/>
                          </a:solidFill>
                          <a:effectLst/>
                          <a:latin typeface="+mn-lt"/>
                          <a:ea typeface="+mn-ea"/>
                          <a:cs typeface="Arial" panose="020B0604020202020204" pitchFamily="34" charset="0"/>
                        </a:rPr>
                        <a:t> (</a:t>
                      </a:r>
                      <a:r>
                        <a:rPr lang="en-US" sz="1200" b="1" i="0" kern="1200" dirty="0" err="1">
                          <a:solidFill>
                            <a:schemeClr val="tx1"/>
                          </a:solidFill>
                          <a:effectLst/>
                          <a:latin typeface="+mn-lt"/>
                          <a:ea typeface="+mn-ea"/>
                          <a:cs typeface="Arial" panose="020B0604020202020204" pitchFamily="34" charset="0"/>
                        </a:rPr>
                        <a:t>MyPLN</a:t>
                      </a:r>
                      <a:r>
                        <a:rPr lang="en-US" sz="1200" b="1" i="0" kern="1200" dirty="0">
                          <a:solidFill>
                            <a:schemeClr val="tx1"/>
                          </a:solidFill>
                          <a:effectLst/>
                          <a:latin typeface="+mn-lt"/>
                          <a:ea typeface="+mn-ea"/>
                          <a:cs typeface="Arial" panose="020B0604020202020204" pitchFamily="34" charset="0"/>
                        </a:rPr>
                        <a:t>)</a:t>
                      </a:r>
                      <a:endParaRPr lang="en-US" sz="1200" b="1" dirty="0">
                        <a:solidFill>
                          <a:srgbClr val="000000"/>
                        </a:solidFill>
                        <a:effectLst/>
                        <a:latin typeface="+mn-lt"/>
                        <a:ea typeface="Calibri" panose="020F0502020204030204" pitchFamily="34" charset="0"/>
                        <a:cs typeface="Times New Roman"/>
                      </a:endParaRPr>
                    </a:p>
                    <a:p>
                      <a:pPr marL="800100" marR="0" lvl="1" indent="-342900">
                        <a:lnSpc>
                          <a:spcPct val="107000"/>
                        </a:lnSpc>
                        <a:spcBef>
                          <a:spcPts val="0"/>
                        </a:spcBef>
                        <a:spcAft>
                          <a:spcPts val="240"/>
                        </a:spcAft>
                        <a:buFont typeface="+mj-lt"/>
                        <a:buAutoNum type="alphaLcPeriod"/>
                      </a:pPr>
                      <a:r>
                        <a:rPr lang="en-US" sz="1100" b="0" dirty="0">
                          <a:solidFill>
                            <a:srgbClr val="000000"/>
                          </a:solidFill>
                          <a:effectLst/>
                          <a:latin typeface="+mn-lt"/>
                          <a:ea typeface="Calibri"/>
                          <a:cs typeface="Times New Roman"/>
                        </a:rPr>
                        <a:t>2023-24 ELPAC Security Form Test Examiner and Proctor Training</a:t>
                      </a:r>
                    </a:p>
                    <a:p>
                      <a:pPr marL="800100" marR="0" lvl="1" indent="-342900">
                        <a:lnSpc>
                          <a:spcPct val="107000"/>
                        </a:lnSpc>
                        <a:spcBef>
                          <a:spcPts val="0"/>
                        </a:spcBef>
                        <a:spcAft>
                          <a:spcPts val="240"/>
                        </a:spcAft>
                        <a:buFont typeface="+mj-lt"/>
                        <a:buAutoNum type="alphaLcPeriod"/>
                      </a:pPr>
                      <a:r>
                        <a:rPr lang="en-US" sz="1100" b="0" dirty="0">
                          <a:solidFill>
                            <a:srgbClr val="000000"/>
                          </a:solidFill>
                          <a:effectLst/>
                          <a:latin typeface="+mn-lt"/>
                          <a:ea typeface="Calibri"/>
                          <a:cs typeface="Times New Roman"/>
                        </a:rPr>
                        <a:t>2023-24</a:t>
                      </a:r>
                      <a:r>
                        <a:rPr lang="en-US" sz="1100" b="0" dirty="0">
                          <a:solidFill>
                            <a:srgbClr val="000000"/>
                          </a:solidFill>
                          <a:effectLst/>
                          <a:latin typeface="+mn-lt"/>
                          <a:cs typeface="Times New Roman"/>
                        </a:rPr>
                        <a:t> ELPAC Security Affidavit</a:t>
                      </a:r>
                    </a:p>
                    <a:p>
                      <a:pPr marL="1257300" marR="0" lvl="2" indent="-342900" algn="l">
                        <a:lnSpc>
                          <a:spcPct val="107000"/>
                        </a:lnSpc>
                        <a:spcBef>
                          <a:spcPts val="0"/>
                        </a:spcBef>
                        <a:spcAft>
                          <a:spcPts val="100"/>
                        </a:spcAft>
                        <a:buAutoNum type="arabicPeriod"/>
                      </a:pPr>
                      <a:r>
                        <a:rPr lang="en-US" sz="1100" b="0" dirty="0">
                          <a:solidFill>
                            <a:srgbClr val="000000"/>
                          </a:solidFill>
                          <a:effectLst/>
                          <a:latin typeface="+mn-lt"/>
                          <a:cs typeface="Times New Roman"/>
                        </a:rPr>
                        <a:t>Complete on LAUSD Network</a:t>
                      </a:r>
                    </a:p>
                    <a:p>
                      <a:pPr marL="0" marR="0" lvl="0" indent="0" algn="l" rtl="0" eaLnBrk="1" fontAlgn="auto" latinLnBrk="0" hangingPunct="1">
                        <a:lnSpc>
                          <a:spcPct val="100000"/>
                        </a:lnSpc>
                        <a:spcBef>
                          <a:spcPts val="0"/>
                        </a:spcBef>
                        <a:spcAft>
                          <a:spcPts val="0"/>
                        </a:spcAft>
                        <a:buClrTx/>
                        <a:buSzTx/>
                        <a:buFont typeface="+mj-lt"/>
                        <a:buNone/>
                      </a:pPr>
                      <a:endParaRPr lang="en-US" sz="1100" dirty="0">
                        <a:solidFill>
                          <a:srgbClr val="000000"/>
                        </a:solidFill>
                        <a:effectLst/>
                        <a:latin typeface="+mn-lt"/>
                        <a:cs typeface="Times New Roman"/>
                      </a:endParaRPr>
                    </a:p>
                    <a:p>
                      <a:pPr marL="285750" marR="0" lvl="0" indent="-285750" algn="l" defTabSz="914400" rtl="0" eaLnBrk="1" fontAlgn="auto" latinLnBrk="0" hangingPunct="1">
                        <a:lnSpc>
                          <a:spcPct val="107000"/>
                        </a:lnSpc>
                        <a:spcBef>
                          <a:spcPts val="0"/>
                        </a:spcBef>
                        <a:spcAft>
                          <a:spcPts val="240"/>
                        </a:spcAft>
                        <a:buClrTx/>
                        <a:buSzTx/>
                        <a:buFont typeface="Arial" panose="020B0604020202020204" pitchFamily="34" charset="0"/>
                        <a:buChar char="•"/>
                        <a:tabLst/>
                        <a:defRPr/>
                      </a:pPr>
                      <a:r>
                        <a:rPr lang="en-US" sz="1100" dirty="0">
                          <a:solidFill>
                            <a:srgbClr val="000000"/>
                          </a:solidFill>
                          <a:effectLst/>
                          <a:latin typeface="+mn-lt"/>
                          <a:cs typeface="Times New Roman"/>
                        </a:rPr>
                        <a:t>Coordinators must designate Initial ELPAC TEs in the STB Portal after completion of both requirements.</a:t>
                      </a:r>
                    </a:p>
                    <a:p>
                      <a:pPr marL="285750" marR="0" lvl="0" indent="-285750" algn="l">
                        <a:spcBef>
                          <a:spcPts val="0"/>
                        </a:spcBef>
                        <a:spcAft>
                          <a:spcPts val="240"/>
                        </a:spcAft>
                        <a:buClr>
                          <a:srgbClr val="000000"/>
                        </a:buClr>
                        <a:buSzTx/>
                        <a:buFont typeface="Arial" panose="020B0604020202020204" pitchFamily="34" charset="0"/>
                        <a:buChar char="•"/>
                      </a:pPr>
                      <a:r>
                        <a:rPr lang="en-US" sz="1100" b="0" i="0" u="none" strike="noStrike" noProof="0" dirty="0">
                          <a:solidFill>
                            <a:srgbClr val="000000"/>
                          </a:solidFill>
                          <a:effectLst/>
                          <a:latin typeface="+mn-lt"/>
                        </a:rPr>
                        <a:t>Moodle accounts will be created by STB for designated TEs who do not have a Moodle account 1-2 business days after designation.</a:t>
                      </a:r>
                      <a:endParaRPr lang="en-US" sz="1100" b="0" i="0" u="none" strike="noStrike" noProof="0" dirty="0">
                        <a:effectLst/>
                        <a:latin typeface="+mn-lt"/>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indent="-285750">
                        <a:spcBef>
                          <a:spcPts val="0"/>
                        </a:spcBef>
                        <a:spcAft>
                          <a:spcPts val="240"/>
                        </a:spcAft>
                        <a:buFont typeface="Wingdings" panose="05000000000000000000" pitchFamily="2" charset="2"/>
                        <a:buChar char="§"/>
                      </a:pPr>
                      <a:r>
                        <a:rPr lang="en-US" sz="1000">
                          <a:solidFill>
                            <a:srgbClr val="000000"/>
                          </a:solidFill>
                          <a:effectLst/>
                          <a:latin typeface="+mn-lt"/>
                          <a:cs typeface="Times New Roman"/>
                        </a:rPr>
                        <a:t>Affidavit is signed in STB Portal via </a:t>
                      </a:r>
                      <a:r>
                        <a:rPr lang="en-US" sz="1000" err="1">
                          <a:solidFill>
                            <a:srgbClr val="000000"/>
                          </a:solidFill>
                          <a:effectLst/>
                          <a:latin typeface="+mn-lt"/>
                          <a:cs typeface="Times New Roman"/>
                        </a:rPr>
                        <a:t>MyPLN</a:t>
                      </a:r>
                      <a:r>
                        <a:rPr lang="en-US" sz="1000">
                          <a:solidFill>
                            <a:srgbClr val="000000"/>
                          </a:solidFill>
                          <a:effectLst/>
                          <a:latin typeface="+mn-lt"/>
                          <a:cs typeface="Times New Roman"/>
                        </a:rPr>
                        <a:t>.</a:t>
                      </a:r>
                    </a:p>
                    <a:p>
                      <a:pPr marL="285750" marR="0" lvl="0" indent="-285750">
                        <a:spcBef>
                          <a:spcPts val="0"/>
                        </a:spcBef>
                        <a:spcAft>
                          <a:spcPts val="240"/>
                        </a:spcAft>
                        <a:buFont typeface="Wingdings" panose="05000000000000000000" pitchFamily="2" charset="2"/>
                        <a:buChar char="§"/>
                      </a:pPr>
                      <a:endParaRPr lang="en-US" sz="1000">
                        <a:solidFill>
                          <a:srgbClr val="000000"/>
                        </a:solidFill>
                        <a:effectLst/>
                        <a:latin typeface="+mn-lt"/>
                        <a:cs typeface="Times New Roman"/>
                      </a:endParaRPr>
                    </a:p>
                    <a:p>
                      <a:pPr marL="285750" marR="0" lvl="0" indent="-285750">
                        <a:spcBef>
                          <a:spcPts val="0"/>
                        </a:spcBef>
                        <a:spcAft>
                          <a:spcPts val="240"/>
                        </a:spcAft>
                        <a:buFont typeface="Wingdings" panose="05000000000000000000" pitchFamily="2" charset="2"/>
                        <a:buChar char="§"/>
                      </a:pPr>
                      <a:r>
                        <a:rPr lang="en-US" sz="1000">
                          <a:solidFill>
                            <a:srgbClr val="000000"/>
                          </a:solidFill>
                          <a:effectLst/>
                          <a:latin typeface="+mn-lt"/>
                          <a:cs typeface="Times New Roman"/>
                        </a:rPr>
                        <a:t>Satisfies the ELPAC Security Requirements for ALL ELPAC assessments for the 2023-24 school year.</a:t>
                      </a:r>
                    </a:p>
                    <a:p>
                      <a:pPr marL="0" marR="0">
                        <a:spcBef>
                          <a:spcPts val="0"/>
                        </a:spcBef>
                        <a:spcAft>
                          <a:spcPts val="240"/>
                        </a:spcAft>
                      </a:pPr>
                      <a:endParaRPr lang="en-US" sz="1000">
                        <a:latin typeface="+mn-lt"/>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11156766"/>
                  </a:ext>
                </a:extLst>
              </a:tr>
              <a:tr h="660686">
                <a:tc>
                  <a:txBody>
                    <a:bodyPr/>
                    <a:lstStyle/>
                    <a:p>
                      <a:pPr marL="342900" marR="0" lvl="0" indent="-342900">
                        <a:lnSpc>
                          <a:spcPct val="107000"/>
                        </a:lnSpc>
                        <a:spcBef>
                          <a:spcPts val="0"/>
                        </a:spcBef>
                        <a:spcAft>
                          <a:spcPts val="240"/>
                        </a:spcAft>
                        <a:buFont typeface="+mj-lt"/>
                        <a:buAutoNum type="arabicPeriod" startAt="2"/>
                      </a:pPr>
                      <a:r>
                        <a:rPr lang="en-US" sz="1200" b="1" i="1" dirty="0">
                          <a:solidFill>
                            <a:srgbClr val="000000"/>
                          </a:solidFill>
                          <a:effectLst/>
                          <a:latin typeface="+mn-lt"/>
                          <a:ea typeface="Calibri"/>
                          <a:cs typeface="Times New Roman"/>
                        </a:rPr>
                        <a:t>2023-24 Initial and Initial Alternate ELPAC Administration School-based Training</a:t>
                      </a:r>
                    </a:p>
                    <a:p>
                      <a:pPr marL="285750" marR="0" lvl="0" indent="-285750">
                        <a:lnSpc>
                          <a:spcPct val="107000"/>
                        </a:lnSpc>
                        <a:spcBef>
                          <a:spcPts val="0"/>
                        </a:spcBef>
                        <a:spcAft>
                          <a:spcPts val="240"/>
                        </a:spcAft>
                        <a:buFont typeface="Arial" panose="020B0604020202020204" pitchFamily="34" charset="0"/>
                        <a:buChar char="•"/>
                        <a:tabLst/>
                      </a:pPr>
                      <a:r>
                        <a:rPr lang="en-US" sz="1100" b="0" dirty="0">
                          <a:solidFill>
                            <a:srgbClr val="000000"/>
                          </a:solidFill>
                          <a:effectLst/>
                          <a:latin typeface="+mn-lt"/>
                          <a:ea typeface="Calibri"/>
                          <a:cs typeface="Times New Roman"/>
                        </a:rPr>
                        <a:t>Use this presentation and add school logistics</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r>
                        <a:rPr lang="en-US" sz="1000" b="0" dirty="0">
                          <a:solidFill>
                            <a:srgbClr val="000000"/>
                          </a:solidFill>
                          <a:effectLst/>
                          <a:latin typeface="+mn-lt"/>
                          <a:ea typeface="Calibri"/>
                          <a:cs typeface="Times New Roman"/>
                        </a:rPr>
                        <a:t>Provide Moodle Key(s) to trained TEs after completion of requirements 1-2.</a:t>
                      </a:r>
                      <a:endParaRPr lang="en-US" sz="1000" b="0" dirty="0">
                        <a:effectLst/>
                        <a:latin typeface="+mn-lt"/>
                        <a:ea typeface="Calibri"/>
                        <a:cs typeface="Times New Roman"/>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14223919"/>
                  </a:ext>
                </a:extLst>
              </a:tr>
              <a:tr h="1067656">
                <a:tc>
                  <a:txBody>
                    <a:bodyPr/>
                    <a:lstStyle/>
                    <a:p>
                      <a:pPr marL="342900" marR="0" lvl="0" indent="-342900">
                        <a:lnSpc>
                          <a:spcPct val="107000"/>
                        </a:lnSpc>
                        <a:spcBef>
                          <a:spcPts val="0"/>
                        </a:spcBef>
                        <a:spcAft>
                          <a:spcPts val="240"/>
                        </a:spcAft>
                        <a:buFont typeface="+mj-lt"/>
                        <a:buAutoNum type="arabicPeriod" startAt="3"/>
                      </a:pPr>
                      <a:r>
                        <a:rPr lang="en-US" sz="1200" b="1" i="1" dirty="0">
                          <a:solidFill>
                            <a:srgbClr val="000000"/>
                          </a:solidFill>
                          <a:effectLst/>
                          <a:latin typeface="+mn-lt"/>
                          <a:cs typeface="Times New Roman"/>
                        </a:rPr>
                        <a:t>2023-24 </a:t>
                      </a:r>
                      <a:r>
                        <a:rPr lang="en-US" sz="1200" b="1" i="1" u="none" strike="noStrike" noProof="0" dirty="0">
                          <a:solidFill>
                            <a:srgbClr val="000000"/>
                          </a:solidFill>
                          <a:effectLst/>
                          <a:latin typeface="+mn-lt"/>
                        </a:rPr>
                        <a:t>LAUSD </a:t>
                      </a:r>
                      <a:r>
                        <a:rPr lang="en-US" sz="1200" b="1" i="1" dirty="0">
                          <a:solidFill>
                            <a:srgbClr val="000000"/>
                          </a:solidFill>
                          <a:effectLst/>
                          <a:latin typeface="+mn-lt"/>
                          <a:ea typeface="Calibri"/>
                          <a:cs typeface="Times New Roman"/>
                        </a:rPr>
                        <a:t>Initial ELPAC Test Examiner Training and Calibration</a:t>
                      </a:r>
                      <a:r>
                        <a:rPr lang="en-US" sz="1200" b="1" dirty="0">
                          <a:solidFill>
                            <a:srgbClr val="000000"/>
                          </a:solidFill>
                          <a:effectLst/>
                          <a:latin typeface="+mn-lt"/>
                          <a:ea typeface="Calibri"/>
                          <a:cs typeface="Times New Roman"/>
                        </a:rPr>
                        <a:t> (Moodle)</a:t>
                      </a:r>
                      <a:endParaRPr lang="en-US" sz="1200" b="1" dirty="0">
                        <a:latin typeface="+mn-lt"/>
                      </a:endParaRPr>
                    </a:p>
                    <a:p>
                      <a:pPr marL="285750" marR="0" lvl="0" indent="-285750">
                        <a:lnSpc>
                          <a:spcPct val="107000"/>
                        </a:lnSpc>
                        <a:spcBef>
                          <a:spcPts val="0"/>
                        </a:spcBef>
                        <a:spcAft>
                          <a:spcPts val="240"/>
                        </a:spcAft>
                        <a:buFont typeface="Arial" panose="020B0604020202020204" pitchFamily="34" charset="0"/>
                        <a:buChar char="•"/>
                      </a:pPr>
                      <a:r>
                        <a:rPr lang="en-US" sz="1100" b="0" dirty="0">
                          <a:solidFill>
                            <a:srgbClr val="000000"/>
                          </a:solidFill>
                          <a:effectLst/>
                          <a:latin typeface="+mn-lt"/>
                          <a:ea typeface="Calibri"/>
                          <a:cs typeface="Times New Roman"/>
                        </a:rPr>
                        <a:t>TEs will calibrate for the grade level(s) they will administer the test</a:t>
                      </a:r>
                      <a:endParaRPr lang="en-US" sz="1100" dirty="0">
                        <a:latin typeface="+mn-lt"/>
                      </a:endParaRPr>
                    </a:p>
                    <a:p>
                      <a:pPr marL="285750" marR="0" lvl="0" indent="-285750" algn="l" rtl="0" eaLnBrk="1" fontAlgn="auto" latinLnBrk="0" hangingPunct="1">
                        <a:lnSpc>
                          <a:spcPct val="107000"/>
                        </a:lnSpc>
                        <a:spcBef>
                          <a:spcPts val="0"/>
                        </a:spcBef>
                        <a:spcAft>
                          <a:spcPts val="240"/>
                        </a:spcAft>
                        <a:buClrTx/>
                        <a:buSzTx/>
                        <a:buFont typeface="Arial" panose="020B0604020202020204" pitchFamily="34" charset="0"/>
                        <a:buChar char="•"/>
                      </a:pPr>
                      <a:r>
                        <a:rPr lang="en-US" sz="1100" b="0" i="0" dirty="0">
                          <a:solidFill>
                            <a:srgbClr val="000000"/>
                          </a:solidFill>
                          <a:effectLst/>
                          <a:latin typeface="+mn-lt"/>
                          <a:ea typeface="Calibri"/>
                          <a:cs typeface="Arial" panose="020B0604020202020204" pitchFamily="34" charset="0"/>
                        </a:rPr>
                        <a:t>Collect Calibration certificate from each Test Examiner</a:t>
                      </a:r>
                    </a:p>
                    <a:p>
                      <a:pPr marL="742950" marR="0" lvl="1" indent="-285750" algn="l" rtl="0" eaLnBrk="1" fontAlgn="auto" latinLnBrk="0" hangingPunct="1">
                        <a:lnSpc>
                          <a:spcPct val="107000"/>
                        </a:lnSpc>
                        <a:spcBef>
                          <a:spcPts val="0"/>
                        </a:spcBef>
                        <a:spcAft>
                          <a:spcPts val="240"/>
                        </a:spcAft>
                        <a:buClrTx/>
                        <a:buSzTx/>
                        <a:buFont typeface="Courier New" panose="02070309020205020404" pitchFamily="49" charset="0"/>
                        <a:buChar char="o"/>
                      </a:pPr>
                      <a:r>
                        <a:rPr lang="en-US" sz="1100" b="0" i="0" dirty="0">
                          <a:solidFill>
                            <a:srgbClr val="000000"/>
                          </a:solidFill>
                          <a:effectLst/>
                          <a:latin typeface="+mn-lt"/>
                          <a:ea typeface="Calibri"/>
                          <a:cs typeface="Arial" panose="020B0604020202020204" pitchFamily="34" charset="0"/>
                        </a:rPr>
                        <a:t>One comprehensive certificate for Speaking and Writing per grade</a:t>
                      </a:r>
                      <a:endParaRPr lang="en-US" sz="1100" b="0" i="0" dirty="0">
                        <a:solidFill>
                          <a:schemeClr val="tx1"/>
                        </a:solidFill>
                        <a:effectLst/>
                        <a:latin typeface="+mn-lt"/>
                        <a:ea typeface="Calibri"/>
                        <a:cs typeface="+mn-cs"/>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indent="-285750">
                        <a:spcBef>
                          <a:spcPts val="0"/>
                        </a:spcBef>
                        <a:spcAft>
                          <a:spcPts val="240"/>
                        </a:spcAft>
                        <a:buFont typeface="Wingdings" panose="05000000000000000000" pitchFamily="2" charset="2"/>
                        <a:buChar char="§"/>
                      </a:pPr>
                      <a:r>
                        <a:rPr lang="en-US" sz="1000" b="0" i="0" u="none" dirty="0">
                          <a:solidFill>
                            <a:schemeClr val="tx1"/>
                          </a:solidFill>
                          <a:effectLst/>
                          <a:latin typeface="+mn-lt"/>
                          <a:ea typeface="Calibri"/>
                          <a:cs typeface="Arial" panose="020B0604020202020204" pitchFamily="34" charset="0"/>
                          <a:hlinkClick r:id="rId3"/>
                        </a:rPr>
                        <a:t>https://moodle.caaspp-elpac.org/</a:t>
                      </a:r>
                      <a:endParaRPr lang="en-US" sz="1000" b="0" i="0" u="none" dirty="0">
                        <a:solidFill>
                          <a:schemeClr val="tx1"/>
                        </a:solidFill>
                        <a:effectLst/>
                        <a:latin typeface="+mn-lt"/>
                        <a:ea typeface="Calibri"/>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endParaRPr lang="en-US" sz="1000" b="0" i="0" dirty="0">
                        <a:solidFill>
                          <a:srgbClr val="000000"/>
                        </a:solidFill>
                        <a:effectLst/>
                        <a:latin typeface="+mn-lt"/>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r>
                        <a:rPr lang="en-US" sz="1000" b="0" i="0" dirty="0">
                          <a:solidFill>
                            <a:srgbClr val="000000"/>
                          </a:solidFill>
                          <a:effectLst/>
                          <a:latin typeface="+mn-lt"/>
                          <a:ea typeface="Calibri"/>
                          <a:cs typeface="Arial" panose="020B0604020202020204" pitchFamily="34" charset="0"/>
                        </a:rPr>
                        <a:t>Collect Calibration Certificates</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22195817"/>
                  </a:ext>
                </a:extLst>
              </a:tr>
            </a:tbl>
          </a:graphicData>
        </a:graphic>
      </p:graphicFrame>
      <p:sp>
        <p:nvSpPr>
          <p:cNvPr id="6" name="Footer Placeholder 5">
            <a:extLst>
              <a:ext uri="{FF2B5EF4-FFF2-40B4-BE49-F238E27FC236}">
                <a16:creationId xmlns:a16="http://schemas.microsoft.com/office/drawing/2014/main" id="{5182E7DF-A404-F195-3ECA-D9010B32902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23051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a:normAutofit/>
          </a:bodyPr>
          <a:lstStyle/>
          <a:p>
            <a:r>
              <a:rPr lang="en-US"/>
              <a:t>Initial ELPAC Test Examiner Requirements</a:t>
            </a:r>
          </a:p>
        </p:txBody>
      </p:sp>
      <p:sp>
        <p:nvSpPr>
          <p:cNvPr id="10" name="Text Placeholder 2">
            <a:extLst>
              <a:ext uri="{FF2B5EF4-FFF2-40B4-BE49-F238E27FC236}">
                <a16:creationId xmlns:a16="http://schemas.microsoft.com/office/drawing/2014/main" id="{0329C2E7-0526-4F42-AFAF-C7CB69C8C55B}"/>
              </a:ext>
            </a:extLst>
          </p:cNvPr>
          <p:cNvSpPr txBox="1">
            <a:spLocks/>
          </p:cNvSpPr>
          <p:nvPr/>
        </p:nvSpPr>
        <p:spPr>
          <a:xfrm>
            <a:off x="516237" y="959143"/>
            <a:ext cx="2071546" cy="1716002"/>
          </a:xfrm>
          <a:prstGeom prst="rect">
            <a:avLst/>
          </a:prstGeom>
          <a:solidFill>
            <a:schemeClr val="accent6">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128270" indent="-128270" defTabSz="514350" fontAlgn="base">
              <a:spcBef>
                <a:spcPct val="0"/>
              </a:spcBef>
              <a:spcAft>
                <a:spcPct val="0"/>
              </a:spcAft>
              <a:buClrTx/>
              <a:buSzTx/>
              <a:buFont typeface="+mj-lt"/>
              <a:buAutoNum type="arabicPeriod"/>
              <a:defRPr/>
            </a:pPr>
            <a:r>
              <a:rPr lang="en-US" sz="1050" b="1" dirty="0">
                <a:cs typeface="Arial" panose="020B0604020202020204" pitchFamily="34" charset="0"/>
              </a:rPr>
              <a:t>ELPAC Security Form TE and Proctor Requirements (</a:t>
            </a:r>
            <a:r>
              <a:rPr lang="en-US" sz="1050" b="1" dirty="0" err="1">
                <a:cs typeface="Arial" panose="020B0604020202020204" pitchFamily="34" charset="0"/>
              </a:rPr>
              <a:t>MyPLN</a:t>
            </a:r>
            <a:r>
              <a:rPr lang="en-US" sz="1050" b="1" dirty="0">
                <a:cs typeface="Arial" panose="020B0604020202020204" pitchFamily="34" charset="0"/>
              </a:rPr>
              <a:t>)</a:t>
            </a:r>
            <a:endParaRPr lang="en-US" sz="2150" b="1" dirty="0">
              <a:cs typeface="Arial" panose="020B0604020202020204" pitchFamily="34" charset="0"/>
            </a:endParaRPr>
          </a:p>
          <a:p>
            <a:pPr marL="128270" indent="-128270" defTabSz="514350">
              <a:spcBef>
                <a:spcPct val="0"/>
              </a:spcBef>
              <a:spcAft>
                <a:spcPct val="0"/>
              </a:spcAft>
              <a:buClrTx/>
              <a:buSzTx/>
              <a:buAutoNum type="arabicPeriod"/>
              <a:defRPr/>
            </a:pPr>
            <a:endParaRPr lang="en-US" sz="600" b="1" dirty="0">
              <a:cs typeface="Arial" panose="020B0604020202020204" pitchFamily="34" charset="0"/>
            </a:endParaRPr>
          </a:p>
          <a:p>
            <a:pPr marL="342900" lvl="1" defTabSz="514350" fontAlgn="base">
              <a:spcBef>
                <a:spcPct val="0"/>
              </a:spcBef>
              <a:spcAft>
                <a:spcPct val="0"/>
              </a:spcAft>
              <a:buClrTx/>
              <a:buSzTx/>
              <a:buFont typeface="+mj-lt"/>
              <a:buAutoNum type="alphaLcPeriod"/>
              <a:defRPr/>
            </a:pPr>
            <a:r>
              <a:rPr lang="en-US" sz="1050" b="1" dirty="0">
                <a:cs typeface="Arial" panose="020B0604020202020204" pitchFamily="34" charset="0"/>
              </a:rPr>
              <a:t>ELPAC Security Forms TE and Proctor Training </a:t>
            </a:r>
          </a:p>
          <a:p>
            <a:pPr marL="342900" lvl="1" defTabSz="514350" fontAlgn="base">
              <a:spcBef>
                <a:spcPct val="0"/>
              </a:spcBef>
              <a:spcAft>
                <a:spcPct val="0"/>
              </a:spcAft>
              <a:buClrTx/>
              <a:buSzTx/>
              <a:buFont typeface="+mj-lt"/>
              <a:buAutoNum type="alphaLcPeriod"/>
              <a:defRPr/>
            </a:pPr>
            <a:r>
              <a:rPr lang="en-US" sz="1050" b="1" dirty="0">
                <a:cs typeface="Arial" panose="020B0604020202020204" pitchFamily="34" charset="0"/>
              </a:rPr>
              <a:t>Sign Affidavit (must be on the LAUSD Network to sign)</a:t>
            </a:r>
          </a:p>
        </p:txBody>
      </p:sp>
      <p:pic>
        <p:nvPicPr>
          <p:cNvPr id="13" name="Picture 12" descr="A picture containing text, sandglass&#10;&#10;Description automatically generated">
            <a:extLst>
              <a:ext uri="{FF2B5EF4-FFF2-40B4-BE49-F238E27FC236}">
                <a16:creationId xmlns:a16="http://schemas.microsoft.com/office/drawing/2014/main" id="{51D037A3-CB84-43ED-1874-6A887362E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590" y="3415920"/>
            <a:ext cx="840272" cy="851576"/>
          </a:xfrm>
          <a:prstGeom prst="rect">
            <a:avLst/>
          </a:prstGeom>
          <a:ln>
            <a:solidFill>
              <a:schemeClr val="tx1"/>
            </a:solidFill>
          </a:ln>
        </p:spPr>
      </p:pic>
      <p:sp>
        <p:nvSpPr>
          <p:cNvPr id="14" name="Text Placeholder 2">
            <a:extLst>
              <a:ext uri="{FF2B5EF4-FFF2-40B4-BE49-F238E27FC236}">
                <a16:creationId xmlns:a16="http://schemas.microsoft.com/office/drawing/2014/main" id="{D0A38AAE-B275-2D3E-584A-1A11A47990D7}"/>
              </a:ext>
            </a:extLst>
          </p:cNvPr>
          <p:cNvSpPr txBox="1">
            <a:spLocks/>
          </p:cNvSpPr>
          <p:nvPr/>
        </p:nvSpPr>
        <p:spPr>
          <a:xfrm>
            <a:off x="5822590" y="4384122"/>
            <a:ext cx="840272" cy="256432"/>
          </a:xfrm>
          <a:prstGeom prst="rect">
            <a:avLst/>
          </a:prstGeom>
          <a:solidFill>
            <a:srgbClr val="FFFF0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100" b="1" dirty="0">
                <a:cs typeface="Arial" panose="020B0604020202020204" pitchFamily="34" charset="0"/>
              </a:rPr>
              <a:t>2-3 hours</a:t>
            </a:r>
          </a:p>
        </p:txBody>
      </p:sp>
      <p:sp>
        <p:nvSpPr>
          <p:cNvPr id="15" name="Right Arrow 9">
            <a:extLst>
              <a:ext uri="{FF2B5EF4-FFF2-40B4-BE49-F238E27FC236}">
                <a16:creationId xmlns:a16="http://schemas.microsoft.com/office/drawing/2014/main" id="{732BF3D0-D38C-E3C4-C128-3ACE559A96FA}"/>
              </a:ext>
            </a:extLst>
          </p:cNvPr>
          <p:cNvSpPr/>
          <p:nvPr/>
        </p:nvSpPr>
        <p:spPr>
          <a:xfrm>
            <a:off x="6703952" y="2143834"/>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6" name="Right Arrow 9">
            <a:extLst>
              <a:ext uri="{FF2B5EF4-FFF2-40B4-BE49-F238E27FC236}">
                <a16:creationId xmlns:a16="http://schemas.microsoft.com/office/drawing/2014/main" id="{E817A3F2-CD59-8C59-44DA-6C03E34D26C4}"/>
              </a:ext>
            </a:extLst>
          </p:cNvPr>
          <p:cNvSpPr/>
          <p:nvPr/>
        </p:nvSpPr>
        <p:spPr>
          <a:xfrm>
            <a:off x="4204150" y="2143834"/>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7" name="Right Arrow 9">
            <a:extLst>
              <a:ext uri="{FF2B5EF4-FFF2-40B4-BE49-F238E27FC236}">
                <a16:creationId xmlns:a16="http://schemas.microsoft.com/office/drawing/2014/main" id="{4CB7F28F-77F2-B855-641C-820986E7D372}"/>
              </a:ext>
            </a:extLst>
          </p:cNvPr>
          <p:cNvSpPr/>
          <p:nvPr/>
        </p:nvSpPr>
        <p:spPr>
          <a:xfrm>
            <a:off x="2717772" y="2146313"/>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8" name="Right Arrow 9">
            <a:extLst>
              <a:ext uri="{FF2B5EF4-FFF2-40B4-BE49-F238E27FC236}">
                <a16:creationId xmlns:a16="http://schemas.microsoft.com/office/drawing/2014/main" id="{18230C57-DD6D-AF59-F7FE-BFF69480054F}"/>
              </a:ext>
            </a:extLst>
          </p:cNvPr>
          <p:cNvSpPr/>
          <p:nvPr/>
        </p:nvSpPr>
        <p:spPr>
          <a:xfrm>
            <a:off x="4215235" y="3957615"/>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 name="Text Placeholder 2">
            <a:extLst>
              <a:ext uri="{FF2B5EF4-FFF2-40B4-BE49-F238E27FC236}">
                <a16:creationId xmlns:a16="http://schemas.microsoft.com/office/drawing/2014/main" id="{F6438B54-0A0B-E816-F9DF-314821B40F5D}"/>
              </a:ext>
            </a:extLst>
          </p:cNvPr>
          <p:cNvSpPr txBox="1">
            <a:spLocks/>
          </p:cNvSpPr>
          <p:nvPr/>
        </p:nvSpPr>
        <p:spPr>
          <a:xfrm>
            <a:off x="3076559" y="3413901"/>
            <a:ext cx="1004938" cy="1203923"/>
          </a:xfrm>
          <a:prstGeom prst="rect">
            <a:avLst/>
          </a:prstGeom>
          <a:solidFill>
            <a:srgbClr val="F2EBF7"/>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050" b="1" dirty="0">
                <a:cs typeface="Arial" panose="020B0604020202020204" pitchFamily="34" charset="0"/>
              </a:rPr>
              <a:t>Coordinator creates TE TOMS account.</a:t>
            </a:r>
          </a:p>
        </p:txBody>
      </p:sp>
      <p:sp>
        <p:nvSpPr>
          <p:cNvPr id="21" name="Text Placeholder 2">
            <a:extLst>
              <a:ext uri="{FF2B5EF4-FFF2-40B4-BE49-F238E27FC236}">
                <a16:creationId xmlns:a16="http://schemas.microsoft.com/office/drawing/2014/main" id="{52787C80-4AA5-C2B0-67B3-C8838E8AB949}"/>
              </a:ext>
            </a:extLst>
          </p:cNvPr>
          <p:cNvSpPr txBox="1">
            <a:spLocks/>
          </p:cNvSpPr>
          <p:nvPr/>
        </p:nvSpPr>
        <p:spPr>
          <a:xfrm>
            <a:off x="7028569" y="958545"/>
            <a:ext cx="1505505" cy="1756077"/>
          </a:xfrm>
          <a:prstGeom prst="rect">
            <a:avLst/>
          </a:prstGeom>
          <a:solidFill>
            <a:schemeClr val="accent6">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137160" indent="-137160" defTabSz="514350" fontAlgn="base">
              <a:spcBef>
                <a:spcPct val="0"/>
              </a:spcBef>
              <a:spcAft>
                <a:spcPct val="0"/>
              </a:spcAft>
              <a:buClrTx/>
              <a:buSzTx/>
              <a:buFont typeface="+mj-lt"/>
              <a:buAutoNum type="arabicPeriod" startAt="2"/>
              <a:defRPr/>
            </a:pPr>
            <a:r>
              <a:rPr lang="en-US" sz="1100" b="1" i="1" dirty="0">
                <a:ea typeface="Calibri"/>
                <a:cs typeface="Arial" panose="020B0604020202020204" pitchFamily="34" charset="0"/>
              </a:rPr>
              <a:t>2023-24 Initial ELPAC and Initial Alternate ELPAC Administration School-based Training </a:t>
            </a:r>
          </a:p>
          <a:p>
            <a:pPr marL="368300" lvl="1" indent="-128270" defTabSz="514350" fontAlgn="base">
              <a:spcBef>
                <a:spcPct val="0"/>
              </a:spcBef>
              <a:spcAft>
                <a:spcPct val="0"/>
              </a:spcAft>
              <a:buClrTx/>
              <a:buSzTx/>
              <a:buFont typeface="Wingdings" panose="05000000000000000000" pitchFamily="2" charset="2"/>
              <a:buChar char="§"/>
              <a:defRPr/>
            </a:pPr>
            <a:r>
              <a:rPr lang="en-US" sz="1000" b="1" dirty="0">
                <a:ea typeface="Calibri"/>
                <a:cs typeface="Arial" panose="020B0604020202020204" pitchFamily="34" charset="0"/>
              </a:rPr>
              <a:t>Facilitated by ELPAC Coordinator</a:t>
            </a:r>
            <a:r>
              <a:rPr lang="en-US" sz="700" b="1" dirty="0">
                <a:ea typeface="Calibri"/>
                <a:cs typeface="Arial" panose="020B0604020202020204" pitchFamily="34" charset="0"/>
              </a:rPr>
              <a:t> </a:t>
            </a:r>
          </a:p>
        </p:txBody>
      </p:sp>
      <p:sp>
        <p:nvSpPr>
          <p:cNvPr id="22" name="Text Placeholder 2">
            <a:extLst>
              <a:ext uri="{FF2B5EF4-FFF2-40B4-BE49-F238E27FC236}">
                <a16:creationId xmlns:a16="http://schemas.microsoft.com/office/drawing/2014/main" id="{97EB7953-0C73-A3AB-390D-101325BEA114}"/>
              </a:ext>
            </a:extLst>
          </p:cNvPr>
          <p:cNvSpPr txBox="1">
            <a:spLocks/>
          </p:cNvSpPr>
          <p:nvPr/>
        </p:nvSpPr>
        <p:spPr>
          <a:xfrm>
            <a:off x="3075226" y="959866"/>
            <a:ext cx="1002590" cy="1715279"/>
          </a:xfrm>
          <a:prstGeom prst="rect">
            <a:avLst/>
          </a:prstGeom>
          <a:solidFill>
            <a:srgbClr val="F2EBF7"/>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050" b="1" dirty="0">
                <a:cs typeface="Arial" panose="020B0604020202020204" pitchFamily="34" charset="0"/>
              </a:rPr>
              <a:t>Coordinator designates TE in the STB Portal.</a:t>
            </a:r>
          </a:p>
          <a:p>
            <a:pPr marL="0" indent="0" algn="ctr" defTabSz="514350" fontAlgn="base">
              <a:spcBef>
                <a:spcPct val="0"/>
              </a:spcBef>
              <a:spcAft>
                <a:spcPct val="0"/>
              </a:spcAft>
              <a:buClrTx/>
              <a:buSzTx/>
              <a:buNone/>
              <a:defRPr/>
            </a:pPr>
            <a:endParaRPr lang="en-US" sz="1050" b="1" dirty="0">
              <a:cs typeface="Arial" panose="020B0604020202020204" pitchFamily="34" charset="0"/>
            </a:endParaRPr>
          </a:p>
          <a:p>
            <a:pPr marL="0" indent="0" algn="ctr" defTabSz="514350" fontAlgn="base">
              <a:spcBef>
                <a:spcPct val="0"/>
              </a:spcBef>
              <a:spcAft>
                <a:spcPct val="0"/>
              </a:spcAft>
              <a:buClrTx/>
              <a:buSzTx/>
              <a:buNone/>
              <a:defRPr/>
            </a:pPr>
            <a:r>
              <a:rPr lang="en-US" sz="1050" b="1" dirty="0">
                <a:cs typeface="Arial" panose="020B0604020202020204" pitchFamily="34" charset="0"/>
              </a:rPr>
              <a:t>If needed, STB creates a Moodle account. </a:t>
            </a:r>
          </a:p>
        </p:txBody>
      </p:sp>
      <p:sp>
        <p:nvSpPr>
          <p:cNvPr id="23" name="Text Placeholder 2">
            <a:extLst>
              <a:ext uri="{FF2B5EF4-FFF2-40B4-BE49-F238E27FC236}">
                <a16:creationId xmlns:a16="http://schemas.microsoft.com/office/drawing/2014/main" id="{A26EE4C3-7E1A-F092-FC86-4A10852A6DF8}"/>
              </a:ext>
            </a:extLst>
          </p:cNvPr>
          <p:cNvSpPr txBox="1">
            <a:spLocks/>
          </p:cNvSpPr>
          <p:nvPr/>
        </p:nvSpPr>
        <p:spPr>
          <a:xfrm>
            <a:off x="544413" y="3415955"/>
            <a:ext cx="2040904" cy="1196597"/>
          </a:xfrm>
          <a:prstGeom prst="rect">
            <a:avLst/>
          </a:prstGeom>
          <a:solidFill>
            <a:schemeClr val="accent6">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137160" indent="-137160" defTabSz="514350" fontAlgn="base">
              <a:spcBef>
                <a:spcPct val="0"/>
              </a:spcBef>
              <a:spcAft>
                <a:spcPct val="0"/>
              </a:spcAft>
              <a:buClrTx/>
              <a:buSzTx/>
              <a:buFont typeface="+mj-lt"/>
              <a:buAutoNum type="arabicPeriod" startAt="3"/>
              <a:defRPr/>
            </a:pPr>
            <a:r>
              <a:rPr lang="en-US" sz="1200" b="1" dirty="0">
                <a:cs typeface="Arial" panose="020B0604020202020204" pitchFamily="34" charset="0"/>
              </a:rPr>
              <a:t>Initial ELPAC Moodle Calibration  </a:t>
            </a:r>
          </a:p>
          <a:p>
            <a:pPr marL="377190" lvl="1" indent="-137160" defTabSz="514350" fontAlgn="base">
              <a:spcBef>
                <a:spcPct val="0"/>
              </a:spcBef>
              <a:spcAft>
                <a:spcPct val="0"/>
              </a:spcAft>
              <a:buClrTx/>
              <a:buSzTx/>
              <a:buFont typeface="Wingdings" panose="05000000000000000000" pitchFamily="2" charset="2"/>
              <a:buChar char="§"/>
              <a:defRPr/>
            </a:pPr>
            <a:r>
              <a:rPr lang="en-US" sz="1050" b="1" dirty="0">
                <a:cs typeface="Arial" panose="020B0604020202020204" pitchFamily="34" charset="0"/>
              </a:rPr>
              <a:t>Coordinator provides TE with Moodle key.</a:t>
            </a:r>
          </a:p>
        </p:txBody>
      </p:sp>
      <p:sp>
        <p:nvSpPr>
          <p:cNvPr id="24" name="Text Placeholder 2">
            <a:extLst>
              <a:ext uri="{FF2B5EF4-FFF2-40B4-BE49-F238E27FC236}">
                <a16:creationId xmlns:a16="http://schemas.microsoft.com/office/drawing/2014/main" id="{90963553-0EA5-E89F-0530-A1A403572C11}"/>
              </a:ext>
            </a:extLst>
          </p:cNvPr>
          <p:cNvSpPr txBox="1">
            <a:spLocks/>
          </p:cNvSpPr>
          <p:nvPr/>
        </p:nvSpPr>
        <p:spPr>
          <a:xfrm>
            <a:off x="4508345" y="3416715"/>
            <a:ext cx="907848" cy="1203923"/>
          </a:xfrm>
          <a:prstGeom prst="rect">
            <a:avLst/>
          </a:prstGeom>
          <a:solidFill>
            <a:schemeClr val="accent6">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defTabSz="514350" fontAlgn="base">
              <a:spcBef>
                <a:spcPct val="0"/>
              </a:spcBef>
              <a:spcAft>
                <a:spcPct val="0"/>
              </a:spcAft>
              <a:buClrTx/>
              <a:buSzTx/>
              <a:buNone/>
              <a:defRPr/>
            </a:pPr>
            <a:r>
              <a:rPr lang="en-US" sz="1050" b="1" dirty="0">
                <a:cs typeface="Arial" panose="020B0604020202020204" pitchFamily="34" charset="0"/>
              </a:rPr>
              <a:t>TE logs into their ELPAC TE role in TOMS and signs the affidavit.</a:t>
            </a:r>
          </a:p>
          <a:p>
            <a:pPr marL="0" indent="0" algn="ctr" defTabSz="514350" fontAlgn="base">
              <a:spcBef>
                <a:spcPct val="0"/>
              </a:spcBef>
              <a:spcAft>
                <a:spcPct val="0"/>
              </a:spcAft>
              <a:buClrTx/>
              <a:buSzTx/>
              <a:buNone/>
              <a:defRPr/>
            </a:pPr>
            <a:endParaRPr lang="en-US" sz="1200" dirty="0">
              <a:cs typeface="Arial" panose="020B0604020202020204" pitchFamily="34" charset="0"/>
            </a:endParaRPr>
          </a:p>
        </p:txBody>
      </p:sp>
      <p:sp>
        <p:nvSpPr>
          <p:cNvPr id="25" name="Text Placeholder 2">
            <a:extLst>
              <a:ext uri="{FF2B5EF4-FFF2-40B4-BE49-F238E27FC236}">
                <a16:creationId xmlns:a16="http://schemas.microsoft.com/office/drawing/2014/main" id="{737B166D-47E0-2226-46D4-8AD50F1A5E51}"/>
              </a:ext>
            </a:extLst>
          </p:cNvPr>
          <p:cNvSpPr txBox="1">
            <a:spLocks/>
          </p:cNvSpPr>
          <p:nvPr/>
        </p:nvSpPr>
        <p:spPr>
          <a:xfrm>
            <a:off x="7030601" y="3415955"/>
            <a:ext cx="1513006" cy="1196597"/>
          </a:xfrm>
          <a:prstGeom prst="rect">
            <a:avLst/>
          </a:prstGeom>
          <a:solidFill>
            <a:srgbClr val="00B0F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250" b="1" dirty="0">
                <a:cs typeface="Arial" panose="020B0604020202020204" pitchFamily="34" charset="0"/>
              </a:rPr>
              <a:t>TE can create Initial ELPAC test sessions.</a:t>
            </a:r>
          </a:p>
        </p:txBody>
      </p:sp>
      <p:sp>
        <p:nvSpPr>
          <p:cNvPr id="26" name="Right Arrow 9">
            <a:extLst>
              <a:ext uri="{FF2B5EF4-FFF2-40B4-BE49-F238E27FC236}">
                <a16:creationId xmlns:a16="http://schemas.microsoft.com/office/drawing/2014/main" id="{EE23540B-5D74-99E7-5ED9-392744EB79BB}"/>
              </a:ext>
            </a:extLst>
          </p:cNvPr>
          <p:cNvSpPr/>
          <p:nvPr/>
        </p:nvSpPr>
        <p:spPr>
          <a:xfrm>
            <a:off x="5524516" y="3957615"/>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27" name="Right Arrow 9">
            <a:extLst>
              <a:ext uri="{FF2B5EF4-FFF2-40B4-BE49-F238E27FC236}">
                <a16:creationId xmlns:a16="http://schemas.microsoft.com/office/drawing/2014/main" id="{FFB34FCB-91E1-E747-9D5A-C44AEA33CE9C}"/>
              </a:ext>
            </a:extLst>
          </p:cNvPr>
          <p:cNvSpPr/>
          <p:nvPr/>
        </p:nvSpPr>
        <p:spPr>
          <a:xfrm>
            <a:off x="6746842" y="3932934"/>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28" name="Right Arrow 9">
            <a:extLst>
              <a:ext uri="{FF2B5EF4-FFF2-40B4-BE49-F238E27FC236}">
                <a16:creationId xmlns:a16="http://schemas.microsoft.com/office/drawing/2014/main" id="{831FB34F-96BE-BC81-F91A-3F8777B426F3}"/>
              </a:ext>
            </a:extLst>
          </p:cNvPr>
          <p:cNvSpPr/>
          <p:nvPr/>
        </p:nvSpPr>
        <p:spPr>
          <a:xfrm rot="10500000">
            <a:off x="1724821" y="3034158"/>
            <a:ext cx="5942697" cy="503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pic>
        <p:nvPicPr>
          <p:cNvPr id="2" name="Picture 1" descr="A picture containing text, sandglass&#10;&#10;Description automatically generated">
            <a:extLst>
              <a:ext uri="{FF2B5EF4-FFF2-40B4-BE49-F238E27FC236}">
                <a16:creationId xmlns:a16="http://schemas.microsoft.com/office/drawing/2014/main" id="{6A7F6EA6-3286-EC73-7224-A0BE1B380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431" y="991644"/>
            <a:ext cx="840272" cy="851576"/>
          </a:xfrm>
          <a:prstGeom prst="rect">
            <a:avLst/>
          </a:prstGeom>
          <a:ln>
            <a:solidFill>
              <a:schemeClr val="tx1"/>
            </a:solidFill>
          </a:ln>
        </p:spPr>
      </p:pic>
      <p:sp>
        <p:nvSpPr>
          <p:cNvPr id="4" name="Text Placeholder 2">
            <a:extLst>
              <a:ext uri="{FF2B5EF4-FFF2-40B4-BE49-F238E27FC236}">
                <a16:creationId xmlns:a16="http://schemas.microsoft.com/office/drawing/2014/main" id="{8F7E8772-8890-7389-76D1-1EC5DA67E487}"/>
              </a:ext>
            </a:extLst>
          </p:cNvPr>
          <p:cNvSpPr txBox="1">
            <a:spLocks/>
          </p:cNvSpPr>
          <p:nvPr/>
        </p:nvSpPr>
        <p:spPr>
          <a:xfrm>
            <a:off x="4517216" y="1898934"/>
            <a:ext cx="907848" cy="776212"/>
          </a:xfrm>
          <a:prstGeom prst="rect">
            <a:avLst/>
          </a:prstGeom>
          <a:no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100" b="1" dirty="0">
                <a:cs typeface="Arial" panose="020B0604020202020204" pitchFamily="34" charset="0"/>
              </a:rPr>
              <a:t>1-2 business days</a:t>
            </a:r>
          </a:p>
        </p:txBody>
      </p:sp>
      <p:sp>
        <p:nvSpPr>
          <p:cNvPr id="5" name="Text Placeholder 2">
            <a:extLst>
              <a:ext uri="{FF2B5EF4-FFF2-40B4-BE49-F238E27FC236}">
                <a16:creationId xmlns:a16="http://schemas.microsoft.com/office/drawing/2014/main" id="{BCA5A31A-87EA-D7E3-2F5F-12C0270FE3A0}"/>
              </a:ext>
            </a:extLst>
          </p:cNvPr>
          <p:cNvSpPr txBox="1">
            <a:spLocks/>
          </p:cNvSpPr>
          <p:nvPr/>
        </p:nvSpPr>
        <p:spPr>
          <a:xfrm>
            <a:off x="5854147" y="989144"/>
            <a:ext cx="754365" cy="1721883"/>
          </a:xfrm>
          <a:prstGeom prst="rect">
            <a:avLst/>
          </a:prstGeom>
          <a:solidFill>
            <a:srgbClr val="F2EBF7"/>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050" b="1" dirty="0">
                <a:cs typeface="Arial" panose="020B0604020202020204" pitchFamily="34" charset="0"/>
              </a:rPr>
              <a:t>Moodle account created.</a:t>
            </a:r>
          </a:p>
          <a:p>
            <a:pPr marL="0" indent="0" defTabSz="514350" fontAlgn="base">
              <a:spcBef>
                <a:spcPct val="0"/>
              </a:spcBef>
              <a:spcAft>
                <a:spcPct val="0"/>
              </a:spcAft>
              <a:buClrTx/>
              <a:buSzTx/>
              <a:buNone/>
              <a:defRPr/>
            </a:pPr>
            <a:endParaRPr lang="en-US" sz="1050" dirty="0">
              <a:cs typeface="Arial" panose="020B0604020202020204" pitchFamily="34" charset="0"/>
            </a:endParaRPr>
          </a:p>
          <a:p>
            <a:pPr marL="0" indent="0" defTabSz="514350" fontAlgn="base">
              <a:spcBef>
                <a:spcPct val="0"/>
              </a:spcBef>
              <a:spcAft>
                <a:spcPct val="0"/>
              </a:spcAft>
              <a:buClrTx/>
              <a:buSzTx/>
              <a:buNone/>
              <a:defRPr/>
            </a:pPr>
            <a:endParaRPr lang="en-US" sz="1050" dirty="0">
              <a:cs typeface="Arial" panose="020B0604020202020204" pitchFamily="34" charset="0"/>
            </a:endParaRPr>
          </a:p>
        </p:txBody>
      </p:sp>
      <p:sp>
        <p:nvSpPr>
          <p:cNvPr id="8" name="Right Arrow 9">
            <a:extLst>
              <a:ext uri="{FF2B5EF4-FFF2-40B4-BE49-F238E27FC236}">
                <a16:creationId xmlns:a16="http://schemas.microsoft.com/office/drawing/2014/main" id="{76861BB4-F327-2AB1-C371-C0BE56ACC2CF}"/>
              </a:ext>
            </a:extLst>
          </p:cNvPr>
          <p:cNvSpPr/>
          <p:nvPr/>
        </p:nvSpPr>
        <p:spPr>
          <a:xfrm>
            <a:off x="2715407" y="3957615"/>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9" name="Right Arrow 9">
            <a:extLst>
              <a:ext uri="{FF2B5EF4-FFF2-40B4-BE49-F238E27FC236}">
                <a16:creationId xmlns:a16="http://schemas.microsoft.com/office/drawing/2014/main" id="{94053C33-8F03-CE52-27DC-681EDA596F7B}"/>
              </a:ext>
            </a:extLst>
          </p:cNvPr>
          <p:cNvSpPr/>
          <p:nvPr/>
        </p:nvSpPr>
        <p:spPr>
          <a:xfrm>
            <a:off x="5535318" y="2144857"/>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2" name="Footer Placeholder 11">
            <a:extLst>
              <a:ext uri="{FF2B5EF4-FFF2-40B4-BE49-F238E27FC236}">
                <a16:creationId xmlns:a16="http://schemas.microsoft.com/office/drawing/2014/main" id="{B6B7B151-5DAC-7BB8-8F71-633D7356480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026836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Initial Alternate ELPAC TE Requirements</a:t>
            </a:r>
          </a:p>
        </p:txBody>
      </p:sp>
      <p:sp>
        <p:nvSpPr>
          <p:cNvPr id="5" name="Text Placeholder 4">
            <a:extLst>
              <a:ext uri="{FF2B5EF4-FFF2-40B4-BE49-F238E27FC236}">
                <a16:creationId xmlns:a16="http://schemas.microsoft.com/office/drawing/2014/main" id="{8851C529-CD18-0144-BB2D-6B38F26BB700}"/>
              </a:ext>
            </a:extLst>
          </p:cNvPr>
          <p:cNvSpPr>
            <a:spLocks noGrp="1"/>
          </p:cNvSpPr>
          <p:nvPr>
            <p:ph type="body" idx="13"/>
          </p:nvPr>
        </p:nvSpPr>
        <p:spPr/>
        <p:txBody>
          <a:bodyPr/>
          <a:lstStyle/>
          <a:p>
            <a:endParaRPr lang="en-US"/>
          </a:p>
          <a:p>
            <a:endParaRPr lang="en-US"/>
          </a:p>
          <a:p>
            <a:endParaRPr lang="en-US"/>
          </a:p>
          <a:p>
            <a:endParaRPr lang="en-US"/>
          </a:p>
          <a:p>
            <a:endParaRPr lang="en-US"/>
          </a:p>
          <a:p>
            <a:endParaRPr lang="en-US"/>
          </a:p>
          <a:p>
            <a:endParaRPr lang="en-US"/>
          </a:p>
          <a:p>
            <a:endParaRPr lang="en-US"/>
          </a:p>
        </p:txBody>
      </p:sp>
      <p:graphicFrame>
        <p:nvGraphicFramePr>
          <p:cNvPr id="9" name="Table 8">
            <a:extLst>
              <a:ext uri="{FF2B5EF4-FFF2-40B4-BE49-F238E27FC236}">
                <a16:creationId xmlns:a16="http://schemas.microsoft.com/office/drawing/2014/main" id="{30DD73B5-38AF-E840-8AAF-D0E9997DF77D}"/>
              </a:ext>
            </a:extLst>
          </p:cNvPr>
          <p:cNvGraphicFramePr>
            <a:graphicFrameLocks noGrp="1"/>
          </p:cNvGraphicFramePr>
          <p:nvPr>
            <p:extLst>
              <p:ext uri="{D42A27DB-BD31-4B8C-83A1-F6EECF244321}">
                <p14:modId xmlns:p14="http://schemas.microsoft.com/office/powerpoint/2010/main" val="2002086908"/>
              </p:ext>
            </p:extLst>
          </p:nvPr>
        </p:nvGraphicFramePr>
        <p:xfrm>
          <a:off x="386365" y="990063"/>
          <a:ext cx="8339209" cy="3640647"/>
        </p:xfrm>
        <a:graphic>
          <a:graphicData uri="http://schemas.openxmlformats.org/drawingml/2006/table">
            <a:tbl>
              <a:tblPr firstRow="1" firstCol="1" bandRow="1"/>
              <a:tblGrid>
                <a:gridCol w="6847400">
                  <a:extLst>
                    <a:ext uri="{9D8B030D-6E8A-4147-A177-3AD203B41FA5}">
                      <a16:colId xmlns:a16="http://schemas.microsoft.com/office/drawing/2014/main" val="886214863"/>
                    </a:ext>
                  </a:extLst>
                </a:gridCol>
                <a:gridCol w="1491809">
                  <a:extLst>
                    <a:ext uri="{9D8B030D-6E8A-4147-A177-3AD203B41FA5}">
                      <a16:colId xmlns:a16="http://schemas.microsoft.com/office/drawing/2014/main" val="3972347942"/>
                    </a:ext>
                  </a:extLst>
                </a:gridCol>
              </a:tblGrid>
              <a:tr h="1642056">
                <a:tc>
                  <a:txBody>
                    <a:bodyPr/>
                    <a:lstStyle/>
                    <a:p>
                      <a:pPr marL="342900" marR="0" lvl="0" indent="-342900" algn="l" rtl="0" eaLnBrk="1" fontAlgn="auto" latinLnBrk="0" hangingPunct="1">
                        <a:lnSpc>
                          <a:spcPct val="107000"/>
                        </a:lnSpc>
                        <a:spcBef>
                          <a:spcPts val="0"/>
                        </a:spcBef>
                        <a:spcAft>
                          <a:spcPts val="240"/>
                        </a:spcAft>
                        <a:buClrTx/>
                        <a:buSzTx/>
                        <a:buFont typeface="+mj-lt"/>
                        <a:buAutoNum type="arabicPeriod"/>
                      </a:pPr>
                      <a:r>
                        <a:rPr lang="en-US" sz="1200" b="1" i="1" kern="1200" dirty="0">
                          <a:solidFill>
                            <a:schemeClr val="tx1"/>
                          </a:solidFill>
                          <a:effectLst/>
                          <a:latin typeface="+mn-lt"/>
                          <a:ea typeface="+mn-ea"/>
                          <a:cs typeface="Arial" panose="020B0604020202020204" pitchFamily="34" charset="0"/>
                        </a:rPr>
                        <a:t>2023-24 ELPAC Security Form TE and Proctor Requirements (</a:t>
                      </a:r>
                      <a:r>
                        <a:rPr lang="en-US" sz="1200" b="1" i="1" kern="1200" dirty="0" err="1">
                          <a:solidFill>
                            <a:schemeClr val="tx1"/>
                          </a:solidFill>
                          <a:effectLst/>
                          <a:latin typeface="+mn-lt"/>
                          <a:ea typeface="+mn-ea"/>
                          <a:cs typeface="Arial" panose="020B0604020202020204" pitchFamily="34" charset="0"/>
                        </a:rPr>
                        <a:t>MyPLN</a:t>
                      </a:r>
                      <a:r>
                        <a:rPr lang="en-US" sz="1200" b="1" i="1" kern="1200" dirty="0">
                          <a:solidFill>
                            <a:schemeClr val="tx1"/>
                          </a:solidFill>
                          <a:effectLst/>
                          <a:latin typeface="+mn-lt"/>
                          <a:ea typeface="+mn-ea"/>
                          <a:cs typeface="Arial" panose="020B0604020202020204" pitchFamily="34" charset="0"/>
                        </a:rPr>
                        <a:t>)</a:t>
                      </a:r>
                      <a:endParaRPr lang="en-US" sz="1200" b="1" i="1" dirty="0">
                        <a:solidFill>
                          <a:srgbClr val="000000"/>
                        </a:solidFill>
                        <a:effectLst/>
                        <a:latin typeface="+mn-lt"/>
                        <a:ea typeface="Calibri" panose="020F0502020204030204" pitchFamily="34" charset="0"/>
                        <a:cs typeface="Times New Roman"/>
                      </a:endParaRPr>
                    </a:p>
                    <a:p>
                      <a:pPr marL="800100" marR="0" lvl="1" indent="-342900">
                        <a:lnSpc>
                          <a:spcPct val="107000"/>
                        </a:lnSpc>
                        <a:spcBef>
                          <a:spcPts val="0"/>
                        </a:spcBef>
                        <a:spcAft>
                          <a:spcPts val="240"/>
                        </a:spcAft>
                        <a:buFont typeface="+mj-lt"/>
                        <a:buAutoNum type="alphaLcPeriod"/>
                      </a:pPr>
                      <a:r>
                        <a:rPr lang="en-US" sz="1100" b="0" dirty="0">
                          <a:solidFill>
                            <a:srgbClr val="000000"/>
                          </a:solidFill>
                          <a:effectLst/>
                          <a:latin typeface="+mn-lt"/>
                          <a:ea typeface="Calibri"/>
                          <a:cs typeface="Times New Roman"/>
                        </a:rPr>
                        <a:t>2023-24 ELPAC Security Form Test Examiner and Proctor Training</a:t>
                      </a:r>
                    </a:p>
                    <a:p>
                      <a:pPr marL="800100" marR="0" lvl="1" indent="-342900">
                        <a:lnSpc>
                          <a:spcPct val="107000"/>
                        </a:lnSpc>
                        <a:spcBef>
                          <a:spcPts val="0"/>
                        </a:spcBef>
                        <a:spcAft>
                          <a:spcPts val="240"/>
                        </a:spcAft>
                        <a:buFont typeface="+mj-lt"/>
                        <a:buAutoNum type="alphaLcPeriod"/>
                      </a:pPr>
                      <a:r>
                        <a:rPr lang="en-US" sz="1100" b="0" dirty="0">
                          <a:solidFill>
                            <a:srgbClr val="000000"/>
                          </a:solidFill>
                          <a:effectLst/>
                          <a:latin typeface="+mn-lt"/>
                          <a:ea typeface="Calibri"/>
                          <a:cs typeface="Times New Roman"/>
                        </a:rPr>
                        <a:t>2023-24</a:t>
                      </a:r>
                      <a:r>
                        <a:rPr lang="en-US" sz="1100" b="0" dirty="0">
                          <a:solidFill>
                            <a:srgbClr val="000000"/>
                          </a:solidFill>
                          <a:effectLst/>
                          <a:latin typeface="+mn-lt"/>
                          <a:cs typeface="Times New Roman"/>
                        </a:rPr>
                        <a:t> ELPAC Security Affidavit</a:t>
                      </a:r>
                    </a:p>
                    <a:p>
                      <a:pPr marL="1257300" marR="0" lvl="2" indent="-342900">
                        <a:lnSpc>
                          <a:spcPct val="107000"/>
                        </a:lnSpc>
                        <a:spcBef>
                          <a:spcPts val="0"/>
                        </a:spcBef>
                        <a:spcAft>
                          <a:spcPts val="240"/>
                        </a:spcAft>
                        <a:buAutoNum type="alphaLcPeriod"/>
                      </a:pPr>
                      <a:r>
                        <a:rPr lang="en-US" sz="1100" b="0" i="0" u="none" strike="noStrike" noProof="0" dirty="0">
                          <a:solidFill>
                            <a:srgbClr val="000000"/>
                          </a:solidFill>
                          <a:effectLst/>
                          <a:latin typeface="+mn-lt"/>
                        </a:rPr>
                        <a:t>Complete on LAUSD Network</a:t>
                      </a:r>
                      <a:endParaRPr lang="en-US" sz="1100" b="0" dirty="0">
                        <a:solidFill>
                          <a:srgbClr val="000000"/>
                        </a:solidFill>
                        <a:effectLst/>
                        <a:latin typeface="+mn-lt"/>
                        <a:cs typeface="Times New Roman"/>
                      </a:endParaRPr>
                    </a:p>
                    <a:p>
                      <a:pPr marL="285750" marR="0" lvl="0" indent="-285750" algn="l" rtl="0" eaLnBrk="1" fontAlgn="auto" latinLnBrk="0" hangingPunct="1">
                        <a:spcBef>
                          <a:spcPts val="0"/>
                        </a:spcBef>
                        <a:spcAft>
                          <a:spcPts val="240"/>
                        </a:spcAft>
                        <a:buClrTx/>
                        <a:buSzTx/>
                        <a:buFont typeface="Wingdings" panose="05000000000000000000" pitchFamily="2" charset="2"/>
                        <a:buChar char="§"/>
                      </a:pPr>
                      <a:r>
                        <a:rPr lang="en-US" sz="1100" dirty="0">
                          <a:solidFill>
                            <a:srgbClr val="000000"/>
                          </a:solidFill>
                          <a:effectLst/>
                          <a:latin typeface="+mn-lt"/>
                          <a:cs typeface="Times New Roman"/>
                        </a:rPr>
                        <a:t>Coordinators must designate Initial ELPAC TEs in the STB Portal after completion of both requirements. </a:t>
                      </a:r>
                      <a:endParaRPr lang="en-US" sz="1100" b="0" i="0" u="none" strike="noStrike" noProof="0" dirty="0">
                        <a:effectLst/>
                        <a:latin typeface="+mn-lt"/>
                      </a:endParaRPr>
                    </a:p>
                    <a:p>
                      <a:pPr marL="285750" marR="0" lvl="0" indent="-285750" algn="l">
                        <a:spcBef>
                          <a:spcPts val="0"/>
                        </a:spcBef>
                        <a:spcAft>
                          <a:spcPts val="240"/>
                        </a:spcAft>
                        <a:buClrTx/>
                        <a:buSzTx/>
                        <a:buFont typeface="Wingdings" panose="05000000000000000000" pitchFamily="2" charset="2"/>
                        <a:buChar char="§"/>
                      </a:pPr>
                      <a:r>
                        <a:rPr lang="en-US" sz="1100" b="0" i="0" u="none" strike="noStrike" noProof="0" dirty="0">
                          <a:solidFill>
                            <a:srgbClr val="000000"/>
                          </a:solidFill>
                          <a:effectLst/>
                          <a:latin typeface="+mn-lt"/>
                        </a:rPr>
                        <a:t>Moodle accounts will be created by STB for designated TEs who do not have a Moodle account 1-2 business days after designation.</a:t>
                      </a:r>
                      <a:endParaRPr lang="en-US" sz="1100" b="0" i="0" u="none" strike="noStrike" noProof="0" dirty="0">
                        <a:effectLst/>
                        <a:latin typeface="+mn-lt"/>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indent="-285750">
                        <a:spcBef>
                          <a:spcPts val="0"/>
                        </a:spcBef>
                        <a:spcAft>
                          <a:spcPts val="240"/>
                        </a:spcAft>
                        <a:buFont typeface="Wingdings" panose="05000000000000000000" pitchFamily="2" charset="2"/>
                        <a:buChar char="§"/>
                      </a:pPr>
                      <a:r>
                        <a:rPr lang="en-US" sz="1000">
                          <a:solidFill>
                            <a:srgbClr val="000000"/>
                          </a:solidFill>
                          <a:effectLst/>
                          <a:latin typeface="+mn-lt"/>
                          <a:cs typeface="Times New Roman"/>
                        </a:rPr>
                        <a:t>Affidavit is signed in STB Portal via </a:t>
                      </a:r>
                      <a:r>
                        <a:rPr lang="en-US" sz="1000" err="1">
                          <a:solidFill>
                            <a:srgbClr val="000000"/>
                          </a:solidFill>
                          <a:effectLst/>
                          <a:latin typeface="+mn-lt"/>
                          <a:cs typeface="Times New Roman"/>
                        </a:rPr>
                        <a:t>MyPLN</a:t>
                      </a:r>
                      <a:r>
                        <a:rPr lang="en-US" sz="1000">
                          <a:solidFill>
                            <a:srgbClr val="000000"/>
                          </a:solidFill>
                          <a:effectLst/>
                          <a:latin typeface="+mn-lt"/>
                          <a:cs typeface="Times New Roman"/>
                        </a:rPr>
                        <a:t>.</a:t>
                      </a:r>
                    </a:p>
                    <a:p>
                      <a:pPr marL="285750" marR="0" indent="-285750">
                        <a:spcBef>
                          <a:spcPts val="0"/>
                        </a:spcBef>
                        <a:spcAft>
                          <a:spcPts val="240"/>
                        </a:spcAft>
                        <a:buFont typeface="Wingdings" panose="05000000000000000000" pitchFamily="2" charset="2"/>
                        <a:buChar char="§"/>
                      </a:pPr>
                      <a:endParaRPr lang="en-US" sz="1000">
                        <a:solidFill>
                          <a:srgbClr val="000000"/>
                        </a:solidFill>
                        <a:effectLst/>
                        <a:latin typeface="+mn-lt"/>
                        <a:cs typeface="Times New Roman"/>
                      </a:endParaRPr>
                    </a:p>
                    <a:p>
                      <a:pPr marL="285750" marR="0" lvl="0" indent="-285750">
                        <a:spcBef>
                          <a:spcPts val="0"/>
                        </a:spcBef>
                        <a:spcAft>
                          <a:spcPts val="240"/>
                        </a:spcAft>
                        <a:buFont typeface="Wingdings" panose="05000000000000000000" pitchFamily="2" charset="2"/>
                        <a:buChar char="§"/>
                      </a:pPr>
                      <a:r>
                        <a:rPr lang="en-US" sz="1000" b="0" i="0" u="none" strike="noStrike" noProof="0">
                          <a:solidFill>
                            <a:srgbClr val="000000"/>
                          </a:solidFill>
                          <a:effectLst/>
                          <a:latin typeface="+mn-lt"/>
                        </a:rPr>
                        <a:t>Satisfies the ELPAC Security Requirements for ALL ELPAC assessments for 2023-24. </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11156766"/>
                  </a:ext>
                </a:extLst>
              </a:tr>
              <a:tr h="886533">
                <a:tc>
                  <a:txBody>
                    <a:bodyPr/>
                    <a:lstStyle/>
                    <a:p>
                      <a:pPr marL="342900" marR="0" lvl="0" indent="-342900">
                        <a:lnSpc>
                          <a:spcPct val="107000"/>
                        </a:lnSpc>
                        <a:spcBef>
                          <a:spcPts val="0"/>
                        </a:spcBef>
                        <a:spcAft>
                          <a:spcPts val="240"/>
                        </a:spcAft>
                        <a:buFont typeface="+mj-lt"/>
                        <a:buAutoNum type="arabicPeriod" startAt="2"/>
                      </a:pPr>
                      <a:r>
                        <a:rPr lang="en-US" sz="1200" b="1" i="1" dirty="0">
                          <a:solidFill>
                            <a:srgbClr val="000000"/>
                          </a:solidFill>
                          <a:effectLst/>
                          <a:latin typeface="+mn-lt"/>
                          <a:ea typeface="Calibri"/>
                          <a:cs typeface="Times New Roman"/>
                        </a:rPr>
                        <a:t>2023-24 Initial and Initial Alternate ELPAC Administration School-based Training</a:t>
                      </a:r>
                    </a:p>
                    <a:p>
                      <a:pPr marL="692150" marR="0" lvl="1" indent="-234950">
                        <a:lnSpc>
                          <a:spcPct val="107000"/>
                        </a:lnSpc>
                        <a:spcBef>
                          <a:spcPts val="0"/>
                        </a:spcBef>
                        <a:spcAft>
                          <a:spcPts val="240"/>
                        </a:spcAft>
                        <a:buFont typeface="+mj-lt"/>
                        <a:buAutoNum type="alphaLcPeriod"/>
                        <a:tabLst/>
                      </a:pPr>
                      <a:r>
                        <a:rPr lang="en-US" sz="1100" b="0" dirty="0">
                          <a:solidFill>
                            <a:srgbClr val="000000"/>
                          </a:solidFill>
                          <a:effectLst/>
                          <a:latin typeface="+mn-lt"/>
                          <a:ea typeface="Calibri"/>
                          <a:cs typeface="Times New Roman"/>
                        </a:rPr>
                        <a:t>Use this presentation and add school logistics</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r>
                        <a:rPr lang="en-US" sz="1000" b="0" dirty="0">
                          <a:solidFill>
                            <a:srgbClr val="000000"/>
                          </a:solidFill>
                          <a:effectLst/>
                          <a:latin typeface="+mn-lt"/>
                          <a:ea typeface="Calibri"/>
                          <a:cs typeface="Times New Roman"/>
                        </a:rPr>
                        <a:t>Provide Moodle Key(s) to trained TEs after completion of requirements 1-2.</a:t>
                      </a:r>
                      <a:endParaRPr lang="en-US" sz="1000" b="0" dirty="0">
                        <a:effectLst/>
                        <a:latin typeface="+mn-lt"/>
                        <a:ea typeface="Calibri"/>
                        <a:cs typeface="Times New Roman"/>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14223919"/>
                  </a:ext>
                </a:extLst>
              </a:tr>
              <a:tr h="1112058">
                <a:tc>
                  <a:txBody>
                    <a:bodyPr/>
                    <a:lstStyle/>
                    <a:p>
                      <a:pPr marL="342900" lvl="0" indent="-342900">
                        <a:lnSpc>
                          <a:spcPct val="100000"/>
                        </a:lnSpc>
                        <a:spcBef>
                          <a:spcPts val="600"/>
                        </a:spcBef>
                        <a:spcAft>
                          <a:spcPts val="0"/>
                        </a:spcAft>
                        <a:buFont typeface="+mj-lt"/>
                        <a:buAutoNum type="arabicPeriod" startAt="3"/>
                      </a:pPr>
                      <a:r>
                        <a:rPr lang="en-US" sz="1200" b="1" i="1" u="sng" strike="noStrike" noProof="0" dirty="0">
                          <a:solidFill>
                            <a:schemeClr val="tx1"/>
                          </a:solidFill>
                          <a:effectLst/>
                          <a:latin typeface="+mn-lt"/>
                        </a:rPr>
                        <a:t>2022-23</a:t>
                      </a:r>
                      <a:r>
                        <a:rPr lang="en-US" sz="1200" b="1" i="1" u="none" strike="noStrike" noProof="0" dirty="0">
                          <a:solidFill>
                            <a:schemeClr val="tx1"/>
                          </a:solidFill>
                          <a:effectLst/>
                          <a:latin typeface="+mn-lt"/>
                        </a:rPr>
                        <a:t> Summative Alternate ELPAC (2023-24 Initial Alternate ELPAC)Test Examiner Certification </a:t>
                      </a:r>
                      <a:r>
                        <a:rPr lang="en-US" sz="1200" b="1" i="0" u="none" strike="noStrike" noProof="0" dirty="0">
                          <a:solidFill>
                            <a:schemeClr val="tx1"/>
                          </a:solidFill>
                          <a:effectLst/>
                          <a:latin typeface="+mn-lt"/>
                        </a:rPr>
                        <a:t>(Moodle)</a:t>
                      </a:r>
                    </a:p>
                    <a:p>
                      <a:pPr marL="342900" marR="0" lvl="0" indent="-285750" algn="l" rtl="0" eaLnBrk="1" fontAlgn="auto" latinLnBrk="0" hangingPunct="1">
                        <a:lnSpc>
                          <a:spcPct val="100000"/>
                        </a:lnSpc>
                        <a:spcBef>
                          <a:spcPts val="600"/>
                        </a:spcBef>
                        <a:spcAft>
                          <a:spcPts val="0"/>
                        </a:spcAft>
                        <a:buClrTx/>
                        <a:buSzTx/>
                        <a:buFont typeface="Wingdings" panose="05000000000000000000" pitchFamily="2" charset="2"/>
                        <a:buChar char="§"/>
                      </a:pPr>
                      <a:r>
                        <a:rPr lang="en-US" sz="1100" b="0" i="0" kern="1200" dirty="0">
                          <a:solidFill>
                            <a:schemeClr val="tx1"/>
                          </a:solidFill>
                          <a:effectLst/>
                          <a:latin typeface="+mn-lt"/>
                          <a:ea typeface="+mn-ea"/>
                          <a:cs typeface="Arial"/>
                        </a:rPr>
                        <a:t>This requirement is mandatory for any TE administering the Initial Alternate ELPAC who did not complete </a:t>
                      </a:r>
                      <a:r>
                        <a:rPr lang="en-US" sz="1100" b="0" i="1" u="none" strike="noStrike" kern="1200" noProof="0" dirty="0">
                          <a:solidFill>
                            <a:schemeClr val="tx1"/>
                          </a:solidFill>
                          <a:effectLst/>
                          <a:latin typeface="+mn-lt"/>
                        </a:rPr>
                        <a:t>2022-23 Summative Alternate</a:t>
                      </a:r>
                      <a:r>
                        <a:rPr lang="en-US" sz="1100" b="1" i="1" u="none" strike="noStrike" kern="1200" noProof="0" dirty="0">
                          <a:solidFill>
                            <a:schemeClr val="tx1"/>
                          </a:solidFill>
                          <a:effectLst/>
                          <a:latin typeface="+mn-lt"/>
                        </a:rPr>
                        <a:t> </a:t>
                      </a:r>
                      <a:r>
                        <a:rPr lang="en-US" sz="1100" b="0" i="1" u="none" strike="noStrike" kern="1200" noProof="0" dirty="0">
                          <a:solidFill>
                            <a:schemeClr val="tx1"/>
                          </a:solidFill>
                          <a:effectLst/>
                          <a:latin typeface="+mn-lt"/>
                        </a:rPr>
                        <a:t>ELPAC Certification</a:t>
                      </a:r>
                      <a:r>
                        <a:rPr lang="en-US" sz="1100" b="0" i="0" u="none" strike="noStrike" kern="1200" noProof="0" dirty="0">
                          <a:solidFill>
                            <a:schemeClr val="tx1"/>
                          </a:solidFill>
                          <a:effectLst/>
                          <a:latin typeface="+mn-lt"/>
                        </a:rPr>
                        <a:t> Moodle </a:t>
                      </a:r>
                      <a:r>
                        <a:rPr lang="en-US" sz="1100" b="0" i="0" kern="1200" dirty="0">
                          <a:solidFill>
                            <a:schemeClr val="tx1"/>
                          </a:solidFill>
                          <a:effectLst/>
                          <a:latin typeface="+mn-lt"/>
                          <a:ea typeface="+mn-ea"/>
                          <a:cs typeface="Arial"/>
                        </a:rPr>
                        <a:t>training last year.</a:t>
                      </a:r>
                      <a:endParaRPr lang="en-US" sz="1100" b="1" i="1" dirty="0">
                        <a:solidFill>
                          <a:schemeClr val="tx1"/>
                        </a:solidFill>
                        <a:effectLst/>
                        <a:latin typeface="+mn-lt"/>
                        <a:ea typeface="Calibri" panose="020F0502020204030204" pitchFamily="34" charset="0"/>
                        <a:cs typeface="Times New Roman"/>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indent="-285750">
                        <a:spcBef>
                          <a:spcPts val="0"/>
                        </a:spcBef>
                        <a:spcAft>
                          <a:spcPts val="240"/>
                        </a:spcAft>
                        <a:buFont typeface="Wingdings" panose="05000000000000000000" pitchFamily="2" charset="2"/>
                        <a:buChar char="§"/>
                      </a:pPr>
                      <a:r>
                        <a:rPr lang="en-US" sz="1000" b="0" i="0" u="none" dirty="0">
                          <a:solidFill>
                            <a:schemeClr val="tx1"/>
                          </a:solidFill>
                          <a:effectLst/>
                          <a:latin typeface="+mn-lt"/>
                          <a:ea typeface="Calibri"/>
                          <a:cs typeface="Arial" panose="020B0604020202020204" pitchFamily="34" charset="0"/>
                          <a:hlinkClick r:id="rId3"/>
                        </a:rPr>
                        <a:t>https://moodle.caaspp-elpac.org/</a:t>
                      </a:r>
                      <a:endParaRPr lang="en-US" sz="1000" b="0" i="0" u="none" dirty="0">
                        <a:solidFill>
                          <a:schemeClr val="tx1"/>
                        </a:solidFill>
                        <a:effectLst/>
                        <a:latin typeface="+mn-lt"/>
                        <a:ea typeface="Calibri"/>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endParaRPr lang="en-US" sz="1000" b="0" i="0" dirty="0">
                        <a:solidFill>
                          <a:srgbClr val="000000"/>
                        </a:solidFill>
                        <a:effectLst/>
                        <a:latin typeface="+mn-lt"/>
                        <a:ea typeface="Calibri" panose="020F0502020204030204" pitchFamily="34" charset="0"/>
                        <a:cs typeface="Arial" panose="020B0604020202020204" pitchFamily="34" charset="0"/>
                      </a:endParaRPr>
                    </a:p>
                    <a:p>
                      <a:pPr marL="285750" marR="0" lvl="0" indent="-285750" algn="l" rtl="0" eaLnBrk="1" fontAlgn="auto" latinLnBrk="0" hangingPunct="1">
                        <a:lnSpc>
                          <a:spcPct val="100000"/>
                        </a:lnSpc>
                        <a:spcBef>
                          <a:spcPts val="0"/>
                        </a:spcBef>
                        <a:spcAft>
                          <a:spcPts val="240"/>
                        </a:spcAft>
                        <a:buClrTx/>
                        <a:buSzTx/>
                        <a:buFont typeface="Wingdings" panose="05000000000000000000" pitchFamily="2" charset="2"/>
                        <a:buChar char="§"/>
                      </a:pPr>
                      <a:r>
                        <a:rPr lang="en-US" sz="1000" b="0" i="0" dirty="0">
                          <a:solidFill>
                            <a:srgbClr val="000000"/>
                          </a:solidFill>
                          <a:effectLst/>
                          <a:latin typeface="+mn-lt"/>
                          <a:ea typeface="Calibri"/>
                          <a:cs typeface="Arial" panose="020B0604020202020204" pitchFamily="34" charset="0"/>
                        </a:rPr>
                        <a:t>Collect Certificates of Completion</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22195817"/>
                  </a:ext>
                </a:extLst>
              </a:tr>
            </a:tbl>
          </a:graphicData>
        </a:graphic>
      </p:graphicFrame>
      <p:sp>
        <p:nvSpPr>
          <p:cNvPr id="6" name="Footer Placeholder 5">
            <a:extLst>
              <a:ext uri="{FF2B5EF4-FFF2-40B4-BE49-F238E27FC236}">
                <a16:creationId xmlns:a16="http://schemas.microsoft.com/office/drawing/2014/main" id="{371FE488-2F95-B484-918C-9D7CBE4FE62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1466797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a:normAutofit fontScale="90000"/>
          </a:bodyPr>
          <a:lstStyle/>
          <a:p>
            <a:r>
              <a:rPr lang="en-US">
                <a:solidFill>
                  <a:srgbClr val="FF9900"/>
                </a:solidFill>
              </a:rPr>
              <a:t>Initial ALT ELPAC Test Examiner Requirements</a:t>
            </a:r>
          </a:p>
        </p:txBody>
      </p:sp>
      <p:sp>
        <p:nvSpPr>
          <p:cNvPr id="10" name="Text Placeholder 2">
            <a:extLst>
              <a:ext uri="{FF2B5EF4-FFF2-40B4-BE49-F238E27FC236}">
                <a16:creationId xmlns:a16="http://schemas.microsoft.com/office/drawing/2014/main" id="{0329C2E7-0526-4F42-AFAF-C7CB69C8C55B}"/>
              </a:ext>
            </a:extLst>
          </p:cNvPr>
          <p:cNvSpPr txBox="1">
            <a:spLocks/>
          </p:cNvSpPr>
          <p:nvPr/>
        </p:nvSpPr>
        <p:spPr>
          <a:xfrm>
            <a:off x="772679" y="951817"/>
            <a:ext cx="1815104" cy="1723328"/>
          </a:xfrm>
          <a:prstGeom prst="rect">
            <a:avLst/>
          </a:prstGeom>
          <a:solidFill>
            <a:schemeClr val="accent6">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128270" indent="-128270" defTabSz="514350" fontAlgn="base">
              <a:spcBef>
                <a:spcPct val="0"/>
              </a:spcBef>
              <a:spcAft>
                <a:spcPct val="0"/>
              </a:spcAft>
              <a:buClrTx/>
              <a:buSzTx/>
              <a:buFont typeface="+mj-lt"/>
              <a:buAutoNum type="arabicPeriod"/>
              <a:defRPr/>
            </a:pPr>
            <a:r>
              <a:rPr lang="en-US" sz="1050" i="1" dirty="0">
                <a:cs typeface="Arial" panose="020B0604020202020204" pitchFamily="34" charset="0"/>
              </a:rPr>
              <a:t>2023-24 ELPAC Security Form TE and Proctor Requirements (</a:t>
            </a:r>
            <a:r>
              <a:rPr lang="en-US" sz="1050" i="1" dirty="0" err="1">
                <a:cs typeface="Arial" panose="020B0604020202020204" pitchFamily="34" charset="0"/>
              </a:rPr>
              <a:t>MyPLN</a:t>
            </a:r>
            <a:r>
              <a:rPr lang="en-US" sz="1050" i="1" dirty="0">
                <a:cs typeface="Arial" panose="020B0604020202020204" pitchFamily="34" charset="0"/>
              </a:rPr>
              <a:t>)</a:t>
            </a:r>
            <a:endParaRPr lang="en-US" sz="2150" i="1" dirty="0">
              <a:cs typeface="Arial" panose="020B0604020202020204" pitchFamily="34" charset="0"/>
            </a:endParaRPr>
          </a:p>
          <a:p>
            <a:pPr marL="128270" indent="-128270" defTabSz="514350">
              <a:spcBef>
                <a:spcPct val="0"/>
              </a:spcBef>
              <a:spcAft>
                <a:spcPct val="0"/>
              </a:spcAft>
              <a:buClrTx/>
              <a:buSzTx/>
              <a:buAutoNum type="arabicPeriod"/>
              <a:defRPr/>
            </a:pPr>
            <a:endParaRPr lang="en-US" sz="600" dirty="0">
              <a:cs typeface="Arial" panose="020B0604020202020204" pitchFamily="34" charset="0"/>
            </a:endParaRPr>
          </a:p>
          <a:p>
            <a:pPr marL="342900" lvl="1" defTabSz="514350" fontAlgn="base">
              <a:spcBef>
                <a:spcPct val="0"/>
              </a:spcBef>
              <a:spcAft>
                <a:spcPct val="0"/>
              </a:spcAft>
              <a:buClrTx/>
              <a:buSzTx/>
              <a:buFont typeface="+mj-lt"/>
              <a:buAutoNum type="alphaLcPeriod"/>
              <a:defRPr/>
            </a:pPr>
            <a:r>
              <a:rPr lang="en-US" sz="1050" dirty="0">
                <a:cs typeface="Arial" panose="020B0604020202020204" pitchFamily="34" charset="0"/>
              </a:rPr>
              <a:t>ELPAC Security Forms TE and Proctor Training </a:t>
            </a:r>
          </a:p>
          <a:p>
            <a:pPr marL="342900" lvl="1" defTabSz="514350" fontAlgn="base">
              <a:spcBef>
                <a:spcPct val="0"/>
              </a:spcBef>
              <a:spcAft>
                <a:spcPct val="0"/>
              </a:spcAft>
              <a:buClrTx/>
              <a:buSzTx/>
              <a:buFont typeface="+mj-lt"/>
              <a:buAutoNum type="alphaLcPeriod"/>
              <a:defRPr/>
            </a:pPr>
            <a:r>
              <a:rPr lang="en-US" sz="1050" dirty="0">
                <a:cs typeface="Arial" panose="020B0604020202020204" pitchFamily="34" charset="0"/>
              </a:rPr>
              <a:t>Sign Affidavit (must be on the Network to sign)</a:t>
            </a:r>
          </a:p>
        </p:txBody>
      </p:sp>
      <p:pic>
        <p:nvPicPr>
          <p:cNvPr id="13" name="Picture 12" descr="A picture containing text, sandglass&#10;&#10;Description automatically generated">
            <a:extLst>
              <a:ext uri="{FF2B5EF4-FFF2-40B4-BE49-F238E27FC236}">
                <a16:creationId xmlns:a16="http://schemas.microsoft.com/office/drawing/2014/main" id="{51D037A3-CB84-43ED-1874-6A887362E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590" y="3351526"/>
            <a:ext cx="840272" cy="996463"/>
          </a:xfrm>
          <a:prstGeom prst="rect">
            <a:avLst/>
          </a:prstGeom>
          <a:ln>
            <a:solidFill>
              <a:schemeClr val="tx1"/>
            </a:solidFill>
          </a:ln>
        </p:spPr>
      </p:pic>
      <p:sp>
        <p:nvSpPr>
          <p:cNvPr id="14" name="Text Placeholder 2">
            <a:extLst>
              <a:ext uri="{FF2B5EF4-FFF2-40B4-BE49-F238E27FC236}">
                <a16:creationId xmlns:a16="http://schemas.microsoft.com/office/drawing/2014/main" id="{D0A38AAE-B275-2D3E-584A-1A11A47990D7}"/>
              </a:ext>
            </a:extLst>
          </p:cNvPr>
          <p:cNvSpPr txBox="1">
            <a:spLocks/>
          </p:cNvSpPr>
          <p:nvPr/>
        </p:nvSpPr>
        <p:spPr>
          <a:xfrm>
            <a:off x="5822590" y="4448517"/>
            <a:ext cx="840272" cy="256432"/>
          </a:xfrm>
          <a:prstGeom prst="rect">
            <a:avLst/>
          </a:prstGeom>
          <a:solidFill>
            <a:srgbClr val="FFFF0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100" dirty="0">
                <a:cs typeface="Arial" panose="020B0604020202020204" pitchFamily="34" charset="0"/>
              </a:rPr>
              <a:t>2-3 hours</a:t>
            </a:r>
          </a:p>
        </p:txBody>
      </p:sp>
      <p:sp>
        <p:nvSpPr>
          <p:cNvPr id="15" name="Right Arrow 9">
            <a:extLst>
              <a:ext uri="{FF2B5EF4-FFF2-40B4-BE49-F238E27FC236}">
                <a16:creationId xmlns:a16="http://schemas.microsoft.com/office/drawing/2014/main" id="{732BF3D0-D38C-E3C4-C128-3ACE559A96FA}"/>
              </a:ext>
            </a:extLst>
          </p:cNvPr>
          <p:cNvSpPr/>
          <p:nvPr/>
        </p:nvSpPr>
        <p:spPr>
          <a:xfrm>
            <a:off x="6703952" y="2143834"/>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6" name="Right Arrow 9">
            <a:extLst>
              <a:ext uri="{FF2B5EF4-FFF2-40B4-BE49-F238E27FC236}">
                <a16:creationId xmlns:a16="http://schemas.microsoft.com/office/drawing/2014/main" id="{E817A3F2-CD59-8C59-44DA-6C03E34D26C4}"/>
              </a:ext>
            </a:extLst>
          </p:cNvPr>
          <p:cNvSpPr/>
          <p:nvPr/>
        </p:nvSpPr>
        <p:spPr>
          <a:xfrm>
            <a:off x="4204150" y="2143834"/>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7" name="Right Arrow 9">
            <a:extLst>
              <a:ext uri="{FF2B5EF4-FFF2-40B4-BE49-F238E27FC236}">
                <a16:creationId xmlns:a16="http://schemas.microsoft.com/office/drawing/2014/main" id="{4CB7F28F-77F2-B855-641C-820986E7D372}"/>
              </a:ext>
            </a:extLst>
          </p:cNvPr>
          <p:cNvSpPr/>
          <p:nvPr/>
        </p:nvSpPr>
        <p:spPr>
          <a:xfrm>
            <a:off x="2717772" y="2146313"/>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8" name="Right Arrow 9">
            <a:extLst>
              <a:ext uri="{FF2B5EF4-FFF2-40B4-BE49-F238E27FC236}">
                <a16:creationId xmlns:a16="http://schemas.microsoft.com/office/drawing/2014/main" id="{18230C57-DD6D-AF59-F7FE-BFF69480054F}"/>
              </a:ext>
            </a:extLst>
          </p:cNvPr>
          <p:cNvSpPr/>
          <p:nvPr/>
        </p:nvSpPr>
        <p:spPr>
          <a:xfrm>
            <a:off x="4215235" y="3893221"/>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 name="Text Placeholder 2">
            <a:extLst>
              <a:ext uri="{FF2B5EF4-FFF2-40B4-BE49-F238E27FC236}">
                <a16:creationId xmlns:a16="http://schemas.microsoft.com/office/drawing/2014/main" id="{F6438B54-0A0B-E816-F9DF-314821B40F5D}"/>
              </a:ext>
            </a:extLst>
          </p:cNvPr>
          <p:cNvSpPr txBox="1">
            <a:spLocks/>
          </p:cNvSpPr>
          <p:nvPr/>
        </p:nvSpPr>
        <p:spPr>
          <a:xfrm>
            <a:off x="3076559" y="3333408"/>
            <a:ext cx="1004938" cy="1372958"/>
          </a:xfrm>
          <a:prstGeom prst="rect">
            <a:avLst/>
          </a:prstGeom>
          <a:solidFill>
            <a:srgbClr val="F2EBF7"/>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050" dirty="0">
                <a:cs typeface="Arial" panose="020B0604020202020204" pitchFamily="34" charset="0"/>
              </a:rPr>
              <a:t>Coordinator creates TE TOMS account.</a:t>
            </a:r>
          </a:p>
        </p:txBody>
      </p:sp>
      <p:sp>
        <p:nvSpPr>
          <p:cNvPr id="21" name="Text Placeholder 2">
            <a:extLst>
              <a:ext uri="{FF2B5EF4-FFF2-40B4-BE49-F238E27FC236}">
                <a16:creationId xmlns:a16="http://schemas.microsoft.com/office/drawing/2014/main" id="{52787C80-4AA5-C2B0-67B3-C8838E8AB949}"/>
              </a:ext>
            </a:extLst>
          </p:cNvPr>
          <p:cNvSpPr txBox="1">
            <a:spLocks/>
          </p:cNvSpPr>
          <p:nvPr/>
        </p:nvSpPr>
        <p:spPr>
          <a:xfrm>
            <a:off x="7028569" y="951767"/>
            <a:ext cx="1315006" cy="1741424"/>
          </a:xfrm>
          <a:prstGeom prst="rect">
            <a:avLst/>
          </a:prstGeom>
          <a:solidFill>
            <a:schemeClr val="accent6">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137160" indent="-137160" defTabSz="514350" fontAlgn="base">
              <a:spcBef>
                <a:spcPct val="0"/>
              </a:spcBef>
              <a:spcAft>
                <a:spcPct val="0"/>
              </a:spcAft>
              <a:buClrTx/>
              <a:buSzTx/>
              <a:buFont typeface="+mj-lt"/>
              <a:buAutoNum type="arabicPeriod" startAt="2"/>
              <a:defRPr/>
            </a:pPr>
            <a:r>
              <a:rPr lang="en-US" sz="1050" i="1" dirty="0">
                <a:ea typeface="Calibri"/>
                <a:cs typeface="Arial" panose="020B0604020202020204" pitchFamily="34" charset="0"/>
              </a:rPr>
              <a:t>2023-24 Initial ELPAC and Initial Alternate ELPAC Administration School-based Training </a:t>
            </a:r>
            <a:endParaRPr lang="en-US" sz="900" i="1" dirty="0">
              <a:ea typeface="Calibri"/>
              <a:cs typeface="Arial" panose="020B0604020202020204" pitchFamily="34" charset="0"/>
            </a:endParaRPr>
          </a:p>
          <a:p>
            <a:pPr marL="368300" lvl="1" indent="-128270" defTabSz="514350" fontAlgn="base">
              <a:spcBef>
                <a:spcPct val="0"/>
              </a:spcBef>
              <a:spcAft>
                <a:spcPct val="0"/>
              </a:spcAft>
              <a:buClrTx/>
              <a:buSzTx/>
              <a:buFont typeface="Wingdings" panose="05000000000000000000" pitchFamily="2" charset="2"/>
              <a:buChar char="§"/>
              <a:defRPr/>
            </a:pPr>
            <a:r>
              <a:rPr lang="en-US" sz="950" dirty="0">
                <a:ea typeface="Calibri"/>
                <a:cs typeface="Arial" panose="020B0604020202020204" pitchFamily="34" charset="0"/>
              </a:rPr>
              <a:t>Facilitated by Site ELPAC Coordinator</a:t>
            </a:r>
            <a:r>
              <a:rPr lang="en-US" sz="650" dirty="0">
                <a:ea typeface="Calibri"/>
                <a:cs typeface="Arial" panose="020B0604020202020204" pitchFamily="34" charset="0"/>
              </a:rPr>
              <a:t> </a:t>
            </a:r>
          </a:p>
        </p:txBody>
      </p:sp>
      <p:sp>
        <p:nvSpPr>
          <p:cNvPr id="22" name="Text Placeholder 2">
            <a:extLst>
              <a:ext uri="{FF2B5EF4-FFF2-40B4-BE49-F238E27FC236}">
                <a16:creationId xmlns:a16="http://schemas.microsoft.com/office/drawing/2014/main" id="{97EB7953-0C73-A3AB-390D-101325BEA114}"/>
              </a:ext>
            </a:extLst>
          </p:cNvPr>
          <p:cNvSpPr txBox="1">
            <a:spLocks/>
          </p:cNvSpPr>
          <p:nvPr/>
        </p:nvSpPr>
        <p:spPr>
          <a:xfrm>
            <a:off x="3075226" y="959866"/>
            <a:ext cx="1002590" cy="1715279"/>
          </a:xfrm>
          <a:prstGeom prst="rect">
            <a:avLst/>
          </a:prstGeom>
          <a:solidFill>
            <a:srgbClr val="F2EBF7"/>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050" dirty="0">
                <a:cs typeface="Arial" panose="020B0604020202020204" pitchFamily="34" charset="0"/>
              </a:rPr>
              <a:t>Coordinator designates TE in the STB Portal.</a:t>
            </a:r>
          </a:p>
          <a:p>
            <a:pPr marL="0" indent="0" algn="ctr" defTabSz="514350" fontAlgn="base">
              <a:spcBef>
                <a:spcPct val="0"/>
              </a:spcBef>
              <a:spcAft>
                <a:spcPct val="0"/>
              </a:spcAft>
              <a:buClrTx/>
              <a:buSzTx/>
              <a:buNone/>
              <a:defRPr/>
            </a:pPr>
            <a:endParaRPr lang="en-US" sz="1050" dirty="0">
              <a:cs typeface="Arial" panose="020B0604020202020204" pitchFamily="34" charset="0"/>
            </a:endParaRPr>
          </a:p>
          <a:p>
            <a:pPr marL="0" indent="0" algn="ctr" defTabSz="514350" fontAlgn="base">
              <a:spcBef>
                <a:spcPct val="0"/>
              </a:spcBef>
              <a:spcAft>
                <a:spcPct val="0"/>
              </a:spcAft>
              <a:buClrTx/>
              <a:buSzTx/>
              <a:buNone/>
              <a:defRPr/>
            </a:pPr>
            <a:r>
              <a:rPr lang="en-US" sz="1050" dirty="0">
                <a:cs typeface="Arial" panose="020B0604020202020204" pitchFamily="34" charset="0"/>
              </a:rPr>
              <a:t>If needed, STB creates a Moodle account. </a:t>
            </a:r>
          </a:p>
        </p:txBody>
      </p:sp>
      <p:sp>
        <p:nvSpPr>
          <p:cNvPr id="23" name="Text Placeholder 2">
            <a:extLst>
              <a:ext uri="{FF2B5EF4-FFF2-40B4-BE49-F238E27FC236}">
                <a16:creationId xmlns:a16="http://schemas.microsoft.com/office/drawing/2014/main" id="{A26EE4C3-7E1A-F092-FC86-4A10852A6DF8}"/>
              </a:ext>
            </a:extLst>
          </p:cNvPr>
          <p:cNvSpPr txBox="1">
            <a:spLocks/>
          </p:cNvSpPr>
          <p:nvPr/>
        </p:nvSpPr>
        <p:spPr>
          <a:xfrm>
            <a:off x="771547" y="3335462"/>
            <a:ext cx="1813770" cy="1372957"/>
          </a:xfrm>
          <a:prstGeom prst="rect">
            <a:avLst/>
          </a:prstGeom>
          <a:solidFill>
            <a:schemeClr val="accent6">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137160" indent="-137160" defTabSz="514350" fontAlgn="base">
              <a:spcBef>
                <a:spcPct val="0"/>
              </a:spcBef>
              <a:spcAft>
                <a:spcPct val="0"/>
              </a:spcAft>
              <a:buClrTx/>
              <a:buSzTx/>
              <a:buFont typeface="+mj-lt"/>
              <a:buAutoNum type="arabicPeriod" startAt="3"/>
              <a:defRPr/>
            </a:pPr>
            <a:r>
              <a:rPr lang="en-US" sz="1100" i="1" dirty="0">
                <a:cs typeface="Arial" panose="020B0604020202020204" pitchFamily="34" charset="0"/>
              </a:rPr>
              <a:t>2022-23 Summative Alternate ELPAC (2023-24 Initial Alternate ELPAC) Test Examiner Certification</a:t>
            </a:r>
            <a:endParaRPr lang="en-US" sz="1100" dirty="0">
              <a:cs typeface="Arial" panose="020B0604020202020204" pitchFamily="34" charset="0"/>
            </a:endParaRPr>
          </a:p>
          <a:p>
            <a:pPr marL="411480" lvl="1" indent="-171450" defTabSz="514350">
              <a:spcBef>
                <a:spcPts val="0"/>
              </a:spcBef>
              <a:buClr>
                <a:schemeClr val="tx1"/>
              </a:buClr>
              <a:buFont typeface="Arial" panose="020B0604020202020204" pitchFamily="34" charset="0"/>
              <a:buChar char="•"/>
              <a:defRPr/>
            </a:pPr>
            <a:r>
              <a:rPr lang="en-US" sz="1000" dirty="0">
                <a:cs typeface="Arial" panose="020B0604020202020204" pitchFamily="34" charset="0"/>
              </a:rPr>
              <a:t>Coordinator provides TE with Moodle key.</a:t>
            </a:r>
            <a:endParaRPr lang="en-US" dirty="0"/>
          </a:p>
        </p:txBody>
      </p:sp>
      <p:sp>
        <p:nvSpPr>
          <p:cNvPr id="24" name="Text Placeholder 2">
            <a:extLst>
              <a:ext uri="{FF2B5EF4-FFF2-40B4-BE49-F238E27FC236}">
                <a16:creationId xmlns:a16="http://schemas.microsoft.com/office/drawing/2014/main" id="{90963553-0EA5-E89F-0530-A1A403572C11}"/>
              </a:ext>
            </a:extLst>
          </p:cNvPr>
          <p:cNvSpPr txBox="1">
            <a:spLocks/>
          </p:cNvSpPr>
          <p:nvPr/>
        </p:nvSpPr>
        <p:spPr>
          <a:xfrm>
            <a:off x="4516394" y="3336222"/>
            <a:ext cx="907848" cy="1372958"/>
          </a:xfrm>
          <a:prstGeom prst="rect">
            <a:avLst/>
          </a:prstGeom>
          <a:solidFill>
            <a:schemeClr val="accent6">
              <a:lumMod val="40000"/>
              <a:lumOff val="60000"/>
            </a:schemeClr>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050" dirty="0">
                <a:cs typeface="Arial" panose="020B0604020202020204" pitchFamily="34" charset="0"/>
              </a:rPr>
              <a:t>TE logs into their ELPAC TE role in TOMS and signs the affidavit.</a:t>
            </a:r>
            <a:endParaRPr lang="en-US" dirty="0"/>
          </a:p>
          <a:p>
            <a:pPr marL="0" indent="0" algn="ctr" defTabSz="514350" fontAlgn="base">
              <a:spcBef>
                <a:spcPct val="0"/>
              </a:spcBef>
              <a:spcAft>
                <a:spcPct val="0"/>
              </a:spcAft>
              <a:buClrTx/>
              <a:buSzTx/>
              <a:buNone/>
              <a:defRPr/>
            </a:pPr>
            <a:endParaRPr lang="en-US" sz="1200" dirty="0">
              <a:cs typeface="Arial" panose="020B0604020202020204" pitchFamily="34" charset="0"/>
            </a:endParaRPr>
          </a:p>
        </p:txBody>
      </p:sp>
      <p:sp>
        <p:nvSpPr>
          <p:cNvPr id="25" name="Text Placeholder 2">
            <a:extLst>
              <a:ext uri="{FF2B5EF4-FFF2-40B4-BE49-F238E27FC236}">
                <a16:creationId xmlns:a16="http://schemas.microsoft.com/office/drawing/2014/main" id="{737B166D-47E0-2226-46D4-8AD50F1A5E51}"/>
              </a:ext>
            </a:extLst>
          </p:cNvPr>
          <p:cNvSpPr txBox="1">
            <a:spLocks/>
          </p:cNvSpPr>
          <p:nvPr/>
        </p:nvSpPr>
        <p:spPr>
          <a:xfrm>
            <a:off x="7030601" y="3335462"/>
            <a:ext cx="1315180" cy="1372958"/>
          </a:xfrm>
          <a:prstGeom prst="rect">
            <a:avLst/>
          </a:prstGeom>
          <a:solidFill>
            <a:srgbClr val="FFC00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250" b="1" dirty="0">
                <a:cs typeface="Arial" panose="020B0604020202020204" pitchFamily="34" charset="0"/>
              </a:rPr>
              <a:t>TE can create Initial Alternate ELPAC test sessions.</a:t>
            </a:r>
          </a:p>
        </p:txBody>
      </p:sp>
      <p:sp>
        <p:nvSpPr>
          <p:cNvPr id="26" name="Right Arrow 9">
            <a:extLst>
              <a:ext uri="{FF2B5EF4-FFF2-40B4-BE49-F238E27FC236}">
                <a16:creationId xmlns:a16="http://schemas.microsoft.com/office/drawing/2014/main" id="{EE23540B-5D74-99E7-5ED9-392744EB79BB}"/>
              </a:ext>
            </a:extLst>
          </p:cNvPr>
          <p:cNvSpPr/>
          <p:nvPr/>
        </p:nvSpPr>
        <p:spPr>
          <a:xfrm>
            <a:off x="5524516" y="3893221"/>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27" name="Right Arrow 9">
            <a:extLst>
              <a:ext uri="{FF2B5EF4-FFF2-40B4-BE49-F238E27FC236}">
                <a16:creationId xmlns:a16="http://schemas.microsoft.com/office/drawing/2014/main" id="{FFB34FCB-91E1-E747-9D5A-C44AEA33CE9C}"/>
              </a:ext>
            </a:extLst>
          </p:cNvPr>
          <p:cNvSpPr/>
          <p:nvPr/>
        </p:nvSpPr>
        <p:spPr>
          <a:xfrm>
            <a:off x="6746842" y="3868540"/>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28" name="Right Arrow 9">
            <a:extLst>
              <a:ext uri="{FF2B5EF4-FFF2-40B4-BE49-F238E27FC236}">
                <a16:creationId xmlns:a16="http://schemas.microsoft.com/office/drawing/2014/main" id="{831FB34F-96BE-BC81-F91A-3F8777B426F3}"/>
              </a:ext>
            </a:extLst>
          </p:cNvPr>
          <p:cNvSpPr/>
          <p:nvPr/>
        </p:nvSpPr>
        <p:spPr>
          <a:xfrm rot="10560000">
            <a:off x="1724821" y="3001961"/>
            <a:ext cx="5942697" cy="503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pic>
        <p:nvPicPr>
          <p:cNvPr id="2" name="Picture 1" descr="A picture containing text, sandglass&#10;&#10;Description automatically generated">
            <a:extLst>
              <a:ext uri="{FF2B5EF4-FFF2-40B4-BE49-F238E27FC236}">
                <a16:creationId xmlns:a16="http://schemas.microsoft.com/office/drawing/2014/main" id="{6A7F6EA6-3286-EC73-7224-A0BE1B380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431" y="991644"/>
            <a:ext cx="840272" cy="851576"/>
          </a:xfrm>
          <a:prstGeom prst="rect">
            <a:avLst/>
          </a:prstGeom>
          <a:ln>
            <a:solidFill>
              <a:schemeClr val="tx1"/>
            </a:solidFill>
          </a:ln>
        </p:spPr>
      </p:pic>
      <p:sp>
        <p:nvSpPr>
          <p:cNvPr id="4" name="Text Placeholder 2">
            <a:extLst>
              <a:ext uri="{FF2B5EF4-FFF2-40B4-BE49-F238E27FC236}">
                <a16:creationId xmlns:a16="http://schemas.microsoft.com/office/drawing/2014/main" id="{8F7E8772-8890-7389-76D1-1EC5DA67E487}"/>
              </a:ext>
            </a:extLst>
          </p:cNvPr>
          <p:cNvSpPr txBox="1">
            <a:spLocks/>
          </p:cNvSpPr>
          <p:nvPr/>
        </p:nvSpPr>
        <p:spPr>
          <a:xfrm>
            <a:off x="4517216" y="1898934"/>
            <a:ext cx="907848" cy="776212"/>
          </a:xfrm>
          <a:prstGeom prst="rect">
            <a:avLst/>
          </a:prstGeom>
          <a:no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100" dirty="0">
                <a:cs typeface="Arial" panose="020B0604020202020204" pitchFamily="34" charset="0"/>
              </a:rPr>
              <a:t>1-2 business days</a:t>
            </a:r>
          </a:p>
        </p:txBody>
      </p:sp>
      <p:sp>
        <p:nvSpPr>
          <p:cNvPr id="5" name="Text Placeholder 2">
            <a:extLst>
              <a:ext uri="{FF2B5EF4-FFF2-40B4-BE49-F238E27FC236}">
                <a16:creationId xmlns:a16="http://schemas.microsoft.com/office/drawing/2014/main" id="{BCA5A31A-87EA-D7E3-2F5F-12C0270FE3A0}"/>
              </a:ext>
            </a:extLst>
          </p:cNvPr>
          <p:cNvSpPr txBox="1">
            <a:spLocks/>
          </p:cNvSpPr>
          <p:nvPr/>
        </p:nvSpPr>
        <p:spPr>
          <a:xfrm>
            <a:off x="5854147" y="989144"/>
            <a:ext cx="703077" cy="1707230"/>
          </a:xfrm>
          <a:prstGeom prst="rect">
            <a:avLst/>
          </a:prstGeom>
          <a:solidFill>
            <a:srgbClr val="F2EBF7"/>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050" dirty="0">
                <a:cs typeface="Arial" panose="020B0604020202020204" pitchFamily="34" charset="0"/>
              </a:rPr>
              <a:t>Moodle account created.</a:t>
            </a:r>
          </a:p>
          <a:p>
            <a:pPr marL="0" indent="0" defTabSz="514350" fontAlgn="base">
              <a:spcBef>
                <a:spcPct val="0"/>
              </a:spcBef>
              <a:spcAft>
                <a:spcPct val="0"/>
              </a:spcAft>
              <a:buClrTx/>
              <a:buSzTx/>
              <a:buNone/>
              <a:defRPr/>
            </a:pPr>
            <a:endParaRPr lang="en-US" sz="1050" dirty="0">
              <a:cs typeface="Arial" panose="020B0604020202020204" pitchFamily="34" charset="0"/>
            </a:endParaRPr>
          </a:p>
          <a:p>
            <a:pPr marL="0" indent="0" defTabSz="514350" fontAlgn="base">
              <a:spcBef>
                <a:spcPct val="0"/>
              </a:spcBef>
              <a:spcAft>
                <a:spcPct val="0"/>
              </a:spcAft>
              <a:buClrTx/>
              <a:buSzTx/>
              <a:buNone/>
              <a:defRPr/>
            </a:pPr>
            <a:endParaRPr lang="en-US" sz="1050" dirty="0">
              <a:cs typeface="Arial" panose="020B0604020202020204" pitchFamily="34" charset="0"/>
            </a:endParaRPr>
          </a:p>
        </p:txBody>
      </p:sp>
      <p:sp>
        <p:nvSpPr>
          <p:cNvPr id="8" name="Right Arrow 9">
            <a:extLst>
              <a:ext uri="{FF2B5EF4-FFF2-40B4-BE49-F238E27FC236}">
                <a16:creationId xmlns:a16="http://schemas.microsoft.com/office/drawing/2014/main" id="{76861BB4-F327-2AB1-C371-C0BE56ACC2CF}"/>
              </a:ext>
            </a:extLst>
          </p:cNvPr>
          <p:cNvSpPr/>
          <p:nvPr/>
        </p:nvSpPr>
        <p:spPr>
          <a:xfrm>
            <a:off x="2715407" y="3893221"/>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9" name="Right Arrow 9">
            <a:extLst>
              <a:ext uri="{FF2B5EF4-FFF2-40B4-BE49-F238E27FC236}">
                <a16:creationId xmlns:a16="http://schemas.microsoft.com/office/drawing/2014/main" id="{94053C33-8F03-CE52-27DC-681EDA596F7B}"/>
              </a:ext>
            </a:extLst>
          </p:cNvPr>
          <p:cNvSpPr/>
          <p:nvPr/>
        </p:nvSpPr>
        <p:spPr>
          <a:xfrm>
            <a:off x="5535318" y="2144857"/>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2" name="Footer Placeholder 11">
            <a:extLst>
              <a:ext uri="{FF2B5EF4-FFF2-40B4-BE49-F238E27FC236}">
                <a16:creationId xmlns:a16="http://schemas.microsoft.com/office/drawing/2014/main" id="{D9DC376E-7FA0-7650-F92F-9C543793FD2E}"/>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4759209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2EC14C-F5B6-E14F-B604-C5938C126446}"/>
              </a:ext>
            </a:extLst>
          </p:cNvPr>
          <p:cNvSpPr>
            <a:spLocks noGrp="1"/>
          </p:cNvSpPr>
          <p:nvPr>
            <p:ph type="title"/>
          </p:nvPr>
        </p:nvSpPr>
        <p:spPr/>
        <p:txBody>
          <a:bodyPr>
            <a:normAutofit/>
          </a:bodyPr>
          <a:lstStyle/>
          <a:p>
            <a:r>
              <a:rPr lang="en-US" sz="2400"/>
              <a:t>ELPAC Test Examiner Responsibilities</a:t>
            </a:r>
          </a:p>
        </p:txBody>
      </p:sp>
      <p:sp>
        <p:nvSpPr>
          <p:cNvPr id="6" name="Content Placeholder 5">
            <a:extLst>
              <a:ext uri="{FF2B5EF4-FFF2-40B4-BE49-F238E27FC236}">
                <a16:creationId xmlns:a16="http://schemas.microsoft.com/office/drawing/2014/main" id="{7F600F2E-53A4-324E-B410-65D3486D381F}"/>
              </a:ext>
            </a:extLst>
          </p:cNvPr>
          <p:cNvSpPr>
            <a:spLocks noGrp="1"/>
          </p:cNvSpPr>
          <p:nvPr>
            <p:ph type="body" idx="13"/>
          </p:nvPr>
        </p:nvSpPr>
        <p:spPr/>
        <p:txBody>
          <a:bodyPr>
            <a:normAutofit/>
          </a:bodyPr>
          <a:lstStyle/>
          <a:p>
            <a:pPr>
              <a:spcAft>
                <a:spcPts val="500"/>
              </a:spcAft>
              <a:buSzPct val="100000"/>
            </a:pPr>
            <a:r>
              <a:rPr lang="en-US" sz="1800" dirty="0"/>
              <a:t>Complete all required Initial ELPAC trainings and review all policy and test administration documents.</a:t>
            </a:r>
          </a:p>
          <a:p>
            <a:pPr>
              <a:spcAft>
                <a:spcPts val="500"/>
              </a:spcAft>
              <a:buSzPct val="100000"/>
            </a:pPr>
            <a:r>
              <a:rPr lang="en-US" sz="1800" dirty="0"/>
              <a:t>Administer all domains of the Initial ELPAC.</a:t>
            </a:r>
          </a:p>
          <a:p>
            <a:pPr>
              <a:spcAft>
                <a:spcPts val="500"/>
              </a:spcAft>
              <a:buSzPct val="100000"/>
            </a:pPr>
            <a:r>
              <a:rPr lang="en-US" sz="1800" dirty="0"/>
              <a:t>Provide logon credentials to students in a secure manner.</a:t>
            </a:r>
          </a:p>
          <a:p>
            <a:pPr>
              <a:spcAft>
                <a:spcPts val="500"/>
              </a:spcAft>
            </a:pPr>
            <a:r>
              <a:rPr lang="en-US" sz="1800" dirty="0"/>
              <a:t>View student information in the Test Administrator Interface prior to testing to ensure that the correct student receives the proper test with the appropriate resources. </a:t>
            </a:r>
          </a:p>
          <a:p>
            <a:pPr>
              <a:spcAft>
                <a:spcPts val="500"/>
              </a:spcAft>
              <a:buSzPct val="100000"/>
            </a:pPr>
            <a:r>
              <a:rPr lang="en-US" sz="1800" dirty="0"/>
              <a:t>Report all potential security incidents to their ELPAC Coordinator.</a:t>
            </a:r>
          </a:p>
          <a:p>
            <a:pPr>
              <a:spcAft>
                <a:spcPts val="500"/>
              </a:spcAft>
              <a:buSzPct val="100000"/>
            </a:pPr>
            <a:r>
              <a:rPr lang="en-US" sz="1800" dirty="0"/>
              <a:t>Perform data and score entry in DEI and THSS.</a:t>
            </a:r>
          </a:p>
          <a:p>
            <a:pPr marL="0" indent="0">
              <a:spcBef>
                <a:spcPts val="675"/>
              </a:spcBef>
              <a:buSzPct val="100000"/>
              <a:buNone/>
            </a:pPr>
            <a:endParaRPr lang="en-US" dirty="0"/>
          </a:p>
        </p:txBody>
      </p:sp>
      <p:sp>
        <p:nvSpPr>
          <p:cNvPr id="4" name="Footer Placeholder 3">
            <a:extLst>
              <a:ext uri="{FF2B5EF4-FFF2-40B4-BE49-F238E27FC236}">
                <a16:creationId xmlns:a16="http://schemas.microsoft.com/office/drawing/2014/main" id="{958B3865-9F04-18F9-7CF4-6900D90077B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46540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screenshot of a phone&#10;&#10;Description automatically generated">
            <a:extLst>
              <a:ext uri="{FF2B5EF4-FFF2-40B4-BE49-F238E27FC236}">
                <a16:creationId xmlns:a16="http://schemas.microsoft.com/office/drawing/2014/main" id="{6BAED34D-65D7-49B0-6E27-D8DF32AF11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0635" y="3416971"/>
            <a:ext cx="2668429" cy="1143512"/>
          </a:xfrm>
          <a:prstGeom prst="rect">
            <a:avLst/>
          </a:prstGeom>
          <a:ln>
            <a:solidFill>
              <a:schemeClr val="tx1"/>
            </a:solidFill>
          </a:ln>
        </p:spPr>
      </p:pic>
      <p:pic>
        <p:nvPicPr>
          <p:cNvPr id="12" name="Picture 11">
            <a:extLst>
              <a:ext uri="{FF2B5EF4-FFF2-40B4-BE49-F238E27FC236}">
                <a16:creationId xmlns:a16="http://schemas.microsoft.com/office/drawing/2014/main" id="{C2D1CAED-ED79-7443-BF62-2383385385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1600" y="1769321"/>
            <a:ext cx="3429000" cy="914400"/>
          </a:xfrm>
          <a:prstGeom prst="rect">
            <a:avLst/>
          </a:prstGeom>
          <a:ln>
            <a:solidFill>
              <a:schemeClr val="tx1"/>
            </a:solidFill>
          </a:ln>
        </p:spPr>
      </p:pic>
      <p:sp>
        <p:nvSpPr>
          <p:cNvPr id="2" name="Title 1"/>
          <p:cNvSpPr>
            <a:spLocks noGrp="1"/>
          </p:cNvSpPr>
          <p:nvPr>
            <p:ph type="title"/>
          </p:nvPr>
        </p:nvSpPr>
        <p:spPr/>
        <p:txBody>
          <a:bodyPr>
            <a:normAutofit/>
          </a:bodyPr>
          <a:lstStyle/>
          <a:p>
            <a:r>
              <a:rPr lang="en-US"/>
              <a:t>Designating TEs in the STB Portal</a:t>
            </a:r>
          </a:p>
        </p:txBody>
      </p:sp>
      <p:sp>
        <p:nvSpPr>
          <p:cNvPr id="14" name="Arrow: Down 10">
            <a:extLst>
              <a:ext uri="{FF2B5EF4-FFF2-40B4-BE49-F238E27FC236}">
                <a16:creationId xmlns:a16="http://schemas.microsoft.com/office/drawing/2014/main" id="{09468313-C14D-524B-82EE-2739AF66F348}"/>
              </a:ext>
            </a:extLst>
          </p:cNvPr>
          <p:cNvSpPr/>
          <p:nvPr/>
        </p:nvSpPr>
        <p:spPr>
          <a:xfrm>
            <a:off x="1752021" y="1347756"/>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1</a:t>
            </a:r>
          </a:p>
        </p:txBody>
      </p:sp>
      <p:pic>
        <p:nvPicPr>
          <p:cNvPr id="15" name="Picture 14" descr="Student Testing Branch HOME PAGE - Internet Explorer provided by LAUSD">
            <a:extLst>
              <a:ext uri="{FF2B5EF4-FFF2-40B4-BE49-F238E27FC236}">
                <a16:creationId xmlns:a16="http://schemas.microsoft.com/office/drawing/2014/main" id="{1184BD94-52BE-364E-8A38-DE9EAABF41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2999" y="1767003"/>
            <a:ext cx="1848746" cy="1289041"/>
          </a:xfrm>
          <a:prstGeom prst="rect">
            <a:avLst/>
          </a:prstGeom>
          <a:ln>
            <a:solidFill>
              <a:schemeClr val="accent1">
                <a:lumMod val="50000"/>
              </a:schemeClr>
            </a:solidFill>
          </a:ln>
        </p:spPr>
      </p:pic>
      <p:sp>
        <p:nvSpPr>
          <p:cNvPr id="16" name="Arrow: Down 10">
            <a:extLst>
              <a:ext uri="{FF2B5EF4-FFF2-40B4-BE49-F238E27FC236}">
                <a16:creationId xmlns:a16="http://schemas.microsoft.com/office/drawing/2014/main" id="{55A99E99-1CBD-9F43-819E-95B8B8031FCA}"/>
              </a:ext>
            </a:extLst>
          </p:cNvPr>
          <p:cNvSpPr/>
          <p:nvPr/>
        </p:nvSpPr>
        <p:spPr>
          <a:xfrm>
            <a:off x="6283067" y="134835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2</a:t>
            </a:r>
          </a:p>
        </p:txBody>
      </p:sp>
      <p:pic>
        <p:nvPicPr>
          <p:cNvPr id="5" name="Picture 4">
            <a:extLst>
              <a:ext uri="{FF2B5EF4-FFF2-40B4-BE49-F238E27FC236}">
                <a16:creationId xmlns:a16="http://schemas.microsoft.com/office/drawing/2014/main" id="{5C0CA07D-C24C-C543-A6B0-4D37BB717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0249" y="3435709"/>
            <a:ext cx="2124075" cy="1244101"/>
          </a:xfrm>
          <a:prstGeom prst="rect">
            <a:avLst/>
          </a:prstGeom>
        </p:spPr>
      </p:pic>
      <p:sp>
        <p:nvSpPr>
          <p:cNvPr id="13" name="Arrow: Down 13">
            <a:extLst>
              <a:ext uri="{FF2B5EF4-FFF2-40B4-BE49-F238E27FC236}">
                <a16:creationId xmlns:a16="http://schemas.microsoft.com/office/drawing/2014/main" id="{F5B6CC03-01A3-7748-A9BC-2186701C0240}"/>
              </a:ext>
            </a:extLst>
          </p:cNvPr>
          <p:cNvSpPr/>
          <p:nvPr/>
        </p:nvSpPr>
        <p:spPr>
          <a:xfrm>
            <a:off x="6327011" y="320022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4</a:t>
            </a:r>
          </a:p>
        </p:txBody>
      </p:sp>
      <p:sp>
        <p:nvSpPr>
          <p:cNvPr id="17" name="Frame 16">
            <a:extLst>
              <a:ext uri="{FF2B5EF4-FFF2-40B4-BE49-F238E27FC236}">
                <a16:creationId xmlns:a16="http://schemas.microsoft.com/office/drawing/2014/main" id="{5B27C32A-FA33-3143-918B-E8C93E20775F}"/>
              </a:ext>
            </a:extLst>
          </p:cNvPr>
          <p:cNvSpPr/>
          <p:nvPr/>
        </p:nvSpPr>
        <p:spPr>
          <a:xfrm>
            <a:off x="1797904" y="3818282"/>
            <a:ext cx="933896" cy="235875"/>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7" name="Arrow: Down 10">
            <a:extLst>
              <a:ext uri="{FF2B5EF4-FFF2-40B4-BE49-F238E27FC236}">
                <a16:creationId xmlns:a16="http://schemas.microsoft.com/office/drawing/2014/main" id="{A21CAD83-AB5D-09D4-3D1C-13DA5A0157CD}"/>
              </a:ext>
            </a:extLst>
          </p:cNvPr>
          <p:cNvSpPr/>
          <p:nvPr/>
        </p:nvSpPr>
        <p:spPr>
          <a:xfrm>
            <a:off x="2733829" y="2991184"/>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3</a:t>
            </a:r>
          </a:p>
        </p:txBody>
      </p:sp>
      <p:sp>
        <p:nvSpPr>
          <p:cNvPr id="9" name="Footer Placeholder 8">
            <a:extLst>
              <a:ext uri="{FF2B5EF4-FFF2-40B4-BE49-F238E27FC236}">
                <a16:creationId xmlns:a16="http://schemas.microsoft.com/office/drawing/2014/main" id="{CBAFDB65-0F7C-9881-03F0-7C27839398DD}"/>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8" name="TextBox 7">
            <a:extLst>
              <a:ext uri="{FF2B5EF4-FFF2-40B4-BE49-F238E27FC236}">
                <a16:creationId xmlns:a16="http://schemas.microsoft.com/office/drawing/2014/main" id="{01A8F11B-ACC8-744B-4978-DB4EB0EC1E20}"/>
              </a:ext>
            </a:extLst>
          </p:cNvPr>
          <p:cNvSpPr txBox="1"/>
          <p:nvPr/>
        </p:nvSpPr>
        <p:spPr>
          <a:xfrm>
            <a:off x="2110286" y="946285"/>
            <a:ext cx="4919709" cy="261610"/>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dirty="0">
                <a:latin typeface="+mn-lt"/>
                <a:cs typeface="Arial" panose="020B0604020202020204" pitchFamily="34" charset="0"/>
              </a:rPr>
              <a:t>Navigate to STB Website: </a:t>
            </a:r>
            <a:r>
              <a:rPr lang="en-US" sz="1100" dirty="0">
                <a:solidFill>
                  <a:srgbClr val="0563C1"/>
                </a:solidFill>
                <a:latin typeface="+mn-lt"/>
                <a:cs typeface="Arial" panose="020B0604020202020204" pitchFamily="34" charset="0"/>
                <a:hlinkClick r:id="rId7"/>
              </a:rPr>
              <a:t>https://www.lausd.org/testing</a:t>
            </a:r>
            <a:endParaRPr lang="en-US" sz="1100" dirty="0">
              <a:solidFill>
                <a:srgbClr val="0563C1"/>
              </a:solidFill>
              <a:latin typeface="+mn-lt"/>
              <a:cs typeface="Arial" panose="020B0604020202020204" pitchFamily="34" charset="0"/>
            </a:endParaRPr>
          </a:p>
        </p:txBody>
      </p:sp>
      <p:sp>
        <p:nvSpPr>
          <p:cNvPr id="10" name="Frame 9">
            <a:extLst>
              <a:ext uri="{FF2B5EF4-FFF2-40B4-BE49-F238E27FC236}">
                <a16:creationId xmlns:a16="http://schemas.microsoft.com/office/drawing/2014/main" id="{D9D92A4A-AE2B-77E3-07FC-4820E4EA791A}"/>
              </a:ext>
            </a:extLst>
          </p:cNvPr>
          <p:cNvSpPr/>
          <p:nvPr/>
        </p:nvSpPr>
        <p:spPr>
          <a:xfrm>
            <a:off x="1501571" y="1892115"/>
            <a:ext cx="1082062" cy="348763"/>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1579941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table&#10;&#10;Description automatically generated">
            <a:extLst>
              <a:ext uri="{FF2B5EF4-FFF2-40B4-BE49-F238E27FC236}">
                <a16:creationId xmlns:a16="http://schemas.microsoft.com/office/drawing/2014/main" id="{5A6BA830-EE61-2D2F-398D-BD3CB4AB9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45" y="979325"/>
            <a:ext cx="7472897" cy="3169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3">
            <a:extLst>
              <a:ext uri="{FF2B5EF4-FFF2-40B4-BE49-F238E27FC236}">
                <a16:creationId xmlns:a16="http://schemas.microsoft.com/office/drawing/2014/main" id="{759AFE3C-AA72-BB93-826C-C1342CA8BA5A}"/>
              </a:ext>
            </a:extLst>
          </p:cNvPr>
          <p:cNvPicPr>
            <a:picLocks noChangeAspect="1"/>
          </p:cNvPicPr>
          <p:nvPr/>
        </p:nvPicPr>
        <p:blipFill>
          <a:blip r:embed="rId4"/>
          <a:stretch>
            <a:fillRect/>
          </a:stretch>
        </p:blipFill>
        <p:spPr>
          <a:xfrm>
            <a:off x="3599483" y="4241872"/>
            <a:ext cx="1697384" cy="348344"/>
          </a:xfrm>
          <a:prstGeom prst="rect">
            <a:avLst/>
          </a:prstGeom>
        </p:spPr>
      </p:pic>
      <p:sp>
        <p:nvSpPr>
          <p:cNvPr id="17" name="Title 1">
            <a:extLst>
              <a:ext uri="{FF2B5EF4-FFF2-40B4-BE49-F238E27FC236}">
                <a16:creationId xmlns:a16="http://schemas.microsoft.com/office/drawing/2014/main" id="{777A0AED-5634-B841-A8F1-50527A2603F8}"/>
              </a:ext>
            </a:extLst>
          </p:cNvPr>
          <p:cNvSpPr>
            <a:spLocks noGrp="1"/>
          </p:cNvSpPr>
          <p:nvPr>
            <p:ph type="title"/>
          </p:nvPr>
        </p:nvSpPr>
        <p:spPr/>
        <p:txBody>
          <a:bodyPr>
            <a:noAutofit/>
          </a:bodyPr>
          <a:lstStyle/>
          <a:p>
            <a:r>
              <a:rPr lang="en-US" sz="2400"/>
              <a:t>Designating TEs in the STB Portal</a:t>
            </a:r>
          </a:p>
        </p:txBody>
      </p:sp>
      <p:sp>
        <p:nvSpPr>
          <p:cNvPr id="20" name="Speech Bubble: Rectangle 7">
            <a:extLst>
              <a:ext uri="{FF2B5EF4-FFF2-40B4-BE49-F238E27FC236}">
                <a16:creationId xmlns:a16="http://schemas.microsoft.com/office/drawing/2014/main" id="{9ED58C47-1F52-F442-B8BD-EB5B20D0BDE9}"/>
              </a:ext>
            </a:extLst>
          </p:cNvPr>
          <p:cNvSpPr/>
          <p:nvPr/>
        </p:nvSpPr>
        <p:spPr>
          <a:xfrm>
            <a:off x="1470173" y="1592734"/>
            <a:ext cx="1122159" cy="359441"/>
          </a:xfrm>
          <a:prstGeom prst="wedgeRectCallout">
            <a:avLst>
              <a:gd name="adj1" fmla="val 60076"/>
              <a:gd name="adj2" fmla="val 7801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kern="1200" dirty="0">
                <a:solidFill>
                  <a:srgbClr val="000000"/>
                </a:solidFill>
                <a:cs typeface="Arial" panose="020B0604020202020204" pitchFamily="34" charset="0"/>
              </a:rPr>
              <a:t>1. Select Testing Program.</a:t>
            </a:r>
            <a:endParaRPr lang="en-US" dirty="0"/>
          </a:p>
        </p:txBody>
      </p:sp>
      <p:sp>
        <p:nvSpPr>
          <p:cNvPr id="21" name="Speech Bubble: Rectangle 7">
            <a:extLst>
              <a:ext uri="{FF2B5EF4-FFF2-40B4-BE49-F238E27FC236}">
                <a16:creationId xmlns:a16="http://schemas.microsoft.com/office/drawing/2014/main" id="{B1B7D942-0431-7847-A9E3-DDE07016FA83}"/>
              </a:ext>
            </a:extLst>
          </p:cNvPr>
          <p:cNvSpPr/>
          <p:nvPr/>
        </p:nvSpPr>
        <p:spPr>
          <a:xfrm>
            <a:off x="1722658" y="4212466"/>
            <a:ext cx="1253227" cy="377750"/>
          </a:xfrm>
          <a:prstGeom prst="wedgeRectCallout">
            <a:avLst>
              <a:gd name="adj1" fmla="val 82647"/>
              <a:gd name="adj2" fmla="val 1453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fontAlgn="base">
              <a:spcBef>
                <a:spcPct val="0"/>
              </a:spcBef>
              <a:spcAft>
                <a:spcPct val="0"/>
              </a:spcAft>
              <a:defRPr/>
            </a:pPr>
            <a:r>
              <a:rPr lang="en-US" sz="950" dirty="0">
                <a:solidFill>
                  <a:srgbClr val="000000"/>
                </a:solidFill>
                <a:cs typeface="Arial" panose="020B0604020202020204" pitchFamily="34" charset="0"/>
              </a:rPr>
              <a:t>5</a:t>
            </a:r>
            <a:r>
              <a:rPr lang="en-US" sz="950" kern="1200" dirty="0">
                <a:solidFill>
                  <a:srgbClr val="000000"/>
                </a:solidFill>
                <a:cs typeface="Arial" panose="020B0604020202020204" pitchFamily="34" charset="0"/>
              </a:rPr>
              <a:t>.</a:t>
            </a:r>
            <a:r>
              <a:rPr lang="en-US" sz="950" dirty="0">
                <a:solidFill>
                  <a:srgbClr val="000000"/>
                </a:solidFill>
                <a:cs typeface="Arial" panose="020B0604020202020204" pitchFamily="34" charset="0"/>
              </a:rPr>
              <a:t> Click "</a:t>
            </a:r>
            <a:r>
              <a:rPr lang="en-US" sz="950" kern="1200" dirty="0">
                <a:solidFill>
                  <a:srgbClr val="000000"/>
                </a:solidFill>
                <a:cs typeface="Arial" panose="020B0604020202020204" pitchFamily="34" charset="0"/>
              </a:rPr>
              <a:t>Designate (All Selected</a:t>
            </a:r>
            <a:r>
              <a:rPr lang="en-US" sz="950" dirty="0">
                <a:solidFill>
                  <a:srgbClr val="000000"/>
                </a:solidFill>
                <a:cs typeface="Arial" panose="020B0604020202020204" pitchFamily="34" charset="0"/>
              </a:rPr>
              <a:t>)"</a:t>
            </a:r>
            <a:endParaRPr lang="en-US" sz="950" kern="1200" dirty="0">
              <a:solidFill>
                <a:srgbClr val="000000"/>
              </a:solidFill>
              <a:cs typeface="Arial" panose="020B0604020202020204" pitchFamily="34" charset="0"/>
            </a:endParaRPr>
          </a:p>
        </p:txBody>
      </p:sp>
      <p:sp>
        <p:nvSpPr>
          <p:cNvPr id="22" name="Speech Bubble: Rectangle 7">
            <a:extLst>
              <a:ext uri="{FF2B5EF4-FFF2-40B4-BE49-F238E27FC236}">
                <a16:creationId xmlns:a16="http://schemas.microsoft.com/office/drawing/2014/main" id="{99BBF7FB-299F-0B4C-8C6F-A7894A0628BE}"/>
              </a:ext>
            </a:extLst>
          </p:cNvPr>
          <p:cNvSpPr/>
          <p:nvPr/>
        </p:nvSpPr>
        <p:spPr>
          <a:xfrm>
            <a:off x="6768818" y="1188271"/>
            <a:ext cx="1462257" cy="404318"/>
          </a:xfrm>
          <a:prstGeom prst="wedgeRectCallout">
            <a:avLst>
              <a:gd name="adj1" fmla="val -19009"/>
              <a:gd name="adj2" fmla="val 15737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950" kern="1200" dirty="0">
                <a:solidFill>
                  <a:srgbClr val="000000"/>
                </a:solidFill>
                <a:cs typeface="Arial" panose="020B0604020202020204" pitchFamily="34" charset="0"/>
              </a:rPr>
              <a:t>2. Select your school to view substitutes</a:t>
            </a:r>
            <a:r>
              <a:rPr lang="en-US" sz="1050" kern="1200" dirty="0">
                <a:solidFill>
                  <a:srgbClr val="000000"/>
                </a:solidFill>
                <a:cs typeface="Arial" panose="020B0604020202020204" pitchFamily="34" charset="0"/>
              </a:rPr>
              <a:t>.</a:t>
            </a:r>
          </a:p>
        </p:txBody>
      </p:sp>
      <p:sp>
        <p:nvSpPr>
          <p:cNvPr id="11" name="Speech Bubble: Rectangle 7">
            <a:extLst>
              <a:ext uri="{FF2B5EF4-FFF2-40B4-BE49-F238E27FC236}">
                <a16:creationId xmlns:a16="http://schemas.microsoft.com/office/drawing/2014/main" id="{954EF615-6656-244D-8446-DAC5AD38F21E}"/>
              </a:ext>
            </a:extLst>
          </p:cNvPr>
          <p:cNvSpPr/>
          <p:nvPr/>
        </p:nvSpPr>
        <p:spPr>
          <a:xfrm>
            <a:off x="4684989" y="2302154"/>
            <a:ext cx="1951482" cy="434161"/>
          </a:xfrm>
          <a:prstGeom prst="wedgeRectCallout">
            <a:avLst>
              <a:gd name="adj1" fmla="val -24780"/>
              <a:gd name="adj2" fmla="val 12037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kern="1200" dirty="0">
                <a:solidFill>
                  <a:srgbClr val="000000"/>
                </a:solidFill>
                <a:cs typeface="Arial" panose="020B0604020202020204" pitchFamily="34" charset="0"/>
              </a:rPr>
              <a:t>3. Both requirements must be completed in order to designate.</a:t>
            </a:r>
          </a:p>
        </p:txBody>
      </p:sp>
      <p:sp>
        <p:nvSpPr>
          <p:cNvPr id="10" name="Rectangle 9">
            <a:extLst>
              <a:ext uri="{FF2B5EF4-FFF2-40B4-BE49-F238E27FC236}">
                <a16:creationId xmlns:a16="http://schemas.microsoft.com/office/drawing/2014/main" id="{A1B2CF0C-DC06-D450-0E48-3A6C817F1EF5}"/>
              </a:ext>
            </a:extLst>
          </p:cNvPr>
          <p:cNvSpPr/>
          <p:nvPr/>
        </p:nvSpPr>
        <p:spPr>
          <a:xfrm>
            <a:off x="4683105" y="3019712"/>
            <a:ext cx="1187230" cy="11445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FF0000"/>
                </a:solidFill>
              </a:ln>
              <a:noFill/>
            </a:endParaRPr>
          </a:p>
        </p:txBody>
      </p:sp>
      <p:sp>
        <p:nvSpPr>
          <p:cNvPr id="13" name="Rectangle 12">
            <a:extLst>
              <a:ext uri="{FF2B5EF4-FFF2-40B4-BE49-F238E27FC236}">
                <a16:creationId xmlns:a16="http://schemas.microsoft.com/office/drawing/2014/main" id="{09369384-809C-943E-CC6E-B64C47FD993D}"/>
              </a:ext>
            </a:extLst>
          </p:cNvPr>
          <p:cNvSpPr/>
          <p:nvPr/>
        </p:nvSpPr>
        <p:spPr>
          <a:xfrm>
            <a:off x="7080852" y="3021132"/>
            <a:ext cx="598378" cy="11445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FF0000"/>
                </a:solidFill>
              </a:ln>
              <a:noFill/>
            </a:endParaRPr>
          </a:p>
        </p:txBody>
      </p:sp>
      <p:sp>
        <p:nvSpPr>
          <p:cNvPr id="16" name="Rectangle 15">
            <a:extLst>
              <a:ext uri="{FF2B5EF4-FFF2-40B4-BE49-F238E27FC236}">
                <a16:creationId xmlns:a16="http://schemas.microsoft.com/office/drawing/2014/main" id="{9A88ADFB-912D-69BB-0107-EBE73681F8E0}"/>
              </a:ext>
            </a:extLst>
          </p:cNvPr>
          <p:cNvSpPr/>
          <p:nvPr/>
        </p:nvSpPr>
        <p:spPr>
          <a:xfrm>
            <a:off x="3703912" y="4303596"/>
            <a:ext cx="1491269" cy="2439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FF0000"/>
                </a:solidFill>
              </a:ln>
              <a:noFill/>
            </a:endParaRPr>
          </a:p>
        </p:txBody>
      </p:sp>
      <p:sp>
        <p:nvSpPr>
          <p:cNvPr id="15" name="Speech Bubble: Rectangle 7">
            <a:extLst>
              <a:ext uri="{FF2B5EF4-FFF2-40B4-BE49-F238E27FC236}">
                <a16:creationId xmlns:a16="http://schemas.microsoft.com/office/drawing/2014/main" id="{C4AF4945-8DC2-2C45-B6B5-393F2DCF6454}"/>
              </a:ext>
            </a:extLst>
          </p:cNvPr>
          <p:cNvSpPr/>
          <p:nvPr/>
        </p:nvSpPr>
        <p:spPr>
          <a:xfrm>
            <a:off x="5662520" y="4303596"/>
            <a:ext cx="2034484" cy="440581"/>
          </a:xfrm>
          <a:prstGeom prst="wedgeRectCallout">
            <a:avLst>
              <a:gd name="adj1" fmla="val 24035"/>
              <a:gd name="adj2" fmla="val -748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dirty="0">
                <a:solidFill>
                  <a:srgbClr val="000000"/>
                </a:solidFill>
                <a:cs typeface="Arial" panose="020B0604020202020204" pitchFamily="34" charset="0"/>
              </a:rPr>
              <a:t>4</a:t>
            </a:r>
            <a:r>
              <a:rPr lang="en-US" sz="950" kern="1200" dirty="0">
                <a:solidFill>
                  <a:srgbClr val="000000"/>
                </a:solidFill>
                <a:cs typeface="Arial" panose="020B0604020202020204" pitchFamily="34" charset="0"/>
              </a:rPr>
              <a:t>. Click the box to designate the individual as an ELPAC TE.</a:t>
            </a:r>
          </a:p>
        </p:txBody>
      </p:sp>
      <p:sp>
        <p:nvSpPr>
          <p:cNvPr id="5" name="Footer Placeholder 4">
            <a:extLst>
              <a:ext uri="{FF2B5EF4-FFF2-40B4-BE49-F238E27FC236}">
                <a16:creationId xmlns:a16="http://schemas.microsoft.com/office/drawing/2014/main" id="{C8421F43-D8E8-B69C-31E2-E3A03D386BB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424953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C035B3-CFD2-150A-73F1-25B18343BCD9}"/>
              </a:ext>
            </a:extLst>
          </p:cNvPr>
          <p:cNvSpPr>
            <a:spLocks noGrp="1"/>
          </p:cNvSpPr>
          <p:nvPr>
            <p:ph type="title"/>
          </p:nvPr>
        </p:nvSpPr>
        <p:spPr/>
        <p:txBody>
          <a:bodyPr/>
          <a:lstStyle/>
          <a:p>
            <a:r>
              <a:rPr lang="en-US" dirty="0"/>
              <a:t>STB </a:t>
            </a:r>
            <a:r>
              <a:rPr lang="en-US" dirty="0">
                <a:latin typeface="+mj-lt"/>
              </a:rPr>
              <a:t>Portal</a:t>
            </a:r>
          </a:p>
        </p:txBody>
      </p:sp>
      <p:pic>
        <p:nvPicPr>
          <p:cNvPr id="4" name="Picture 15" descr="A screenshot of a computer&#10;&#10;Description automatically generated">
            <a:extLst>
              <a:ext uri="{FF2B5EF4-FFF2-40B4-BE49-F238E27FC236}">
                <a16:creationId xmlns:a16="http://schemas.microsoft.com/office/drawing/2014/main" id="{1CC45692-194E-3BEE-A692-D6CBFED33331}"/>
              </a:ext>
            </a:extLst>
          </p:cNvPr>
          <p:cNvPicPr>
            <a:picLocks noChangeAspect="1"/>
          </p:cNvPicPr>
          <p:nvPr/>
        </p:nvPicPr>
        <p:blipFill rotWithShape="1">
          <a:blip r:embed="rId3"/>
          <a:srcRect t="7151" b="7151"/>
          <a:stretch/>
        </p:blipFill>
        <p:spPr>
          <a:xfrm>
            <a:off x="2660478" y="997148"/>
            <a:ext cx="6227625" cy="3537966"/>
          </a:xfrm>
          <a:prstGeom prst="rect">
            <a:avLst/>
          </a:prstGeom>
          <a:ln>
            <a:solidFill>
              <a:schemeClr val="tx1"/>
            </a:solidFill>
          </a:ln>
        </p:spPr>
      </p:pic>
      <p:sp>
        <p:nvSpPr>
          <p:cNvPr id="6" name="Speech Bubble: Rectangle with Corners Rounded 5">
            <a:extLst>
              <a:ext uri="{FF2B5EF4-FFF2-40B4-BE49-F238E27FC236}">
                <a16:creationId xmlns:a16="http://schemas.microsoft.com/office/drawing/2014/main" id="{F0AF01F7-FE78-2BAD-45AC-E1DF2ED96725}"/>
              </a:ext>
            </a:extLst>
          </p:cNvPr>
          <p:cNvSpPr/>
          <p:nvPr/>
        </p:nvSpPr>
        <p:spPr>
          <a:xfrm>
            <a:off x="389785" y="1893971"/>
            <a:ext cx="2122322" cy="365962"/>
          </a:xfrm>
          <a:prstGeom prst="wedgeRoundRectCallout">
            <a:avLst>
              <a:gd name="adj1" fmla="val 64643"/>
              <a:gd name="adj2" fmla="val -27365"/>
              <a:gd name="adj3" fmla="val 16667"/>
            </a:avLst>
          </a:prstGeom>
          <a:solidFill>
            <a:srgbClr val="FC5E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chemeClr val="tx1"/>
                </a:solidFill>
                <a:cs typeface="Arial" panose="020B0604020202020204" pitchFamily="34" charset="0"/>
              </a:rPr>
              <a:t>Review YOUR completion of training requirements.</a:t>
            </a:r>
          </a:p>
        </p:txBody>
      </p:sp>
      <p:sp>
        <p:nvSpPr>
          <p:cNvPr id="7" name="Speech Bubble: Rectangle with Corners Rounded 6">
            <a:extLst>
              <a:ext uri="{FF2B5EF4-FFF2-40B4-BE49-F238E27FC236}">
                <a16:creationId xmlns:a16="http://schemas.microsoft.com/office/drawing/2014/main" id="{3DF27487-90C5-2147-D8F2-F6EA8CD520BB}"/>
              </a:ext>
            </a:extLst>
          </p:cNvPr>
          <p:cNvSpPr/>
          <p:nvPr/>
        </p:nvSpPr>
        <p:spPr>
          <a:xfrm>
            <a:off x="389785" y="1381768"/>
            <a:ext cx="2087463" cy="387455"/>
          </a:xfrm>
          <a:prstGeom prst="wedgeRoundRectCallout">
            <a:avLst>
              <a:gd name="adj1" fmla="val 66711"/>
              <a:gd name="adj2" fmla="val 30859"/>
              <a:gd name="adj3" fmla="val 16667"/>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chemeClr val="tx1"/>
                </a:solidFill>
                <a:cs typeface="Arial" panose="020B0604020202020204" pitchFamily="34" charset="0"/>
              </a:rPr>
              <a:t>Access Security Affidavits and Reports.</a:t>
            </a:r>
          </a:p>
        </p:txBody>
      </p:sp>
      <p:sp>
        <p:nvSpPr>
          <p:cNvPr id="8" name="Speech Bubble: Rectangle with Corners Rounded 7">
            <a:extLst>
              <a:ext uri="{FF2B5EF4-FFF2-40B4-BE49-F238E27FC236}">
                <a16:creationId xmlns:a16="http://schemas.microsoft.com/office/drawing/2014/main" id="{7133A2BF-CCBE-6F2C-18ED-0B4E5AD9347F}"/>
              </a:ext>
            </a:extLst>
          </p:cNvPr>
          <p:cNvSpPr/>
          <p:nvPr/>
        </p:nvSpPr>
        <p:spPr>
          <a:xfrm>
            <a:off x="389785" y="3458427"/>
            <a:ext cx="2096348" cy="361440"/>
          </a:xfrm>
          <a:prstGeom prst="wedgeRoundRectCallout">
            <a:avLst>
              <a:gd name="adj1" fmla="val 67132"/>
              <a:gd name="adj2" fmla="val -94468"/>
              <a:gd name="adj3" fmla="val 16667"/>
            </a:avLst>
          </a:prstGeom>
          <a:solidFill>
            <a:srgbClr val="D97F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chemeClr val="tx1"/>
                </a:solidFill>
                <a:ea typeface="+mn-lt"/>
                <a:cs typeface="Arial" panose="020B0604020202020204" pitchFamily="34" charset="0"/>
              </a:rPr>
              <a:t>Upload</a:t>
            </a:r>
            <a:r>
              <a:rPr lang="en-US" sz="1100" b="1" dirty="0">
                <a:solidFill>
                  <a:schemeClr val="tx1"/>
                </a:solidFill>
                <a:cs typeface="Arial" panose="020B0604020202020204" pitchFamily="34" charset="0"/>
              </a:rPr>
              <a:t> post-test documentation.</a:t>
            </a:r>
            <a:endParaRPr lang="en-US" sz="1050" b="1" dirty="0">
              <a:solidFill>
                <a:schemeClr val="tx1"/>
              </a:solidFill>
              <a:cs typeface="Arial" panose="020B0604020202020204" pitchFamily="34" charset="0"/>
            </a:endParaRPr>
          </a:p>
        </p:txBody>
      </p:sp>
      <p:sp>
        <p:nvSpPr>
          <p:cNvPr id="9" name="Speech Bubble: Rectangle with Corners Rounded 8">
            <a:extLst>
              <a:ext uri="{FF2B5EF4-FFF2-40B4-BE49-F238E27FC236}">
                <a16:creationId xmlns:a16="http://schemas.microsoft.com/office/drawing/2014/main" id="{9C58B45A-5031-1A7D-0225-1BFAF6DAAE35}"/>
              </a:ext>
            </a:extLst>
          </p:cNvPr>
          <p:cNvSpPr/>
          <p:nvPr/>
        </p:nvSpPr>
        <p:spPr>
          <a:xfrm>
            <a:off x="383093" y="2400943"/>
            <a:ext cx="2135707" cy="365188"/>
          </a:xfrm>
          <a:prstGeom prst="wedgeRoundRectCallout">
            <a:avLst>
              <a:gd name="adj1" fmla="val 65813"/>
              <a:gd name="adj2" fmla="val -77678"/>
              <a:gd name="adj3" fmla="val 16667"/>
            </a:avLst>
          </a:prstGeom>
          <a:solidFill>
            <a:srgbClr val="FFD4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chemeClr val="tx1"/>
                </a:solidFill>
                <a:cs typeface="Arial" panose="020B0604020202020204" pitchFamily="34" charset="0"/>
              </a:rPr>
              <a:t>Access Moodle Keys and Moodle completion.</a:t>
            </a:r>
          </a:p>
        </p:txBody>
      </p:sp>
      <p:sp>
        <p:nvSpPr>
          <p:cNvPr id="10" name="Rectangle 9">
            <a:extLst>
              <a:ext uri="{FF2B5EF4-FFF2-40B4-BE49-F238E27FC236}">
                <a16:creationId xmlns:a16="http://schemas.microsoft.com/office/drawing/2014/main" id="{11B5407B-5CA1-8B94-1B78-DEE47B348D1B}"/>
              </a:ext>
            </a:extLst>
          </p:cNvPr>
          <p:cNvSpPr/>
          <p:nvPr/>
        </p:nvSpPr>
        <p:spPr>
          <a:xfrm>
            <a:off x="2886638" y="1542337"/>
            <a:ext cx="963700" cy="203616"/>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06C9A7-7FFE-7FE7-CB38-83436937F753}"/>
              </a:ext>
            </a:extLst>
          </p:cNvPr>
          <p:cNvSpPr/>
          <p:nvPr/>
        </p:nvSpPr>
        <p:spPr>
          <a:xfrm>
            <a:off x="2885349" y="2040776"/>
            <a:ext cx="2061787" cy="21205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3C9AAF-E05F-96DE-CCAD-BE34F634F758}"/>
              </a:ext>
            </a:extLst>
          </p:cNvPr>
          <p:cNvSpPr/>
          <p:nvPr/>
        </p:nvSpPr>
        <p:spPr>
          <a:xfrm>
            <a:off x="2888011" y="3051410"/>
            <a:ext cx="1447821" cy="230101"/>
          </a:xfrm>
          <a:prstGeom prst="rect">
            <a:avLst/>
          </a:prstGeom>
          <a:noFill/>
          <a:ln w="28575">
            <a:solidFill>
              <a:srgbClr val="D97F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D3645E8-EFC1-36F7-E118-F7D6033430BF}"/>
              </a:ext>
            </a:extLst>
          </p:cNvPr>
          <p:cNvSpPr txBox="1"/>
          <p:nvPr/>
        </p:nvSpPr>
        <p:spPr>
          <a:xfrm>
            <a:off x="5880667" y="3881859"/>
            <a:ext cx="2908187" cy="430887"/>
          </a:xfrm>
          <a:prstGeom prst="rect">
            <a:avLst/>
          </a:prstGeom>
          <a:solidFill>
            <a:srgbClr val="FFFF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latin typeface="+mn-lt"/>
                <a:ea typeface="Tahoma"/>
                <a:cs typeface="Arial" panose="020B0604020202020204" pitchFamily="34" charset="0"/>
              </a:rPr>
              <a:t> The STB Portal can only be accessed via the LAUSD Network or VPN.</a:t>
            </a:r>
            <a:endParaRPr lang="en-US" sz="1100" dirty="0">
              <a:latin typeface="+mn-lt"/>
              <a:cs typeface="Arial" panose="020B0604020202020204" pitchFamily="34" charset="0"/>
            </a:endParaRPr>
          </a:p>
        </p:txBody>
      </p:sp>
      <p:sp>
        <p:nvSpPr>
          <p:cNvPr id="16" name="Footer Placeholder 15">
            <a:extLst>
              <a:ext uri="{FF2B5EF4-FFF2-40B4-BE49-F238E27FC236}">
                <a16:creationId xmlns:a16="http://schemas.microsoft.com/office/drawing/2014/main" id="{CBF4F6C1-9F5A-BA8C-6933-73710AB8849B}"/>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2" name="Speech Bubble: Rectangle with Corners Rounded 1">
            <a:extLst>
              <a:ext uri="{FF2B5EF4-FFF2-40B4-BE49-F238E27FC236}">
                <a16:creationId xmlns:a16="http://schemas.microsoft.com/office/drawing/2014/main" id="{394F6588-A694-7484-D0B5-D58E485E0DFB}"/>
              </a:ext>
            </a:extLst>
          </p:cNvPr>
          <p:cNvSpPr/>
          <p:nvPr/>
        </p:nvSpPr>
        <p:spPr>
          <a:xfrm>
            <a:off x="386861" y="2921446"/>
            <a:ext cx="2142828" cy="360065"/>
          </a:xfrm>
          <a:prstGeom prst="wedgeRoundRectCallout">
            <a:avLst>
              <a:gd name="adj1" fmla="val 64489"/>
              <a:gd name="adj2" fmla="val -85778"/>
              <a:gd name="adj3" fmla="val 16667"/>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dirty="0">
                <a:solidFill>
                  <a:schemeClr val="tx1"/>
                </a:solidFill>
                <a:ea typeface="+mn-lt"/>
                <a:cs typeface="Arial" panose="020B0604020202020204" pitchFamily="34" charset="0"/>
              </a:rPr>
              <a:t>Order </a:t>
            </a:r>
            <a:r>
              <a:rPr lang="en-US" sz="1100" b="1" dirty="0">
                <a:solidFill>
                  <a:schemeClr val="tx1"/>
                </a:solidFill>
                <a:cs typeface="Arial" panose="020B0604020202020204" pitchFamily="34" charset="0"/>
              </a:rPr>
              <a:t>additional K-2 Writing Answer Books.</a:t>
            </a:r>
            <a:endParaRPr lang="en-US" sz="1050" b="1" dirty="0">
              <a:solidFill>
                <a:schemeClr val="tx1"/>
              </a:solidFill>
              <a:cs typeface="Arial" panose="020B0604020202020204" pitchFamily="34" charset="0"/>
            </a:endParaRPr>
          </a:p>
        </p:txBody>
      </p:sp>
      <p:sp>
        <p:nvSpPr>
          <p:cNvPr id="14" name="Rectangle 13">
            <a:extLst>
              <a:ext uri="{FF2B5EF4-FFF2-40B4-BE49-F238E27FC236}">
                <a16:creationId xmlns:a16="http://schemas.microsoft.com/office/drawing/2014/main" id="{4085ED56-5F03-79A3-F9F3-F00CA0880C6E}"/>
              </a:ext>
            </a:extLst>
          </p:cNvPr>
          <p:cNvSpPr/>
          <p:nvPr/>
        </p:nvSpPr>
        <p:spPr>
          <a:xfrm>
            <a:off x="2884254" y="2551749"/>
            <a:ext cx="861111" cy="222679"/>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FC6668-0B1D-B9C4-D944-481DA9D1C219}"/>
              </a:ext>
            </a:extLst>
          </p:cNvPr>
          <p:cNvSpPr/>
          <p:nvPr/>
        </p:nvSpPr>
        <p:spPr>
          <a:xfrm>
            <a:off x="2886638" y="1794687"/>
            <a:ext cx="1082453" cy="196194"/>
          </a:xfrm>
          <a:prstGeom prst="rect">
            <a:avLst/>
          </a:prstGeom>
          <a:noFill/>
          <a:ln w="28575">
            <a:solidFill>
              <a:srgbClr val="FC5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447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ELPAC Proctor Requirements</a:t>
            </a:r>
          </a:p>
        </p:txBody>
      </p:sp>
      <p:sp>
        <p:nvSpPr>
          <p:cNvPr id="5" name="Text Placeholder 4">
            <a:extLst>
              <a:ext uri="{FF2B5EF4-FFF2-40B4-BE49-F238E27FC236}">
                <a16:creationId xmlns:a16="http://schemas.microsoft.com/office/drawing/2014/main" id="{8851C529-CD18-0144-BB2D-6B38F26BB700}"/>
              </a:ext>
            </a:extLst>
          </p:cNvPr>
          <p:cNvSpPr>
            <a:spLocks noGrp="1"/>
          </p:cNvSpPr>
          <p:nvPr>
            <p:ph type="body" idx="13"/>
          </p:nvPr>
        </p:nvSpPr>
        <p:spPr/>
        <p:txBody>
          <a:bodyPr/>
          <a:lstStyle/>
          <a:p>
            <a:endParaRPr lang="en-US"/>
          </a:p>
          <a:p>
            <a:endParaRPr lang="en-US"/>
          </a:p>
          <a:p>
            <a:endParaRPr lang="en-US"/>
          </a:p>
          <a:p>
            <a:endParaRPr lang="en-US"/>
          </a:p>
          <a:p>
            <a:endParaRPr lang="en-US"/>
          </a:p>
          <a:p>
            <a:endParaRPr lang="en-US"/>
          </a:p>
          <a:p>
            <a:endParaRPr lang="en-US"/>
          </a:p>
          <a:p>
            <a:endParaRPr lang="en-US"/>
          </a:p>
        </p:txBody>
      </p:sp>
      <p:graphicFrame>
        <p:nvGraphicFramePr>
          <p:cNvPr id="7" name="Table 6">
            <a:extLst>
              <a:ext uri="{FF2B5EF4-FFF2-40B4-BE49-F238E27FC236}">
                <a16:creationId xmlns:a16="http://schemas.microsoft.com/office/drawing/2014/main" id="{A5111BDA-0E72-1C4F-A138-5C2A7FE2E7AB}"/>
              </a:ext>
            </a:extLst>
          </p:cNvPr>
          <p:cNvGraphicFramePr>
            <a:graphicFrameLocks noGrp="1"/>
          </p:cNvGraphicFramePr>
          <p:nvPr>
            <p:extLst>
              <p:ext uri="{D42A27DB-BD31-4B8C-83A1-F6EECF244321}">
                <p14:modId xmlns:p14="http://schemas.microsoft.com/office/powerpoint/2010/main" val="3419005210"/>
              </p:ext>
            </p:extLst>
          </p:nvPr>
        </p:nvGraphicFramePr>
        <p:xfrm>
          <a:off x="457200" y="997194"/>
          <a:ext cx="8226801" cy="1962044"/>
        </p:xfrm>
        <a:graphic>
          <a:graphicData uri="http://schemas.openxmlformats.org/drawingml/2006/table">
            <a:tbl>
              <a:tblPr firstRow="1" firstCol="1" bandRow="1"/>
              <a:tblGrid>
                <a:gridCol w="5105400">
                  <a:extLst>
                    <a:ext uri="{9D8B030D-6E8A-4147-A177-3AD203B41FA5}">
                      <a16:colId xmlns:a16="http://schemas.microsoft.com/office/drawing/2014/main" val="886214863"/>
                    </a:ext>
                  </a:extLst>
                </a:gridCol>
                <a:gridCol w="3121401">
                  <a:extLst>
                    <a:ext uri="{9D8B030D-6E8A-4147-A177-3AD203B41FA5}">
                      <a16:colId xmlns:a16="http://schemas.microsoft.com/office/drawing/2014/main" val="3972347942"/>
                    </a:ext>
                  </a:extLst>
                </a:gridCol>
              </a:tblGrid>
              <a:tr h="965930">
                <a:tc>
                  <a:txBody>
                    <a:bodyPr/>
                    <a:lstStyle/>
                    <a:p>
                      <a:pPr marL="342900" marR="0" lvl="0" indent="-342900" algn="l" rtl="0" eaLnBrk="1" fontAlgn="auto" latinLnBrk="0" hangingPunct="1">
                        <a:lnSpc>
                          <a:spcPct val="107000"/>
                        </a:lnSpc>
                        <a:spcBef>
                          <a:spcPts val="0"/>
                        </a:spcBef>
                        <a:spcAft>
                          <a:spcPts val="240"/>
                        </a:spcAft>
                        <a:buClrTx/>
                        <a:buSzTx/>
                        <a:buFont typeface="+mj-lt"/>
                        <a:buAutoNum type="arabicPeriod"/>
                      </a:pPr>
                      <a:r>
                        <a:rPr lang="en-US" sz="1200" b="1" i="0" kern="1200" dirty="0">
                          <a:solidFill>
                            <a:schemeClr val="tx1"/>
                          </a:solidFill>
                          <a:effectLst/>
                          <a:latin typeface="Arial" panose="020B0604020202020204" pitchFamily="34" charset="0"/>
                          <a:ea typeface="+mn-ea"/>
                          <a:cs typeface="Arial" panose="020B0604020202020204" pitchFamily="34" charset="0"/>
                        </a:rPr>
                        <a:t>2023-24 ELPAC Security Form TE and Proctor Requirements </a:t>
                      </a:r>
                      <a:endParaRPr lang="en-US" sz="1200" b="1" dirty="0">
                        <a:solidFill>
                          <a:srgbClr val="000000"/>
                        </a:solidFill>
                        <a:effectLst/>
                        <a:latin typeface="Arial" panose="020B0604020202020204" pitchFamily="34" charset="0"/>
                        <a:ea typeface="Calibri" panose="020F0502020204030204" pitchFamily="34" charset="0"/>
                        <a:cs typeface="Times New Roman"/>
                      </a:endParaRPr>
                    </a:p>
                    <a:p>
                      <a:pPr marL="800100" marR="0" lvl="1" indent="-342900">
                        <a:lnSpc>
                          <a:spcPct val="107000"/>
                        </a:lnSpc>
                        <a:spcBef>
                          <a:spcPts val="0"/>
                        </a:spcBef>
                        <a:spcAft>
                          <a:spcPts val="240"/>
                        </a:spcAft>
                        <a:buFont typeface="+mj-lt"/>
                        <a:buAutoNum type="alphaLcPeriod"/>
                      </a:pPr>
                      <a:r>
                        <a:rPr lang="en-US" sz="1100" b="0" dirty="0">
                          <a:solidFill>
                            <a:srgbClr val="000000"/>
                          </a:solidFill>
                          <a:effectLst/>
                          <a:latin typeface="Arial" panose="020B0604020202020204" pitchFamily="34" charset="0"/>
                          <a:ea typeface="Calibri"/>
                          <a:cs typeface="Times New Roman"/>
                        </a:rPr>
                        <a:t>2023-24 ELPAC Security Form Test Examiner and Proctor Training</a:t>
                      </a:r>
                    </a:p>
                    <a:p>
                      <a:pPr marL="800100" marR="0" lvl="1" indent="-342900">
                        <a:lnSpc>
                          <a:spcPct val="107000"/>
                        </a:lnSpc>
                        <a:spcBef>
                          <a:spcPts val="0"/>
                        </a:spcBef>
                        <a:spcAft>
                          <a:spcPts val="240"/>
                        </a:spcAft>
                        <a:buFont typeface="+mj-lt"/>
                        <a:buAutoNum type="alphaLcPeriod"/>
                      </a:pPr>
                      <a:r>
                        <a:rPr lang="en-US" sz="1100" b="0" dirty="0">
                          <a:solidFill>
                            <a:srgbClr val="000000"/>
                          </a:solidFill>
                          <a:effectLst/>
                          <a:latin typeface="Arial" panose="020B0604020202020204" pitchFamily="34" charset="0"/>
                          <a:ea typeface="Calibri"/>
                          <a:cs typeface="Times New Roman"/>
                        </a:rPr>
                        <a:t>2023-24</a:t>
                      </a:r>
                      <a:r>
                        <a:rPr lang="en-US" sz="1100" b="0" dirty="0">
                          <a:solidFill>
                            <a:srgbClr val="000000"/>
                          </a:solidFill>
                          <a:effectLst/>
                          <a:latin typeface="Arial" panose="020B0604020202020204" pitchFamily="34" charset="0"/>
                          <a:cs typeface="Times New Roman"/>
                        </a:rPr>
                        <a:t> ELPAC Security Affidavit</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240"/>
                        </a:spcAft>
                      </a:pPr>
                      <a:r>
                        <a:rPr lang="en-US" sz="1000" dirty="0">
                          <a:solidFill>
                            <a:srgbClr val="000000"/>
                          </a:solidFill>
                          <a:effectLst/>
                          <a:latin typeface="Arial" panose="020B0604020202020204" pitchFamily="34" charset="0"/>
                          <a:ea typeface="Calibri"/>
                          <a:cs typeface="Times New Roman"/>
                        </a:rPr>
                        <a:t>Completed in </a:t>
                      </a:r>
                      <a:r>
                        <a:rPr lang="en-US" sz="1000" dirty="0" err="1">
                          <a:solidFill>
                            <a:srgbClr val="000000"/>
                          </a:solidFill>
                          <a:effectLst/>
                          <a:latin typeface="Arial" panose="020B0604020202020204" pitchFamily="34" charset="0"/>
                          <a:ea typeface="Calibri"/>
                          <a:cs typeface="Times New Roman"/>
                        </a:rPr>
                        <a:t>MyPLN</a:t>
                      </a:r>
                      <a:r>
                        <a:rPr lang="en-US" sz="1000" dirty="0">
                          <a:solidFill>
                            <a:srgbClr val="000000"/>
                          </a:solidFill>
                          <a:effectLst/>
                          <a:latin typeface="Arial" panose="020B0604020202020204" pitchFamily="34" charset="0"/>
                          <a:ea typeface="Calibri"/>
                          <a:cs typeface="Times New Roman"/>
                        </a:rPr>
                        <a:t>.</a:t>
                      </a:r>
                    </a:p>
                    <a:p>
                      <a:pPr marL="0" marR="0">
                        <a:spcBef>
                          <a:spcPts val="0"/>
                        </a:spcBef>
                        <a:spcAft>
                          <a:spcPts val="240"/>
                        </a:spcAft>
                      </a:pPr>
                      <a:endParaRPr lang="en-US" sz="1000" dirty="0">
                        <a:solidFill>
                          <a:srgbClr val="000000"/>
                        </a:solidFill>
                        <a:effectLst/>
                        <a:latin typeface="Arial" panose="020B0604020202020204" pitchFamily="34" charset="0"/>
                        <a:cs typeface="Times New Roman"/>
                      </a:endParaRPr>
                    </a:p>
                    <a:p>
                      <a:pPr marL="0" marR="0">
                        <a:spcBef>
                          <a:spcPts val="0"/>
                        </a:spcBef>
                        <a:spcAft>
                          <a:spcPts val="240"/>
                        </a:spcAft>
                      </a:pPr>
                      <a:r>
                        <a:rPr lang="en-US" sz="1000" dirty="0">
                          <a:solidFill>
                            <a:srgbClr val="000000"/>
                          </a:solidFill>
                          <a:effectLst/>
                          <a:latin typeface="Arial" panose="020B0604020202020204" pitchFamily="34" charset="0"/>
                          <a:cs typeface="Times New Roman"/>
                        </a:rPr>
                        <a:t>Affidavit is signed in STB Portal via </a:t>
                      </a:r>
                      <a:r>
                        <a:rPr lang="en-US" sz="1000" dirty="0" err="1">
                          <a:solidFill>
                            <a:srgbClr val="000000"/>
                          </a:solidFill>
                          <a:effectLst/>
                          <a:latin typeface="Arial" panose="020B0604020202020204" pitchFamily="34" charset="0"/>
                          <a:cs typeface="Times New Roman"/>
                        </a:rPr>
                        <a:t>MyPLN</a:t>
                      </a:r>
                      <a:r>
                        <a:rPr lang="en-US" sz="1000" dirty="0">
                          <a:solidFill>
                            <a:srgbClr val="000000"/>
                          </a:solidFill>
                          <a:effectLst/>
                          <a:latin typeface="Arial" panose="020B0604020202020204" pitchFamily="34" charset="0"/>
                          <a:cs typeface="Times New Roman"/>
                        </a:rPr>
                        <a:t>.</a:t>
                      </a:r>
                    </a:p>
                    <a:p>
                      <a:pPr marL="0" marR="0">
                        <a:spcBef>
                          <a:spcPts val="0"/>
                        </a:spcBef>
                        <a:spcAft>
                          <a:spcPts val="240"/>
                        </a:spcAft>
                      </a:pPr>
                      <a:r>
                        <a:rPr lang="en-US" sz="1000" dirty="0">
                          <a:solidFill>
                            <a:srgbClr val="000000"/>
                          </a:solidFill>
                          <a:effectLst/>
                          <a:latin typeface="Arial" panose="020B0604020202020204" pitchFamily="34" charset="0"/>
                          <a:cs typeface="Times New Roman"/>
                        </a:rPr>
                        <a:t>Non-District BIIs and BIDs must sign a hard copy of the affidavit (located in Coordinator Resources).</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11156766"/>
                  </a:ext>
                </a:extLst>
              </a:tr>
              <a:tr h="996114">
                <a:tc>
                  <a:txBody>
                    <a:bodyPr/>
                    <a:lstStyle/>
                    <a:p>
                      <a:pPr marL="342900" marR="0" lvl="0" indent="-342900">
                        <a:lnSpc>
                          <a:spcPct val="107000"/>
                        </a:lnSpc>
                        <a:spcBef>
                          <a:spcPts val="0"/>
                        </a:spcBef>
                        <a:spcAft>
                          <a:spcPts val="240"/>
                        </a:spcAft>
                        <a:buFont typeface="+mj-lt"/>
                        <a:buAutoNum type="arabicPeriod" startAt="2"/>
                      </a:pPr>
                      <a:r>
                        <a:rPr lang="en-US" sz="1200" b="1" dirty="0">
                          <a:solidFill>
                            <a:srgbClr val="000000"/>
                          </a:solidFill>
                          <a:effectLst/>
                          <a:latin typeface="Arial" panose="020B0604020202020204" pitchFamily="34" charset="0"/>
                          <a:ea typeface="Calibri"/>
                          <a:cs typeface="Times New Roman"/>
                        </a:rPr>
                        <a:t>2023-24 Initial and Initial Alternate ELPAC Administration School-based Training</a:t>
                      </a:r>
                    </a:p>
                    <a:p>
                      <a:pPr marL="692150" marR="0" lvl="1" indent="-234950">
                        <a:lnSpc>
                          <a:spcPct val="107000"/>
                        </a:lnSpc>
                        <a:spcBef>
                          <a:spcPts val="0"/>
                        </a:spcBef>
                        <a:spcAft>
                          <a:spcPts val="240"/>
                        </a:spcAft>
                        <a:buFont typeface="+mj-lt"/>
                        <a:buAutoNum type="alphaLcPeriod"/>
                        <a:tabLst/>
                      </a:pPr>
                      <a:r>
                        <a:rPr lang="en-US" sz="1100" b="0" dirty="0">
                          <a:solidFill>
                            <a:srgbClr val="000000"/>
                          </a:solidFill>
                          <a:effectLst/>
                          <a:latin typeface="Arial" panose="020B0604020202020204" pitchFamily="34" charset="0"/>
                          <a:ea typeface="Calibri"/>
                          <a:cs typeface="Times New Roman"/>
                        </a:rPr>
                        <a:t>Use this presentation and add school logistics</a:t>
                      </a:r>
                    </a:p>
                    <a:p>
                      <a:pPr marL="692150" marR="0" lvl="1" indent="-234950">
                        <a:lnSpc>
                          <a:spcPct val="107000"/>
                        </a:lnSpc>
                        <a:spcBef>
                          <a:spcPts val="0"/>
                        </a:spcBef>
                        <a:spcAft>
                          <a:spcPts val="240"/>
                        </a:spcAft>
                        <a:buFont typeface="+mj-lt"/>
                        <a:buAutoNum type="alphaLcPeriod"/>
                        <a:tabLst/>
                      </a:pPr>
                      <a:r>
                        <a:rPr lang="en-US" sz="1100" b="0" dirty="0">
                          <a:solidFill>
                            <a:srgbClr val="000000"/>
                          </a:solidFill>
                          <a:effectLst/>
                          <a:latin typeface="Arial" panose="020B0604020202020204" pitchFamily="34" charset="0"/>
                          <a:ea typeface="Calibri"/>
                          <a:cs typeface="Times New Roman"/>
                        </a:rPr>
                        <a:t>Review role of Proctors</a:t>
                      </a:r>
                      <a:endParaRPr lang="en-US" sz="1100" b="0" dirty="0">
                        <a:effectLst/>
                        <a:latin typeface="Arial" panose="020B0604020202020204" pitchFamily="34" charset="0"/>
                        <a:ea typeface="Calibri"/>
                        <a:cs typeface="Times New Roman"/>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240"/>
                        </a:spcAft>
                      </a:pPr>
                      <a:r>
                        <a:rPr lang="en-US" sz="1000" dirty="0">
                          <a:solidFill>
                            <a:srgbClr val="000000"/>
                          </a:solidFill>
                          <a:effectLst/>
                          <a:latin typeface="Arial" panose="020B0604020202020204" pitchFamily="34" charset="0"/>
                          <a:ea typeface="Calibri"/>
                          <a:cs typeface="Times New Roman"/>
                        </a:rPr>
                        <a:t>School-based training, facilitated by Site ELPAC Coordinator.</a:t>
                      </a:r>
                      <a:endParaRPr lang="en-US" sz="1000" dirty="0">
                        <a:solidFill>
                          <a:schemeClr val="tx1"/>
                        </a:solidFill>
                        <a:effectLst/>
                        <a:latin typeface="Arial" panose="020B0604020202020204" pitchFamily="34" charset="0"/>
                        <a:ea typeface="Calibri" panose="020F0502020204030204" pitchFamily="34" charset="0"/>
                        <a:cs typeface="Times New Roman"/>
                      </a:endParaRPr>
                    </a:p>
                    <a:p>
                      <a:pPr marL="0" marR="0">
                        <a:spcBef>
                          <a:spcPts val="0"/>
                        </a:spcBef>
                        <a:spcAft>
                          <a:spcPts val="240"/>
                        </a:spcAft>
                      </a:pPr>
                      <a:endParaRPr lang="en-US" sz="1000" dirty="0">
                        <a:solidFill>
                          <a:srgbClr val="000000"/>
                        </a:solidFill>
                        <a:effectLst/>
                        <a:latin typeface="Arial" panose="020B0604020202020204" pitchFamily="34" charset="0"/>
                        <a:ea typeface="Calibri" panose="020F0502020204030204" pitchFamily="34" charset="0"/>
                        <a:cs typeface="Times New Roman"/>
                      </a:endParaRPr>
                    </a:p>
                    <a:p>
                      <a:pPr marL="0" marR="0">
                        <a:spcBef>
                          <a:spcPts val="0"/>
                        </a:spcBef>
                        <a:spcAft>
                          <a:spcPts val="240"/>
                        </a:spcAft>
                      </a:pPr>
                      <a:r>
                        <a:rPr lang="en-US" sz="1000" dirty="0">
                          <a:solidFill>
                            <a:srgbClr val="000000"/>
                          </a:solidFill>
                          <a:effectLst/>
                          <a:latin typeface="Arial" panose="020B0604020202020204" pitchFamily="34" charset="0"/>
                          <a:ea typeface="Calibri"/>
                          <a:cs typeface="Times New Roman"/>
                        </a:rPr>
                        <a:t>Maintain sign-in sheets and agendas. These will be uploaded to STB Portal.</a:t>
                      </a:r>
                      <a:endParaRPr lang="en-US" sz="1000" dirty="0">
                        <a:effectLst/>
                        <a:latin typeface="Arial" panose="020B0604020202020204" pitchFamily="34" charset="0"/>
                        <a:ea typeface="Calibri"/>
                        <a:cs typeface="Times New Roman"/>
                      </a:endParaRPr>
                    </a:p>
                    <a:p>
                      <a:pPr marL="0" marR="0">
                        <a:spcBef>
                          <a:spcPts val="0"/>
                        </a:spcBef>
                        <a:spcAft>
                          <a:spcPts val="240"/>
                        </a:spcAft>
                      </a:pPr>
                      <a:endParaRPr lang="en-US" sz="1000" dirty="0">
                        <a:effectLst/>
                        <a:latin typeface="Arial" panose="020B0604020202020204" pitchFamily="34" charset="0"/>
                        <a:ea typeface="Calibri" panose="020F0502020204030204" pitchFamily="34" charset="0"/>
                        <a:cs typeface="Times New Roman"/>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14223919"/>
                  </a:ext>
                </a:extLst>
              </a:tr>
            </a:tbl>
          </a:graphicData>
        </a:graphic>
      </p:graphicFrame>
      <p:sp>
        <p:nvSpPr>
          <p:cNvPr id="9" name="Text Placeholder 2">
            <a:extLst>
              <a:ext uri="{FF2B5EF4-FFF2-40B4-BE49-F238E27FC236}">
                <a16:creationId xmlns:a16="http://schemas.microsoft.com/office/drawing/2014/main" id="{2E410FC1-BA11-1D37-9411-F838F251D6CE}"/>
              </a:ext>
            </a:extLst>
          </p:cNvPr>
          <p:cNvSpPr txBox="1">
            <a:spLocks/>
          </p:cNvSpPr>
          <p:nvPr/>
        </p:nvSpPr>
        <p:spPr>
          <a:xfrm>
            <a:off x="4739526" y="3205127"/>
            <a:ext cx="1799833" cy="1512220"/>
          </a:xfrm>
          <a:prstGeom prst="rect">
            <a:avLst/>
          </a:prstGeom>
          <a:solidFill>
            <a:schemeClr val="accent6">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defTabSz="514350" fontAlgn="base">
              <a:spcBef>
                <a:spcPct val="0"/>
              </a:spcBef>
              <a:spcAft>
                <a:spcPct val="0"/>
              </a:spcAft>
              <a:buClrTx/>
              <a:buSzTx/>
              <a:buFont typeface="+mj-lt"/>
              <a:buAutoNum type="arabicPeriod" startAt="2"/>
              <a:defRPr/>
            </a:pPr>
            <a:r>
              <a:rPr lang="en-US" sz="950" b="1" i="1" dirty="0">
                <a:ea typeface="Calibri"/>
                <a:cs typeface="Arial" panose="020B0604020202020204" pitchFamily="34" charset="0"/>
              </a:rPr>
              <a:t>2023-24 Initial ELPAC and Initial Alternate ELPAC Administration School-based Training</a:t>
            </a:r>
            <a:r>
              <a:rPr lang="en-US" sz="1050" b="1" i="1" dirty="0">
                <a:ea typeface="Calibri"/>
                <a:cs typeface="Arial" panose="020B0604020202020204" pitchFamily="34" charset="0"/>
              </a:rPr>
              <a:t> </a:t>
            </a:r>
          </a:p>
          <a:p>
            <a:pPr marL="497205" lvl="1" indent="-257175" defTabSz="514350" fontAlgn="base">
              <a:spcBef>
                <a:spcPct val="0"/>
              </a:spcBef>
              <a:spcAft>
                <a:spcPct val="0"/>
              </a:spcAft>
              <a:buClrTx/>
              <a:buSzTx/>
              <a:buFont typeface="Arial" panose="020B0604020202020204" pitchFamily="34" charset="0"/>
              <a:buChar char="•"/>
              <a:defRPr/>
            </a:pPr>
            <a:r>
              <a:rPr lang="en-US" sz="900" b="1" dirty="0">
                <a:ea typeface="Calibri"/>
                <a:cs typeface="Arial" panose="020B0604020202020204" pitchFamily="34" charset="0"/>
              </a:rPr>
              <a:t>Facilitated by Site ELPAC Coordinator</a:t>
            </a:r>
          </a:p>
        </p:txBody>
      </p:sp>
      <p:sp>
        <p:nvSpPr>
          <p:cNvPr id="11" name="Right Arrow 9">
            <a:extLst>
              <a:ext uri="{FF2B5EF4-FFF2-40B4-BE49-F238E27FC236}">
                <a16:creationId xmlns:a16="http://schemas.microsoft.com/office/drawing/2014/main" id="{97987430-E3A6-8E3A-78F7-B0AA8C7C628A}"/>
              </a:ext>
            </a:extLst>
          </p:cNvPr>
          <p:cNvSpPr/>
          <p:nvPr/>
        </p:nvSpPr>
        <p:spPr>
          <a:xfrm>
            <a:off x="4455976" y="3720577"/>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 name="Text Placeholder 2">
            <a:extLst>
              <a:ext uri="{FF2B5EF4-FFF2-40B4-BE49-F238E27FC236}">
                <a16:creationId xmlns:a16="http://schemas.microsoft.com/office/drawing/2014/main" id="{03E4F8AC-89CB-A18E-83AD-5C1964DD4EA6}"/>
              </a:ext>
            </a:extLst>
          </p:cNvPr>
          <p:cNvSpPr txBox="1">
            <a:spLocks/>
          </p:cNvSpPr>
          <p:nvPr/>
        </p:nvSpPr>
        <p:spPr>
          <a:xfrm>
            <a:off x="2566346" y="3205127"/>
            <a:ext cx="1763198" cy="1512220"/>
          </a:xfrm>
          <a:prstGeom prst="rect">
            <a:avLst/>
          </a:prstGeom>
          <a:solidFill>
            <a:schemeClr val="accent6">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128270" indent="-128270" defTabSz="514350" fontAlgn="base">
              <a:spcBef>
                <a:spcPct val="0"/>
              </a:spcBef>
              <a:spcAft>
                <a:spcPct val="0"/>
              </a:spcAft>
              <a:buClrTx/>
              <a:buSzTx/>
              <a:buFont typeface="+mj-lt"/>
              <a:buAutoNum type="arabicPeriod"/>
              <a:defRPr/>
            </a:pPr>
            <a:r>
              <a:rPr lang="en-US" sz="950" b="1" i="1" dirty="0">
                <a:cs typeface="Arial" panose="020B0604020202020204" pitchFamily="34" charset="0"/>
              </a:rPr>
              <a:t>2023-24 ELPAC Security Form TE and Proctor Requirements</a:t>
            </a:r>
            <a:r>
              <a:rPr lang="en-US" sz="950" i="1" dirty="0">
                <a:cs typeface="Arial" panose="020B0604020202020204" pitchFamily="34" charset="0"/>
              </a:rPr>
              <a:t> </a:t>
            </a:r>
            <a:r>
              <a:rPr lang="en-US" sz="950" b="1" dirty="0">
                <a:cs typeface="Arial" panose="020B0604020202020204" pitchFamily="34" charset="0"/>
              </a:rPr>
              <a:t>(</a:t>
            </a:r>
            <a:r>
              <a:rPr lang="en-US" sz="950" b="1" dirty="0" err="1">
                <a:cs typeface="Arial" panose="020B0604020202020204" pitchFamily="34" charset="0"/>
              </a:rPr>
              <a:t>MyPLN</a:t>
            </a:r>
            <a:r>
              <a:rPr lang="en-US" sz="950" b="1" dirty="0">
                <a:cs typeface="Arial" panose="020B0604020202020204" pitchFamily="34" charset="0"/>
              </a:rPr>
              <a:t>)</a:t>
            </a:r>
          </a:p>
          <a:p>
            <a:pPr marL="342900" lvl="1" defTabSz="514350" fontAlgn="base">
              <a:spcBef>
                <a:spcPct val="0"/>
              </a:spcBef>
              <a:spcAft>
                <a:spcPct val="0"/>
              </a:spcAft>
              <a:buClrTx/>
              <a:buSzTx/>
              <a:buFont typeface="+mj-lt"/>
              <a:buAutoNum type="alphaLcPeriod"/>
              <a:defRPr/>
            </a:pPr>
            <a:r>
              <a:rPr lang="en-US" sz="900" b="1" dirty="0">
                <a:cs typeface="Arial" panose="020B0604020202020204" pitchFamily="34" charset="0"/>
              </a:rPr>
              <a:t>ELPAC Security Forms TE and Proctor Training </a:t>
            </a:r>
          </a:p>
          <a:p>
            <a:pPr marL="342900" lvl="1" defTabSz="514350" fontAlgn="base">
              <a:spcBef>
                <a:spcPct val="0"/>
              </a:spcBef>
              <a:spcAft>
                <a:spcPct val="0"/>
              </a:spcAft>
              <a:buClrTx/>
              <a:buSzTx/>
              <a:buFont typeface="+mj-lt"/>
              <a:buAutoNum type="alphaLcPeriod"/>
              <a:defRPr/>
            </a:pPr>
            <a:r>
              <a:rPr lang="en-US" sz="900" b="1" dirty="0">
                <a:cs typeface="Arial" panose="020B0604020202020204" pitchFamily="34" charset="0"/>
              </a:rPr>
              <a:t>Sign Affidavit (must be on the LAUSD Network to sign)</a:t>
            </a:r>
          </a:p>
        </p:txBody>
      </p:sp>
      <p:sp>
        <p:nvSpPr>
          <p:cNvPr id="8" name="Footer Placeholder 7">
            <a:extLst>
              <a:ext uri="{FF2B5EF4-FFF2-40B4-BE49-F238E27FC236}">
                <a16:creationId xmlns:a16="http://schemas.microsoft.com/office/drawing/2014/main" id="{FF87DA21-10DD-1879-CBAF-C4AB63785E1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894114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2EC14C-F5B6-E14F-B604-C5938C126446}"/>
              </a:ext>
            </a:extLst>
          </p:cNvPr>
          <p:cNvSpPr>
            <a:spLocks noGrp="1"/>
          </p:cNvSpPr>
          <p:nvPr>
            <p:ph type="title"/>
          </p:nvPr>
        </p:nvSpPr>
        <p:spPr/>
        <p:txBody>
          <a:bodyPr>
            <a:normAutofit/>
          </a:bodyPr>
          <a:lstStyle/>
          <a:p>
            <a:r>
              <a:rPr lang="en-US" sz="2400"/>
              <a:t>ELPAC Proctor Responsibilities</a:t>
            </a:r>
          </a:p>
        </p:txBody>
      </p:sp>
      <p:sp>
        <p:nvSpPr>
          <p:cNvPr id="6" name="Content Placeholder 5">
            <a:extLst>
              <a:ext uri="{FF2B5EF4-FFF2-40B4-BE49-F238E27FC236}">
                <a16:creationId xmlns:a16="http://schemas.microsoft.com/office/drawing/2014/main" id="{7F600F2E-53A4-324E-B410-65D3486D381F}"/>
              </a:ext>
            </a:extLst>
          </p:cNvPr>
          <p:cNvSpPr>
            <a:spLocks noGrp="1"/>
          </p:cNvSpPr>
          <p:nvPr>
            <p:ph type="body" idx="13"/>
          </p:nvPr>
        </p:nvSpPr>
        <p:spPr/>
        <p:txBody>
          <a:bodyPr spcFirstLastPara="1" wrap="square" lIns="68580" tIns="34290" rIns="68580" bIns="34290" anchor="t" anchorCtr="0">
            <a:normAutofit/>
          </a:bodyPr>
          <a:lstStyle/>
          <a:p>
            <a:pPr>
              <a:spcAft>
                <a:spcPts val="450"/>
              </a:spcAft>
              <a:buSzPct val="100000"/>
            </a:pPr>
            <a:r>
              <a:rPr lang="en-US" sz="1800" dirty="0">
                <a:ea typeface="Tahoma"/>
                <a:cs typeface="Arial" panose="020B0604020202020204" pitchFamily="34" charset="0"/>
              </a:rPr>
              <a:t>Complete all required Initial ELPAC trainings and review all policy and test administration documents.</a:t>
            </a:r>
          </a:p>
          <a:p>
            <a:pPr>
              <a:spcAft>
                <a:spcPts val="450"/>
              </a:spcAft>
              <a:buSzPct val="100000"/>
            </a:pPr>
            <a:r>
              <a:rPr lang="en-US" sz="1800" dirty="0">
                <a:ea typeface="Tahoma"/>
                <a:cs typeface="Arial" panose="020B0604020202020204" pitchFamily="34" charset="0"/>
              </a:rPr>
              <a:t>Actively monitor students when testing</a:t>
            </a:r>
          </a:p>
          <a:p>
            <a:pPr lvl="1">
              <a:buSzPct val="100000"/>
            </a:pPr>
            <a:r>
              <a:rPr lang="en-US" sz="1600" dirty="0">
                <a:ea typeface="Tahoma"/>
                <a:cs typeface="Arial" panose="020B0604020202020204" pitchFamily="34" charset="0"/>
              </a:rPr>
              <a:t>Walk up and down the aisles.</a:t>
            </a:r>
          </a:p>
          <a:p>
            <a:pPr lvl="1">
              <a:buSzPct val="100000"/>
            </a:pPr>
            <a:r>
              <a:rPr lang="en-US" sz="1600" dirty="0">
                <a:ea typeface="Tahoma"/>
                <a:cs typeface="Arial" panose="020B0604020202020204" pitchFamily="34" charset="0"/>
              </a:rPr>
              <a:t>Ensure students are not using unauthorized electronic devices.</a:t>
            </a:r>
          </a:p>
          <a:p>
            <a:pPr>
              <a:buSzPct val="100000"/>
            </a:pPr>
            <a:r>
              <a:rPr lang="en-US" sz="1800" dirty="0">
                <a:ea typeface="Tahoma"/>
                <a:cs typeface="Arial" panose="020B0604020202020204" pitchFamily="34" charset="0"/>
              </a:rPr>
              <a:t>Proctors are required when:</a:t>
            </a:r>
          </a:p>
          <a:p>
            <a:pPr lvl="1" indent="-302895">
              <a:buSzPct val="100000"/>
            </a:pPr>
            <a:r>
              <a:rPr lang="en-US" sz="1600" dirty="0">
                <a:ea typeface="Tahoma"/>
                <a:cs typeface="Arial" panose="020B0604020202020204" pitchFamily="34" charset="0"/>
              </a:rPr>
              <a:t>Testing more than 20 students in grades 3-12.</a:t>
            </a:r>
          </a:p>
          <a:p>
            <a:pPr lvl="1" indent="-302895">
              <a:buSzPct val="100000"/>
            </a:pPr>
            <a:r>
              <a:rPr lang="en-US" sz="1600" dirty="0">
                <a:ea typeface="Tahoma"/>
                <a:cs typeface="Arial" panose="020B0604020202020204" pitchFamily="34" charset="0"/>
              </a:rPr>
              <a:t>Testing more than 10 students in 2</a:t>
            </a:r>
            <a:r>
              <a:rPr lang="en-US" sz="1600" baseline="30000" dirty="0">
                <a:ea typeface="Tahoma"/>
                <a:cs typeface="Arial" panose="020B0604020202020204" pitchFamily="34" charset="0"/>
              </a:rPr>
              <a:t>nd</a:t>
            </a:r>
            <a:r>
              <a:rPr lang="en-US" sz="1600" dirty="0">
                <a:ea typeface="Tahoma"/>
                <a:cs typeface="Arial" panose="020B0604020202020204" pitchFamily="34" charset="0"/>
              </a:rPr>
              <a:t> grade Writing.</a:t>
            </a:r>
          </a:p>
          <a:p>
            <a:pPr marL="0" indent="0">
              <a:spcBef>
                <a:spcPts val="675"/>
              </a:spcBef>
              <a:buSzPct val="100000"/>
              <a:buNone/>
            </a:pPr>
            <a:endParaRPr lang="en-US" dirty="0"/>
          </a:p>
        </p:txBody>
      </p:sp>
      <p:sp>
        <p:nvSpPr>
          <p:cNvPr id="4" name="Text Placeholder 2">
            <a:extLst>
              <a:ext uri="{FF2B5EF4-FFF2-40B4-BE49-F238E27FC236}">
                <a16:creationId xmlns:a16="http://schemas.microsoft.com/office/drawing/2014/main" id="{0329C2E7-0526-4F42-AFAF-C7CB69C8C55B}"/>
              </a:ext>
            </a:extLst>
          </p:cNvPr>
          <p:cNvSpPr txBox="1">
            <a:spLocks/>
          </p:cNvSpPr>
          <p:nvPr/>
        </p:nvSpPr>
        <p:spPr>
          <a:xfrm>
            <a:off x="7019193" y="2571310"/>
            <a:ext cx="1811765" cy="830727"/>
          </a:xfrm>
          <a:prstGeom prst="rect">
            <a:avLst/>
          </a:prstGeom>
          <a:solidFill>
            <a:srgbClr val="FFFF0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a:spcBef>
                <a:spcPts val="394"/>
              </a:spcBef>
              <a:buClr>
                <a:srgbClr val="ED7D31"/>
              </a:buClr>
              <a:buNone/>
            </a:pPr>
            <a:r>
              <a:rPr lang="en-US" sz="1200" b="1" dirty="0">
                <a:cs typeface="Arial" panose="020B0604020202020204" pitchFamily="34" charset="0"/>
              </a:rPr>
              <a:t>Proctors do not receive TOMS accounts.</a:t>
            </a:r>
          </a:p>
        </p:txBody>
      </p:sp>
      <p:sp>
        <p:nvSpPr>
          <p:cNvPr id="5" name="Footer Placeholder 4">
            <a:extLst>
              <a:ext uri="{FF2B5EF4-FFF2-40B4-BE49-F238E27FC236}">
                <a16:creationId xmlns:a16="http://schemas.microsoft.com/office/drawing/2014/main" id="{C86D0176-85BB-4361-E2DF-FEB33218608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1975972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a:noFill/>
        </p:spPr>
        <p:txBody>
          <a:bodyPr spcFirstLastPara="1" wrap="square" lIns="68580" tIns="34290" rIns="68580" bIns="34290" anchor="ctr" anchorCtr="0">
            <a:normAutofit/>
          </a:bodyPr>
          <a:lstStyle/>
          <a:p>
            <a:r>
              <a:rPr lang="en-US" dirty="0"/>
              <a:t>Action Items</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r>
              <a:rPr lang="en-US" sz="1500" dirty="0">
                <a:ea typeface="Tahoma"/>
                <a:cs typeface="Arial" panose="020B0604020202020204" pitchFamily="34" charset="0"/>
              </a:rPr>
              <a:t>Access Reference Guide 143508 in E-Library (link on STB homepage).</a:t>
            </a:r>
            <a:endParaRPr lang="en-US" sz="1500" dirty="0"/>
          </a:p>
          <a:p>
            <a:pPr>
              <a:buClr>
                <a:srgbClr val="203864"/>
              </a:buClr>
            </a:pPr>
            <a:r>
              <a:rPr lang="en-US" sz="1500" dirty="0">
                <a:ea typeface="Tahoma"/>
                <a:cs typeface="Arial" panose="020B0604020202020204" pitchFamily="34" charset="0"/>
              </a:rPr>
              <a:t>Ensure your Principal completes their Training requirements.</a:t>
            </a:r>
            <a:endParaRPr lang="en-US" sz="1500" dirty="0"/>
          </a:p>
          <a:p>
            <a:pPr>
              <a:buClr>
                <a:srgbClr val="203864"/>
              </a:buClr>
            </a:pPr>
            <a:r>
              <a:rPr lang="en-US" sz="1500" dirty="0">
                <a:ea typeface="Tahoma"/>
                <a:cs typeface="Arial" panose="020B0604020202020204" pitchFamily="34" charset="0"/>
              </a:rPr>
              <a:t>Complete all of the Coordinator training requirements to receive your TOMS Account.</a:t>
            </a:r>
          </a:p>
          <a:p>
            <a:pPr>
              <a:buClr>
                <a:srgbClr val="203864"/>
              </a:buClr>
            </a:pPr>
            <a:r>
              <a:rPr lang="en-US" sz="1500" dirty="0">
                <a:ea typeface="Tahoma"/>
                <a:cs typeface="Arial" panose="020B0604020202020204" pitchFamily="34" charset="0"/>
              </a:rPr>
              <a:t>Identify Test Examiners/Proctors who need to be trained.</a:t>
            </a:r>
          </a:p>
          <a:p>
            <a:pPr>
              <a:buClr>
                <a:srgbClr val="203864"/>
              </a:buClr>
            </a:pPr>
            <a:r>
              <a:rPr lang="en-US" sz="1500" dirty="0">
                <a:ea typeface="Tahoma"/>
                <a:cs typeface="Arial" panose="020B0604020202020204" pitchFamily="34" charset="0"/>
              </a:rPr>
              <a:t>Meet with your Principal regarding scheduling Initial ELPAC training for staff.</a:t>
            </a:r>
          </a:p>
          <a:p>
            <a:pPr>
              <a:buClr>
                <a:srgbClr val="203864"/>
              </a:buClr>
            </a:pPr>
            <a:r>
              <a:rPr lang="en-US" sz="1500" dirty="0">
                <a:ea typeface="Tahoma"/>
                <a:cs typeface="Arial" panose="020B0604020202020204" pitchFamily="34" charset="0"/>
              </a:rPr>
              <a:t>Prepare agenda(s) and sign-in sheets for school-based</a:t>
            </a:r>
            <a:r>
              <a:rPr lang="en-US" sz="1500" i="1" dirty="0">
                <a:ea typeface="Tahoma"/>
                <a:cs typeface="Arial" panose="020B0604020202020204" pitchFamily="34" charset="0"/>
              </a:rPr>
              <a:t> 2023-24 Initial and Initial Alternate ELPAC Administration School-based Training.</a:t>
            </a:r>
            <a:endParaRPr lang="en-US" sz="1500" b="1" dirty="0"/>
          </a:p>
          <a:p>
            <a:pPr>
              <a:buClr>
                <a:srgbClr val="203864"/>
              </a:buClr>
            </a:pPr>
            <a:r>
              <a:rPr lang="en-US" sz="1500" dirty="0">
                <a:ea typeface="Tahoma"/>
                <a:cs typeface="Arial" panose="020B0604020202020204" pitchFamily="34" charset="0"/>
              </a:rPr>
              <a:t>Contact STB and your Region MMAL Team for guidance if there will be a change in ELPAC Coordinator at any point throughout the year. </a:t>
            </a:r>
            <a:endParaRPr lang="en-US" sz="1500" dirty="0"/>
          </a:p>
          <a:p>
            <a:pPr>
              <a:buClr>
                <a:srgbClr val="203864"/>
              </a:buClr>
            </a:pPr>
            <a:endParaRPr lang="en-US" sz="1600" dirty="0"/>
          </a:p>
        </p:txBody>
      </p:sp>
      <p:sp>
        <p:nvSpPr>
          <p:cNvPr id="5" name="Footer Placeholder 4">
            <a:extLst>
              <a:ext uri="{FF2B5EF4-FFF2-40B4-BE49-F238E27FC236}">
                <a16:creationId xmlns:a16="http://schemas.microsoft.com/office/drawing/2014/main" id="{3645AC20-76A7-5120-ECFE-2BA04F5723F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86453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dirty="0"/>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Moodle</a:t>
            </a:r>
            <a:r>
              <a:rPr lang="en-US" dirty="0">
                <a:latin typeface="Arial" panose="020B0604020202020204" pitchFamily="34" charset="0"/>
              </a:rPr>
              <a:t> Training</a:t>
            </a:r>
            <a:endParaRPr lang="en-US" dirty="0"/>
          </a:p>
        </p:txBody>
      </p:sp>
      <p:sp>
        <p:nvSpPr>
          <p:cNvPr id="6" name="Footer Placeholder 5">
            <a:extLst>
              <a:ext uri="{FF2B5EF4-FFF2-40B4-BE49-F238E27FC236}">
                <a16:creationId xmlns:a16="http://schemas.microsoft.com/office/drawing/2014/main" id="{D680DE34-1B04-7B4E-A8A3-926BD305D9E2}"/>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894107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Moodle Accounts</a:t>
            </a:r>
          </a:p>
        </p:txBody>
      </p:sp>
      <p:sp>
        <p:nvSpPr>
          <p:cNvPr id="4" name="Text Placeholder 3">
            <a:extLst>
              <a:ext uri="{FF2B5EF4-FFF2-40B4-BE49-F238E27FC236}">
                <a16:creationId xmlns:a16="http://schemas.microsoft.com/office/drawing/2014/main" id="{1DA0BE29-FDB4-3CBE-D48E-6CD0678F5F43}"/>
              </a:ext>
            </a:extLst>
          </p:cNvPr>
          <p:cNvSpPr>
            <a:spLocks noGrp="1"/>
          </p:cNvSpPr>
          <p:nvPr>
            <p:ph type="body" idx="13"/>
          </p:nvPr>
        </p:nvSpPr>
        <p:spPr/>
        <p:txBody>
          <a:bodyPr>
            <a:normAutofit/>
          </a:bodyPr>
          <a:lstStyle/>
          <a:p>
            <a:r>
              <a:rPr lang="en-US" sz="1800" dirty="0"/>
              <a:t>A Moodle account is required to access the platform.</a:t>
            </a:r>
          </a:p>
          <a:p>
            <a:pPr lvl="1"/>
            <a:r>
              <a:rPr lang="en-US" sz="1600" dirty="0"/>
              <a:t>Moodle account is NOT related to TOMS or LAUSD SSO. </a:t>
            </a:r>
          </a:p>
          <a:p>
            <a:pPr lvl="1"/>
            <a:r>
              <a:rPr lang="en-US" sz="1600" dirty="0"/>
              <a:t>Moodle account is only created ONCE in an individual’s lifetime.</a:t>
            </a:r>
          </a:p>
          <a:p>
            <a:pPr lvl="1"/>
            <a:r>
              <a:rPr lang="en-US" sz="1600" kern="1200" dirty="0">
                <a:ea typeface="Calibri"/>
              </a:rPr>
              <a:t>Previous users will use their existing Moodle account.</a:t>
            </a:r>
            <a:endParaRPr lang="en-US" sz="1600" dirty="0">
              <a:ea typeface="Calibri"/>
            </a:endParaRPr>
          </a:p>
          <a:p>
            <a:r>
              <a:rPr lang="en-US" sz="1800" i="0" kern="1200" dirty="0">
                <a:solidFill>
                  <a:srgbClr val="000000"/>
                </a:solidFill>
                <a:effectLst/>
                <a:ea typeface="Calibri"/>
                <a:cs typeface="Arial" panose="020B0604020202020204" pitchFamily="34" charset="0"/>
              </a:rPr>
              <a:t>STB will create a Moodle account for </a:t>
            </a:r>
            <a:r>
              <a:rPr lang="en-US" sz="1800" b="1" i="0" kern="1200" dirty="0">
                <a:solidFill>
                  <a:srgbClr val="000000"/>
                </a:solidFill>
                <a:effectLst/>
                <a:ea typeface="Calibri"/>
                <a:cs typeface="Arial" panose="020B0604020202020204" pitchFamily="34" charset="0"/>
              </a:rPr>
              <a:t>1</a:t>
            </a:r>
            <a:r>
              <a:rPr lang="en-US" sz="1800" b="1" i="0" kern="1200" baseline="30000" dirty="0">
                <a:solidFill>
                  <a:srgbClr val="000000"/>
                </a:solidFill>
                <a:effectLst/>
                <a:ea typeface="Calibri"/>
                <a:cs typeface="Arial" panose="020B0604020202020204" pitchFamily="34" charset="0"/>
              </a:rPr>
              <a:t>st</a:t>
            </a:r>
            <a:r>
              <a:rPr lang="en-US" sz="1800" b="1" i="0" kern="1200" dirty="0">
                <a:solidFill>
                  <a:srgbClr val="000000"/>
                </a:solidFill>
                <a:effectLst/>
                <a:ea typeface="Calibri"/>
                <a:cs typeface="Arial" panose="020B0604020202020204" pitchFamily="34" charset="0"/>
              </a:rPr>
              <a:t> time users ONLY</a:t>
            </a:r>
            <a:r>
              <a:rPr lang="en-US" sz="1800" i="0" kern="1200" dirty="0">
                <a:solidFill>
                  <a:srgbClr val="000000"/>
                </a:solidFill>
                <a:effectLst/>
                <a:ea typeface="Calibri"/>
                <a:cs typeface="Arial" panose="020B0604020202020204" pitchFamily="34" charset="0"/>
              </a:rPr>
              <a:t>.</a:t>
            </a:r>
          </a:p>
          <a:p>
            <a:pPr lvl="1"/>
            <a:r>
              <a:rPr lang="en-US" sz="1600" b="1" i="0" kern="1200" dirty="0">
                <a:effectLst/>
                <a:highlight>
                  <a:srgbClr val="00FFFF"/>
                </a:highlight>
                <a:ea typeface="Calibri"/>
                <a:cs typeface="Arial" panose="020B0604020202020204" pitchFamily="34" charset="0"/>
              </a:rPr>
              <a:t>Coordinators</a:t>
            </a:r>
            <a:r>
              <a:rPr lang="en-US" sz="1600" i="0" kern="1200" dirty="0">
                <a:effectLst/>
                <a:ea typeface="Calibri"/>
                <a:cs typeface="Arial" panose="020B0604020202020204" pitchFamily="34" charset="0"/>
              </a:rPr>
              <a:t>- Account created upon designation in Principal’s Portal.</a:t>
            </a:r>
          </a:p>
          <a:p>
            <a:pPr lvl="1"/>
            <a:r>
              <a:rPr lang="en-US" sz="1600" b="1" i="0" kern="1200" dirty="0">
                <a:effectLst/>
                <a:highlight>
                  <a:srgbClr val="00FFFF"/>
                </a:highlight>
                <a:ea typeface="Calibri"/>
                <a:cs typeface="Arial" panose="020B0604020202020204" pitchFamily="34" charset="0"/>
              </a:rPr>
              <a:t>TEs</a:t>
            </a:r>
            <a:r>
              <a:rPr lang="en-US" sz="1600" i="0" kern="1200" dirty="0">
                <a:effectLst/>
                <a:ea typeface="Calibri"/>
                <a:cs typeface="Arial" panose="020B0604020202020204" pitchFamily="34" charset="0"/>
              </a:rPr>
              <a:t>- Acc</a:t>
            </a:r>
            <a:r>
              <a:rPr lang="en-US" sz="1600" i="0" kern="1200" dirty="0">
                <a:solidFill>
                  <a:srgbClr val="000000"/>
                </a:solidFill>
                <a:effectLst/>
                <a:ea typeface="Calibri"/>
                <a:cs typeface="Arial" panose="020B0604020202020204" pitchFamily="34" charset="0"/>
              </a:rPr>
              <a:t>ount created </a:t>
            </a:r>
            <a:r>
              <a:rPr lang="en-US" sz="1600" b="1" i="0" kern="1200" dirty="0">
                <a:solidFill>
                  <a:srgbClr val="000000"/>
                </a:solidFill>
                <a:effectLst/>
                <a:ea typeface="Calibri"/>
                <a:cs typeface="Arial" panose="020B0604020202020204" pitchFamily="34" charset="0"/>
              </a:rPr>
              <a:t>AFTER</a:t>
            </a:r>
            <a:r>
              <a:rPr lang="en-US" sz="1600" i="0" kern="1200" dirty="0">
                <a:solidFill>
                  <a:srgbClr val="000000"/>
                </a:solidFill>
                <a:effectLst/>
                <a:ea typeface="Calibri"/>
                <a:cs typeface="Arial" panose="020B0604020202020204" pitchFamily="34" charset="0"/>
              </a:rPr>
              <a:t> Coordinator designates them in the STB Portal.</a:t>
            </a:r>
          </a:p>
          <a:p>
            <a:pPr lvl="1"/>
            <a:r>
              <a:rPr lang="en-US" sz="1600" dirty="0">
                <a:ea typeface="Tahoma"/>
                <a:cs typeface="Arial" panose="020B0604020202020204" pitchFamily="34" charset="0"/>
              </a:rPr>
              <a:t>User will receive an email from </a:t>
            </a:r>
            <a:r>
              <a:rPr lang="en-US" sz="1600" dirty="0">
                <a:ea typeface="Tahoma"/>
                <a:cs typeface="Arial" panose="020B0604020202020204" pitchFamily="34" charset="0"/>
                <a:hlinkClick r:id="rId3">
                  <a:extLst>
                    <a:ext uri="{A12FA001-AC4F-418D-AE19-62706E023703}">
                      <ahyp:hlinkClr xmlns:ahyp="http://schemas.microsoft.com/office/drawing/2018/hyperlinkcolor" val="tx"/>
                    </a:ext>
                  </a:extLst>
                </a:hlinkClick>
              </a:rPr>
              <a:t>moodlesupport@scoe.net</a:t>
            </a:r>
            <a:endParaRPr lang="en-US" sz="1600" dirty="0">
              <a:ea typeface="Tahoma"/>
              <a:cs typeface="Arial" panose="020B0604020202020204" pitchFamily="34" charset="0"/>
            </a:endParaRPr>
          </a:p>
          <a:p>
            <a:pPr lvl="2"/>
            <a:r>
              <a:rPr lang="en-US" sz="1400" dirty="0">
                <a:ea typeface="Tahoma"/>
                <a:cs typeface="Arial" panose="020B0604020202020204" pitchFamily="34" charset="0"/>
              </a:rPr>
              <a:t>Save username </a:t>
            </a:r>
          </a:p>
          <a:p>
            <a:pPr marL="0">
              <a:lnSpc>
                <a:spcPct val="107000"/>
              </a:lnSpc>
            </a:pPr>
            <a:endParaRPr lang="en-US" sz="1200" kern="1200" dirty="0">
              <a:ea typeface="Calibri" panose="020F0502020204030204" pitchFamily="34" charset="0"/>
              <a:cs typeface="Arial" panose="020B0604020202020204" pitchFamily="34" charset="0"/>
            </a:endParaRPr>
          </a:p>
          <a:p>
            <a:pPr marL="0">
              <a:lnSpc>
                <a:spcPct val="107000"/>
              </a:lnSpc>
            </a:pPr>
            <a:endParaRPr lang="en-US" sz="1200" kern="1200" dirty="0">
              <a:ea typeface="Calibri" panose="020F0502020204030204" pitchFamily="34" charset="0"/>
              <a:cs typeface="Arial" panose="020B0604020202020204" pitchFamily="34" charset="0"/>
            </a:endParaRPr>
          </a:p>
          <a:p>
            <a:pPr lvl="1"/>
            <a:endParaRPr lang="en-US" dirty="0"/>
          </a:p>
          <a:p>
            <a:pPr marL="344805" lvl="1" indent="0">
              <a:buNone/>
            </a:pPr>
            <a:endParaRPr lang="en-US" dirty="0"/>
          </a:p>
          <a:p>
            <a:pPr lvl="1"/>
            <a:endParaRPr lang="en-US" dirty="0"/>
          </a:p>
          <a:p>
            <a:pPr lvl="1"/>
            <a:endParaRPr lang="en-US" dirty="0"/>
          </a:p>
          <a:p>
            <a:endParaRPr lang="en-US" dirty="0"/>
          </a:p>
        </p:txBody>
      </p:sp>
      <p:sp>
        <p:nvSpPr>
          <p:cNvPr id="3" name="Text Placeholder 2">
            <a:extLst>
              <a:ext uri="{FF2B5EF4-FFF2-40B4-BE49-F238E27FC236}">
                <a16:creationId xmlns:a16="http://schemas.microsoft.com/office/drawing/2014/main" id="{939D3842-3033-CEBA-7CE8-9AD705AE9DAE}"/>
              </a:ext>
            </a:extLst>
          </p:cNvPr>
          <p:cNvSpPr txBox="1">
            <a:spLocks/>
          </p:cNvSpPr>
          <p:nvPr/>
        </p:nvSpPr>
        <p:spPr>
          <a:xfrm>
            <a:off x="1329178" y="4372263"/>
            <a:ext cx="6120231" cy="258633"/>
          </a:xfrm>
          <a:prstGeom prst="rect">
            <a:avLst/>
          </a:prstGeom>
          <a:solidFill>
            <a:srgbClr val="FFFF0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a:spcBef>
                <a:spcPts val="394"/>
              </a:spcBef>
              <a:buClr>
                <a:srgbClr val="ED7D31"/>
              </a:buClr>
              <a:buNone/>
            </a:pPr>
            <a:r>
              <a:rPr lang="en-US" sz="1100" dirty="0">
                <a:cs typeface="Arial" panose="020B0604020202020204" pitchFamily="34" charset="0"/>
              </a:rPr>
              <a:t>No LAUSD employee should create a Moodle account! ALL accounts are managed by STB!</a:t>
            </a:r>
          </a:p>
        </p:txBody>
      </p:sp>
      <p:sp>
        <p:nvSpPr>
          <p:cNvPr id="7" name="Footer Placeholder 6">
            <a:extLst>
              <a:ext uri="{FF2B5EF4-FFF2-40B4-BE49-F238E27FC236}">
                <a16:creationId xmlns:a16="http://schemas.microsoft.com/office/drawing/2014/main" id="{7EA786FF-6813-0CFA-D082-542AF783D2F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44297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Moodle Enrollment Keys</a:t>
            </a:r>
          </a:p>
        </p:txBody>
      </p:sp>
      <p:sp>
        <p:nvSpPr>
          <p:cNvPr id="4" name="Text Placeholder 3">
            <a:extLst>
              <a:ext uri="{FF2B5EF4-FFF2-40B4-BE49-F238E27FC236}">
                <a16:creationId xmlns:a16="http://schemas.microsoft.com/office/drawing/2014/main" id="{1DA0BE29-FDB4-3CBE-D48E-6CD0678F5F43}"/>
              </a:ext>
            </a:extLst>
          </p:cNvPr>
          <p:cNvSpPr>
            <a:spLocks noGrp="1"/>
          </p:cNvSpPr>
          <p:nvPr>
            <p:ph type="body" idx="13"/>
          </p:nvPr>
        </p:nvSpPr>
        <p:spPr/>
        <p:txBody>
          <a:bodyPr spcFirstLastPara="1" wrap="square" lIns="68580" tIns="34290" rIns="68580" bIns="34290" anchor="t" anchorCtr="0">
            <a:normAutofit fontScale="92500" lnSpcReduction="10000"/>
          </a:bodyPr>
          <a:lstStyle/>
          <a:p>
            <a:pPr>
              <a:spcAft>
                <a:spcPts val="500"/>
              </a:spcAft>
            </a:pPr>
            <a:r>
              <a:rPr lang="en-US" sz="1600" dirty="0">
                <a:ea typeface="Tahoma"/>
                <a:cs typeface="Arial" panose="020B0604020202020204" pitchFamily="34" charset="0"/>
              </a:rPr>
              <a:t>Moodle enrollment keys allow access to specific ELPAC trainings in the LAUSD section of Moodle.</a:t>
            </a:r>
            <a:endParaRPr lang="en-US" sz="1600" dirty="0"/>
          </a:p>
          <a:p>
            <a:pPr lvl="1">
              <a:spcAft>
                <a:spcPts val="500"/>
              </a:spcAft>
            </a:pPr>
            <a:r>
              <a:rPr lang="en-US" sz="1500" dirty="0">
                <a:ea typeface="Tahoma"/>
                <a:cs typeface="Arial" panose="020B0604020202020204" pitchFamily="34" charset="0"/>
              </a:rPr>
              <a:t>Each school has a set of unique Moodle Keys for each ELPAC Assessment: </a:t>
            </a:r>
          </a:p>
          <a:p>
            <a:pPr lvl="2" indent="-302895">
              <a:spcAft>
                <a:spcPts val="500"/>
              </a:spcAft>
            </a:pPr>
            <a:r>
              <a:rPr lang="en-US" sz="1400" dirty="0">
                <a:ea typeface="Tahoma"/>
                <a:cs typeface="Arial" panose="020B0604020202020204" pitchFamily="34" charset="0"/>
              </a:rPr>
              <a:t>Initial ELPAC</a:t>
            </a:r>
          </a:p>
          <a:p>
            <a:pPr lvl="2" indent="-302895">
              <a:spcAft>
                <a:spcPts val="500"/>
              </a:spcAft>
            </a:pPr>
            <a:r>
              <a:rPr lang="en-US" sz="1400" dirty="0">
                <a:ea typeface="Tahoma"/>
                <a:cs typeface="Arial" panose="020B0604020202020204" pitchFamily="34" charset="0"/>
              </a:rPr>
              <a:t>Initial Alternate ELPAC</a:t>
            </a:r>
          </a:p>
          <a:p>
            <a:pPr>
              <a:spcAft>
                <a:spcPts val="500"/>
              </a:spcAft>
            </a:pPr>
            <a:r>
              <a:rPr lang="en-US" sz="1600" dirty="0">
                <a:ea typeface="Calibri"/>
                <a:cs typeface="Arial" panose="020B0604020202020204" pitchFamily="34" charset="0"/>
              </a:rPr>
              <a:t>ELPAC Coordinators will receive access to the Initial ELPAC Moodle Keys in the STB Portal 1-2 business days AFTER both of the following are completed:</a:t>
            </a:r>
          </a:p>
          <a:p>
            <a:pPr lvl="1">
              <a:spcAft>
                <a:spcPts val="500"/>
              </a:spcAft>
            </a:pPr>
            <a:r>
              <a:rPr lang="en-US" sz="1500" dirty="0">
                <a:ea typeface="Tahoma"/>
                <a:cs typeface="Arial" panose="020B0604020202020204" pitchFamily="34" charset="0"/>
              </a:rPr>
              <a:t>Coordinator is designated in the Principal’s Portal.</a:t>
            </a:r>
          </a:p>
          <a:p>
            <a:pPr lvl="1">
              <a:spcAft>
                <a:spcPts val="500"/>
              </a:spcAft>
            </a:pPr>
            <a:r>
              <a:rPr lang="en-US" sz="1500" kern="1200" dirty="0">
                <a:ea typeface="Tahoma"/>
                <a:cs typeface="Arial" panose="020B0604020202020204" pitchFamily="34" charset="0"/>
              </a:rPr>
              <a:t>Principal and Coordinator complete Security Requirements.</a:t>
            </a:r>
          </a:p>
          <a:p>
            <a:pPr>
              <a:spcAft>
                <a:spcPts val="500"/>
              </a:spcAft>
            </a:pPr>
            <a:r>
              <a:rPr lang="en-US" sz="1600" kern="1200" dirty="0">
                <a:solidFill>
                  <a:srgbClr val="FF0000"/>
                </a:solidFill>
                <a:ea typeface="Tahoma"/>
                <a:cs typeface="Arial" panose="020B0604020202020204" pitchFamily="34" charset="0"/>
              </a:rPr>
              <a:t>ELPAC Coordinators</a:t>
            </a:r>
            <a:r>
              <a:rPr lang="en-US" sz="1600" u="sng" kern="1200" dirty="0">
                <a:solidFill>
                  <a:srgbClr val="FF0000"/>
                </a:solidFill>
                <a:ea typeface="Tahoma"/>
                <a:cs typeface="Arial" panose="020B0604020202020204" pitchFamily="34" charset="0"/>
              </a:rPr>
              <a:t> </a:t>
            </a:r>
            <a:r>
              <a:rPr lang="en-US" sz="1600" kern="1200" dirty="0">
                <a:solidFill>
                  <a:srgbClr val="FF0000"/>
                </a:solidFill>
                <a:ea typeface="Tahoma"/>
                <a:cs typeface="Arial" panose="020B0604020202020204" pitchFamily="34" charset="0"/>
              </a:rPr>
              <a:t>will distribute the Moodle </a:t>
            </a:r>
            <a:r>
              <a:rPr lang="en-US" sz="1600" dirty="0">
                <a:solidFill>
                  <a:srgbClr val="FF0000"/>
                </a:solidFill>
                <a:ea typeface="Tahoma"/>
                <a:cs typeface="Arial" panose="020B0604020202020204" pitchFamily="34" charset="0"/>
              </a:rPr>
              <a:t>Key(s)</a:t>
            </a:r>
            <a:r>
              <a:rPr lang="en-US" sz="1600" kern="1200" dirty="0">
                <a:solidFill>
                  <a:srgbClr val="FF0000"/>
                </a:solidFill>
                <a:ea typeface="Tahoma"/>
                <a:cs typeface="Arial" panose="020B0604020202020204" pitchFamily="34" charset="0"/>
              </a:rPr>
              <a:t> </a:t>
            </a:r>
            <a:r>
              <a:rPr lang="en-US" sz="1600" dirty="0">
                <a:solidFill>
                  <a:srgbClr val="FF0000"/>
                </a:solidFill>
                <a:ea typeface="Tahoma"/>
                <a:cs typeface="Arial" panose="020B0604020202020204" pitchFamily="34" charset="0"/>
              </a:rPr>
              <a:t>AFTER designating the TE in the STB Portal.</a:t>
            </a:r>
            <a:endParaRPr lang="en-US" sz="1600" kern="1200" dirty="0">
              <a:solidFill>
                <a:srgbClr val="FF0000"/>
              </a:solidFill>
              <a:ea typeface="Tahoma"/>
              <a:cs typeface="Arial" panose="020B0604020202020204" pitchFamily="34" charset="0"/>
            </a:endParaRPr>
          </a:p>
          <a:p>
            <a:pPr lvl="1">
              <a:spcAft>
                <a:spcPts val="500"/>
              </a:spcAft>
            </a:pPr>
            <a:r>
              <a:rPr lang="en-US" sz="1500" kern="1200" dirty="0">
                <a:ea typeface="Tahoma"/>
                <a:cs typeface="Arial" panose="020B0604020202020204" pitchFamily="34" charset="0"/>
              </a:rPr>
              <a:t>The Moodle Team will not provide you with Moodle </a:t>
            </a:r>
            <a:r>
              <a:rPr lang="en-US" sz="1500" dirty="0">
                <a:ea typeface="Tahoma"/>
                <a:cs typeface="Arial" panose="020B0604020202020204" pitchFamily="34" charset="0"/>
              </a:rPr>
              <a:t>Keys</a:t>
            </a:r>
            <a:r>
              <a:rPr lang="en-US" sz="1500" kern="1200" dirty="0">
                <a:ea typeface="Tahoma"/>
                <a:cs typeface="Arial" panose="020B0604020202020204" pitchFamily="34" charset="0"/>
              </a:rPr>
              <a:t>.</a:t>
            </a:r>
          </a:p>
          <a:p>
            <a:pPr lvl="1">
              <a:spcAft>
                <a:spcPts val="500"/>
              </a:spcAft>
            </a:pPr>
            <a:r>
              <a:rPr lang="en-US" sz="1500" kern="1200" dirty="0">
                <a:ea typeface="Tahoma"/>
                <a:cs typeface="Arial" panose="020B0604020202020204" pitchFamily="34" charset="0"/>
              </a:rPr>
              <a:t>Contact STB for Moodle key support; </a:t>
            </a:r>
            <a:r>
              <a:rPr lang="en-US" sz="1500" b="1" u="sng" kern="1200" dirty="0">
                <a:ea typeface="Tahoma"/>
                <a:cs typeface="Arial" panose="020B0604020202020204" pitchFamily="34" charset="0"/>
              </a:rPr>
              <a:t>DO NOT</a:t>
            </a:r>
            <a:r>
              <a:rPr lang="en-US" sz="1500" u="sng" kern="1200" dirty="0">
                <a:ea typeface="Tahoma"/>
                <a:cs typeface="Arial" panose="020B0604020202020204" pitchFamily="34" charset="0"/>
              </a:rPr>
              <a:t> email Moodle</a:t>
            </a:r>
            <a:r>
              <a:rPr lang="en-US" sz="1500" kern="1200" dirty="0">
                <a:ea typeface="Tahoma"/>
                <a:cs typeface="Arial" panose="020B0604020202020204" pitchFamily="34" charset="0"/>
              </a:rPr>
              <a:t>.</a:t>
            </a:r>
          </a:p>
          <a:p>
            <a:pPr lvl="1">
              <a:spcAft>
                <a:spcPts val="500"/>
              </a:spcAft>
            </a:pPr>
            <a:r>
              <a:rPr lang="en-US" sz="1500" dirty="0">
                <a:ea typeface="Tahoma"/>
                <a:cs typeface="Arial" panose="020B0604020202020204" pitchFamily="34" charset="0"/>
              </a:rPr>
              <a:t>The keys will not work if you are </a:t>
            </a:r>
            <a:r>
              <a:rPr lang="en-US" sz="1500">
                <a:ea typeface="Tahoma"/>
                <a:cs typeface="Arial" panose="020B0604020202020204" pitchFamily="34" charset="0"/>
              </a:rPr>
              <a:t>accessing the incorrect </a:t>
            </a:r>
            <a:r>
              <a:rPr lang="en-US" sz="1500" dirty="0">
                <a:ea typeface="Tahoma"/>
                <a:cs typeface="Arial" panose="020B0604020202020204" pitchFamily="34" charset="0"/>
              </a:rPr>
              <a:t>course.</a:t>
            </a:r>
          </a:p>
        </p:txBody>
      </p:sp>
      <p:sp>
        <p:nvSpPr>
          <p:cNvPr id="6" name="Footer Placeholder 5">
            <a:extLst>
              <a:ext uri="{FF2B5EF4-FFF2-40B4-BE49-F238E27FC236}">
                <a16:creationId xmlns:a16="http://schemas.microsoft.com/office/drawing/2014/main" id="{DE98C3FF-1EA6-379E-D53B-BD0D6316FBB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618668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A picture containing screenshot, text, rectangle, line&#10;&#10;Description automatically generated">
            <a:extLst>
              <a:ext uri="{FF2B5EF4-FFF2-40B4-BE49-F238E27FC236}">
                <a16:creationId xmlns:a16="http://schemas.microsoft.com/office/drawing/2014/main" id="{4B65031F-141E-726A-F01C-4EF09B49D836}"/>
              </a:ext>
            </a:extLst>
          </p:cNvPr>
          <p:cNvPicPr>
            <a:picLocks noChangeAspect="1"/>
          </p:cNvPicPr>
          <p:nvPr/>
        </p:nvPicPr>
        <p:blipFill rotWithShape="1">
          <a:blip r:embed="rId3"/>
          <a:srcRect l="50000" t="3247" r="1010" b="3509"/>
          <a:stretch/>
        </p:blipFill>
        <p:spPr>
          <a:xfrm>
            <a:off x="4797335" y="3159993"/>
            <a:ext cx="1964177" cy="1458259"/>
          </a:xfrm>
          <a:prstGeom prst="rect">
            <a:avLst/>
          </a:prstGeom>
        </p:spPr>
      </p:pic>
      <p:sp>
        <p:nvSpPr>
          <p:cNvPr id="2" name="Title 1"/>
          <p:cNvSpPr>
            <a:spLocks noGrp="1"/>
          </p:cNvSpPr>
          <p:nvPr>
            <p:ph type="title"/>
          </p:nvPr>
        </p:nvSpPr>
        <p:spPr>
          <a:noFill/>
        </p:spPr>
        <p:txBody>
          <a:bodyPr spcFirstLastPara="1" wrap="square" lIns="68580" tIns="34290" rIns="68580" bIns="34290" anchor="b" anchorCtr="0">
            <a:normAutofit/>
          </a:bodyPr>
          <a:lstStyle/>
          <a:p>
            <a:r>
              <a:rPr lang="en-US" dirty="0"/>
              <a:t>Accessing the Moodle Keys in STB Portal</a:t>
            </a:r>
          </a:p>
        </p:txBody>
      </p:sp>
      <p:sp>
        <p:nvSpPr>
          <p:cNvPr id="8" name="Text Placeholder 7">
            <a:extLst>
              <a:ext uri="{FF2B5EF4-FFF2-40B4-BE49-F238E27FC236}">
                <a16:creationId xmlns:a16="http://schemas.microsoft.com/office/drawing/2014/main" id="{73800961-D106-3FD6-AE25-8B268F7719A7}"/>
              </a:ext>
            </a:extLst>
          </p:cNvPr>
          <p:cNvSpPr>
            <a:spLocks noGrp="1"/>
          </p:cNvSpPr>
          <p:nvPr>
            <p:ph type="body" idx="13"/>
          </p:nvPr>
        </p:nvSpPr>
        <p:spPr/>
        <p:txBody>
          <a:bodyPr spcFirstLastPara="1" wrap="square" lIns="68580" tIns="34290" rIns="68580" bIns="34290" anchor="t" anchorCtr="0">
            <a:noAutofit/>
          </a:bodyPr>
          <a:lstStyle/>
          <a:p>
            <a:pPr marL="0" indent="0">
              <a:buNone/>
            </a:pPr>
            <a:r>
              <a:rPr lang="en-US" sz="1800" b="1" dirty="0">
                <a:ea typeface="Tahoma"/>
                <a:cs typeface="Arial" panose="020B0604020202020204" pitchFamily="34" charset="0"/>
              </a:rPr>
              <a:t>ELPAC Coordinators</a:t>
            </a:r>
            <a:r>
              <a:rPr lang="en-US" sz="1800" dirty="0">
                <a:ea typeface="Tahoma"/>
                <a:cs typeface="Arial" panose="020B0604020202020204" pitchFamily="34" charset="0"/>
              </a:rPr>
              <a:t> will securely distribute the school’s Initial or Initial Alternate ELPAC Moodle enrollment key to individuals who have been designated as TEs in the STB Portal.</a:t>
            </a:r>
          </a:p>
          <a:p>
            <a:endParaRPr lang="en-US" dirty="0"/>
          </a:p>
        </p:txBody>
      </p:sp>
      <p:pic>
        <p:nvPicPr>
          <p:cNvPr id="3" name="Picture 3">
            <a:extLst>
              <a:ext uri="{FF2B5EF4-FFF2-40B4-BE49-F238E27FC236}">
                <a16:creationId xmlns:a16="http://schemas.microsoft.com/office/drawing/2014/main" id="{366E9058-B401-46B4-A603-6C7EA9E6D1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82783" y="1913425"/>
            <a:ext cx="2668429" cy="1143512"/>
          </a:xfrm>
          <a:prstGeom prst="rect">
            <a:avLst/>
          </a:prstGeom>
          <a:ln>
            <a:solidFill>
              <a:schemeClr val="tx1"/>
            </a:solidFill>
          </a:ln>
        </p:spPr>
      </p:pic>
      <p:sp>
        <p:nvSpPr>
          <p:cNvPr id="4" name="Frame 3">
            <a:extLst>
              <a:ext uri="{FF2B5EF4-FFF2-40B4-BE49-F238E27FC236}">
                <a16:creationId xmlns:a16="http://schemas.microsoft.com/office/drawing/2014/main" id="{F305D5CB-757A-4F51-9380-017D8FFB3556}"/>
              </a:ext>
            </a:extLst>
          </p:cNvPr>
          <p:cNvSpPr/>
          <p:nvPr/>
        </p:nvSpPr>
        <p:spPr>
          <a:xfrm>
            <a:off x="3375685" y="2565682"/>
            <a:ext cx="1973027" cy="238196"/>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5" name="Picture 5" descr="Graphical user interface, text, application&#10;&#10;Description automatically generated">
            <a:extLst>
              <a:ext uri="{FF2B5EF4-FFF2-40B4-BE49-F238E27FC236}">
                <a16:creationId xmlns:a16="http://schemas.microsoft.com/office/drawing/2014/main" id="{CF0F898D-5A10-8C39-F115-FAA97CB0114F}"/>
              </a:ext>
            </a:extLst>
          </p:cNvPr>
          <p:cNvPicPr>
            <a:picLocks noChangeAspect="1"/>
          </p:cNvPicPr>
          <p:nvPr/>
        </p:nvPicPr>
        <p:blipFill rotWithShape="1">
          <a:blip r:embed="rId5"/>
          <a:srcRect t="15217" r="79731" b="19130"/>
          <a:stretch/>
        </p:blipFill>
        <p:spPr>
          <a:xfrm>
            <a:off x="2382171" y="3142433"/>
            <a:ext cx="2237635" cy="1477536"/>
          </a:xfrm>
          <a:prstGeom prst="rect">
            <a:avLst/>
          </a:prstGeom>
          <a:ln>
            <a:noFill/>
          </a:ln>
        </p:spPr>
      </p:pic>
      <p:sp>
        <p:nvSpPr>
          <p:cNvPr id="12" name="Frame 11">
            <a:extLst>
              <a:ext uri="{FF2B5EF4-FFF2-40B4-BE49-F238E27FC236}">
                <a16:creationId xmlns:a16="http://schemas.microsoft.com/office/drawing/2014/main" id="{5345FBA5-23E3-4C81-9C21-4FA894CC362E}"/>
              </a:ext>
            </a:extLst>
          </p:cNvPr>
          <p:cNvSpPr/>
          <p:nvPr/>
        </p:nvSpPr>
        <p:spPr>
          <a:xfrm>
            <a:off x="3095676" y="3674242"/>
            <a:ext cx="820470" cy="321528"/>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 name="Frame 5">
            <a:extLst>
              <a:ext uri="{FF2B5EF4-FFF2-40B4-BE49-F238E27FC236}">
                <a16:creationId xmlns:a16="http://schemas.microsoft.com/office/drawing/2014/main" id="{CF990096-4A75-2B47-9CDA-19B40C96D906}"/>
              </a:ext>
            </a:extLst>
          </p:cNvPr>
          <p:cNvSpPr/>
          <p:nvPr/>
        </p:nvSpPr>
        <p:spPr>
          <a:xfrm>
            <a:off x="5364257" y="3662992"/>
            <a:ext cx="799689" cy="291371"/>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1" name="Footer Placeholder 10">
            <a:extLst>
              <a:ext uri="{FF2B5EF4-FFF2-40B4-BE49-F238E27FC236}">
                <a16:creationId xmlns:a16="http://schemas.microsoft.com/office/drawing/2014/main" id="{169FEC89-A4B5-4CF3-8045-705F6B7704C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6063551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white registration form&#10;&#10;Description automatically generated">
            <a:extLst>
              <a:ext uri="{FF2B5EF4-FFF2-40B4-BE49-F238E27FC236}">
                <a16:creationId xmlns:a16="http://schemas.microsoft.com/office/drawing/2014/main" id="{E3A527C9-09DD-0E14-6551-8CC40A6B7A07}"/>
              </a:ext>
            </a:extLst>
          </p:cNvPr>
          <p:cNvPicPr>
            <a:picLocks noChangeAspect="1"/>
          </p:cNvPicPr>
          <p:nvPr/>
        </p:nvPicPr>
        <p:blipFill>
          <a:blip r:embed="rId3"/>
          <a:stretch>
            <a:fillRect/>
          </a:stretch>
        </p:blipFill>
        <p:spPr>
          <a:xfrm>
            <a:off x="2826151" y="2881015"/>
            <a:ext cx="5080777" cy="1742682"/>
          </a:xfrm>
          <a:prstGeom prst="rect">
            <a:avLst/>
          </a:prstGeom>
        </p:spPr>
      </p:pic>
      <p:sp>
        <p:nvSpPr>
          <p:cNvPr id="2" name="Title 1"/>
          <p:cNvSpPr>
            <a:spLocks noGrp="1"/>
          </p:cNvSpPr>
          <p:nvPr>
            <p:ph type="title"/>
          </p:nvPr>
        </p:nvSpPr>
        <p:spPr>
          <a:noFill/>
        </p:spPr>
        <p:txBody>
          <a:bodyPr>
            <a:normAutofit/>
          </a:bodyPr>
          <a:lstStyle/>
          <a:p>
            <a:r>
              <a:rPr lang="en-US" dirty="0"/>
              <a:t>Accessing the Moodle Keys in STB Portal</a:t>
            </a:r>
          </a:p>
        </p:txBody>
      </p:sp>
      <p:pic>
        <p:nvPicPr>
          <p:cNvPr id="3" name="Picture 4" descr="Table&#10;&#10;Description automatically generated">
            <a:extLst>
              <a:ext uri="{FF2B5EF4-FFF2-40B4-BE49-F238E27FC236}">
                <a16:creationId xmlns:a16="http://schemas.microsoft.com/office/drawing/2014/main" id="{BEE3D000-EC5C-D3E6-6C2A-67A93670C013}"/>
              </a:ext>
            </a:extLst>
          </p:cNvPr>
          <p:cNvPicPr>
            <a:picLocks noChangeAspect="1"/>
          </p:cNvPicPr>
          <p:nvPr/>
        </p:nvPicPr>
        <p:blipFill rotWithShape="1">
          <a:blip r:embed="rId4"/>
          <a:srcRect t="-3653" b="40566"/>
          <a:stretch/>
        </p:blipFill>
        <p:spPr>
          <a:xfrm>
            <a:off x="2826151" y="967380"/>
            <a:ext cx="4973684" cy="1774460"/>
          </a:xfrm>
          <a:prstGeom prst="rect">
            <a:avLst/>
          </a:prstGeom>
          <a:ln>
            <a:solidFill>
              <a:schemeClr val="tx1"/>
            </a:solidFill>
          </a:ln>
        </p:spPr>
      </p:pic>
      <p:sp>
        <p:nvSpPr>
          <p:cNvPr id="5" name="Frame 4">
            <a:extLst>
              <a:ext uri="{FF2B5EF4-FFF2-40B4-BE49-F238E27FC236}">
                <a16:creationId xmlns:a16="http://schemas.microsoft.com/office/drawing/2014/main" id="{CAE42808-0BE2-BA8A-0B47-ABF50A166B4A}"/>
              </a:ext>
            </a:extLst>
          </p:cNvPr>
          <p:cNvSpPr/>
          <p:nvPr/>
        </p:nvSpPr>
        <p:spPr>
          <a:xfrm>
            <a:off x="5911749" y="2149346"/>
            <a:ext cx="1679742" cy="421044"/>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8" name="Frame 7">
            <a:extLst>
              <a:ext uri="{FF2B5EF4-FFF2-40B4-BE49-F238E27FC236}">
                <a16:creationId xmlns:a16="http://schemas.microsoft.com/office/drawing/2014/main" id="{20FE2FCA-EBF7-C958-03BC-094F70CB1329}"/>
              </a:ext>
            </a:extLst>
          </p:cNvPr>
          <p:cNvSpPr/>
          <p:nvPr/>
        </p:nvSpPr>
        <p:spPr>
          <a:xfrm>
            <a:off x="5899422" y="1623332"/>
            <a:ext cx="942257" cy="284934"/>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9" name="Frame 8">
            <a:extLst>
              <a:ext uri="{FF2B5EF4-FFF2-40B4-BE49-F238E27FC236}">
                <a16:creationId xmlns:a16="http://schemas.microsoft.com/office/drawing/2014/main" id="{4B26E6D4-7CBA-71A3-F1B4-F79668CF1C64}"/>
              </a:ext>
            </a:extLst>
          </p:cNvPr>
          <p:cNvSpPr/>
          <p:nvPr/>
        </p:nvSpPr>
        <p:spPr>
          <a:xfrm>
            <a:off x="6051723" y="3982312"/>
            <a:ext cx="1685206" cy="411428"/>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10" name="Frame 9">
            <a:extLst>
              <a:ext uri="{FF2B5EF4-FFF2-40B4-BE49-F238E27FC236}">
                <a16:creationId xmlns:a16="http://schemas.microsoft.com/office/drawing/2014/main" id="{A0D46AF9-E07E-8AE6-2990-F13C6F3D3087}"/>
              </a:ext>
            </a:extLst>
          </p:cNvPr>
          <p:cNvSpPr/>
          <p:nvPr/>
        </p:nvSpPr>
        <p:spPr>
          <a:xfrm>
            <a:off x="6005703" y="3454274"/>
            <a:ext cx="1585788" cy="298082"/>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11" name="Text Placeholder 2">
            <a:extLst>
              <a:ext uri="{FF2B5EF4-FFF2-40B4-BE49-F238E27FC236}">
                <a16:creationId xmlns:a16="http://schemas.microsoft.com/office/drawing/2014/main" id="{75F3B432-4DE5-60ED-8810-320C6636AFC9}"/>
              </a:ext>
            </a:extLst>
          </p:cNvPr>
          <p:cNvSpPr txBox="1">
            <a:spLocks/>
          </p:cNvSpPr>
          <p:nvPr/>
        </p:nvSpPr>
        <p:spPr>
          <a:xfrm>
            <a:off x="529412" y="1626986"/>
            <a:ext cx="1647731" cy="1921757"/>
          </a:xfrm>
          <a:prstGeom prst="rect">
            <a:avLst/>
          </a:prstGeom>
          <a:solidFill>
            <a:srgbClr val="FFFF0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200" dirty="0">
                <a:cs typeface="Arial" panose="020B0604020202020204" pitchFamily="34" charset="0"/>
              </a:rPr>
              <a:t>Moodle keys can be accessed 1-2 business days AFTER the Principal and designated ELPAC Coordinator have completed ELPAC Security Requirements.</a:t>
            </a:r>
          </a:p>
        </p:txBody>
      </p:sp>
      <p:sp>
        <p:nvSpPr>
          <p:cNvPr id="12" name="Footer Placeholder 11">
            <a:extLst>
              <a:ext uri="{FF2B5EF4-FFF2-40B4-BE49-F238E27FC236}">
                <a16:creationId xmlns:a16="http://schemas.microsoft.com/office/drawing/2014/main" id="{F39A5E7F-EE29-6F12-5D73-00CC3D8AA70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3624908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1517825D-3D1E-FEA0-1AF1-D79C940F4F77}"/>
              </a:ext>
            </a:extLst>
          </p:cNvPr>
          <p:cNvPicPr>
            <a:picLocks noChangeAspect="1"/>
          </p:cNvPicPr>
          <p:nvPr/>
        </p:nvPicPr>
        <p:blipFill>
          <a:blip r:embed="rId3"/>
          <a:stretch>
            <a:fillRect/>
          </a:stretch>
        </p:blipFill>
        <p:spPr>
          <a:xfrm>
            <a:off x="4460942" y="960352"/>
            <a:ext cx="4025348" cy="1749698"/>
          </a:xfrm>
          <a:prstGeom prst="rect">
            <a:avLst/>
          </a:prstGeom>
          <a:ln>
            <a:solidFill>
              <a:schemeClr val="tx1"/>
            </a:solidFill>
          </a:ln>
        </p:spPr>
      </p:pic>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dirty="0"/>
              <a:t>Accessing the Moodle Website</a:t>
            </a:r>
          </a:p>
        </p:txBody>
      </p:sp>
      <p:sp>
        <p:nvSpPr>
          <p:cNvPr id="10" name="Right Arrow 9">
            <a:extLst>
              <a:ext uri="{FF2B5EF4-FFF2-40B4-BE49-F238E27FC236}">
                <a16:creationId xmlns:a16="http://schemas.microsoft.com/office/drawing/2014/main" id="{61395A0B-5C3F-4D4A-9E21-C56D7B0D5227}"/>
              </a:ext>
            </a:extLst>
          </p:cNvPr>
          <p:cNvSpPr/>
          <p:nvPr/>
        </p:nvSpPr>
        <p:spPr>
          <a:xfrm>
            <a:off x="6441051" y="2198981"/>
            <a:ext cx="343369" cy="32048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b="1" dirty="0">
                <a:solidFill>
                  <a:schemeClr val="tx1"/>
                </a:solidFill>
                <a:latin typeface="Arial" panose="020B0604020202020204" pitchFamily="34" charset="0"/>
                <a:cs typeface="Arial" panose="020B0604020202020204" pitchFamily="34" charset="0"/>
              </a:rPr>
              <a:t>1</a:t>
            </a:r>
          </a:p>
        </p:txBody>
      </p:sp>
      <p:sp>
        <p:nvSpPr>
          <p:cNvPr id="18" name="Frame 17">
            <a:extLst>
              <a:ext uri="{FF2B5EF4-FFF2-40B4-BE49-F238E27FC236}">
                <a16:creationId xmlns:a16="http://schemas.microsoft.com/office/drawing/2014/main" id="{927CB591-11E7-5440-A143-81167C5EB821}"/>
              </a:ext>
            </a:extLst>
          </p:cNvPr>
          <p:cNvSpPr/>
          <p:nvPr/>
        </p:nvSpPr>
        <p:spPr>
          <a:xfrm>
            <a:off x="6941239" y="2226956"/>
            <a:ext cx="932246" cy="259700"/>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3" name="Picture 4" descr="Graphical user interface, text, application&#10;&#10;Description automatically generated">
            <a:extLst>
              <a:ext uri="{FF2B5EF4-FFF2-40B4-BE49-F238E27FC236}">
                <a16:creationId xmlns:a16="http://schemas.microsoft.com/office/drawing/2014/main" id="{AB6B81A7-0F54-1C71-4743-267C94CB1C4A}"/>
              </a:ext>
            </a:extLst>
          </p:cNvPr>
          <p:cNvPicPr>
            <a:picLocks noChangeAspect="1"/>
          </p:cNvPicPr>
          <p:nvPr/>
        </p:nvPicPr>
        <p:blipFill>
          <a:blip r:embed="rId4"/>
          <a:stretch>
            <a:fillRect/>
          </a:stretch>
        </p:blipFill>
        <p:spPr>
          <a:xfrm>
            <a:off x="4496723" y="2997364"/>
            <a:ext cx="3973167" cy="1492300"/>
          </a:xfrm>
          <a:prstGeom prst="rect">
            <a:avLst/>
          </a:prstGeom>
          <a:ln>
            <a:solidFill>
              <a:schemeClr val="tx1"/>
            </a:solidFill>
          </a:ln>
        </p:spPr>
      </p:pic>
      <p:sp>
        <p:nvSpPr>
          <p:cNvPr id="12" name="Right Arrow 11">
            <a:extLst>
              <a:ext uri="{FF2B5EF4-FFF2-40B4-BE49-F238E27FC236}">
                <a16:creationId xmlns:a16="http://schemas.microsoft.com/office/drawing/2014/main" id="{FD5A584C-72A2-CD49-B682-7AE5E0AFCBA2}"/>
              </a:ext>
            </a:extLst>
          </p:cNvPr>
          <p:cNvSpPr/>
          <p:nvPr/>
        </p:nvSpPr>
        <p:spPr>
          <a:xfrm>
            <a:off x="5373378" y="3980570"/>
            <a:ext cx="307130" cy="32048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b="1" dirty="0">
                <a:solidFill>
                  <a:schemeClr val="tx1"/>
                </a:solidFill>
                <a:latin typeface="Arial" panose="020B0604020202020204" pitchFamily="34" charset="0"/>
                <a:cs typeface="Arial" panose="020B0604020202020204" pitchFamily="34" charset="0"/>
              </a:rPr>
              <a:t>2</a:t>
            </a:r>
          </a:p>
        </p:txBody>
      </p:sp>
      <p:sp>
        <p:nvSpPr>
          <p:cNvPr id="8" name="Frame 7">
            <a:extLst>
              <a:ext uri="{FF2B5EF4-FFF2-40B4-BE49-F238E27FC236}">
                <a16:creationId xmlns:a16="http://schemas.microsoft.com/office/drawing/2014/main" id="{55611301-511B-F282-9948-E169F82FF8A9}"/>
              </a:ext>
            </a:extLst>
          </p:cNvPr>
          <p:cNvSpPr/>
          <p:nvPr/>
        </p:nvSpPr>
        <p:spPr>
          <a:xfrm>
            <a:off x="5898481" y="4030907"/>
            <a:ext cx="1126060" cy="296972"/>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4" name="Frame 3">
            <a:extLst>
              <a:ext uri="{FF2B5EF4-FFF2-40B4-BE49-F238E27FC236}">
                <a16:creationId xmlns:a16="http://schemas.microsoft.com/office/drawing/2014/main" id="{3D05CE02-B900-1FF3-40EE-FA28CB1B3F76}"/>
              </a:ext>
            </a:extLst>
          </p:cNvPr>
          <p:cNvSpPr/>
          <p:nvPr/>
        </p:nvSpPr>
        <p:spPr>
          <a:xfrm>
            <a:off x="6921645" y="1429968"/>
            <a:ext cx="436586" cy="186811"/>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9" name="Picture 10">
            <a:extLst>
              <a:ext uri="{FF2B5EF4-FFF2-40B4-BE49-F238E27FC236}">
                <a16:creationId xmlns:a16="http://schemas.microsoft.com/office/drawing/2014/main" id="{0E8E0391-BBC0-82BC-FFC7-FCC73019783C}"/>
              </a:ext>
            </a:extLst>
          </p:cNvPr>
          <p:cNvPicPr>
            <a:picLocks noChangeAspect="1"/>
          </p:cNvPicPr>
          <p:nvPr/>
        </p:nvPicPr>
        <p:blipFill>
          <a:blip r:embed="rId5"/>
          <a:stretch>
            <a:fillRect/>
          </a:stretch>
        </p:blipFill>
        <p:spPr>
          <a:xfrm>
            <a:off x="453386" y="2572470"/>
            <a:ext cx="3117056" cy="1152525"/>
          </a:xfrm>
          <a:prstGeom prst="rect">
            <a:avLst/>
          </a:prstGeom>
          <a:ln>
            <a:solidFill>
              <a:schemeClr val="tx1"/>
            </a:solidFill>
          </a:ln>
        </p:spPr>
      </p:pic>
      <p:sp>
        <p:nvSpPr>
          <p:cNvPr id="13" name="Text Placeholder 2">
            <a:extLst>
              <a:ext uri="{FF2B5EF4-FFF2-40B4-BE49-F238E27FC236}">
                <a16:creationId xmlns:a16="http://schemas.microsoft.com/office/drawing/2014/main" id="{D3C4D05E-2FC0-FEF6-9DFF-019060FE7A49}"/>
              </a:ext>
            </a:extLst>
          </p:cNvPr>
          <p:cNvSpPr txBox="1">
            <a:spLocks/>
          </p:cNvSpPr>
          <p:nvPr/>
        </p:nvSpPr>
        <p:spPr>
          <a:xfrm>
            <a:off x="453386" y="960352"/>
            <a:ext cx="3533337" cy="1338917"/>
          </a:xfrm>
          <a:prstGeom prst="rect">
            <a:avLst/>
          </a:prstGeom>
          <a:noFill/>
          <a:ln>
            <a:no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defTabSz="514350">
              <a:spcBef>
                <a:spcPct val="0"/>
              </a:spcBef>
              <a:spcAft>
                <a:spcPct val="0"/>
              </a:spcAft>
              <a:buNone/>
              <a:defRPr/>
            </a:pPr>
            <a:r>
              <a:rPr lang="en-US" sz="1600" dirty="0">
                <a:cs typeface="Arial" panose="020B0604020202020204" pitchFamily="34" charset="0"/>
              </a:rPr>
              <a:t>Access the Moodle website 2 ways:</a:t>
            </a:r>
          </a:p>
          <a:p>
            <a:pPr marL="0" indent="0" algn="ctr" defTabSz="514350">
              <a:spcBef>
                <a:spcPct val="0"/>
              </a:spcBef>
              <a:spcAft>
                <a:spcPct val="0"/>
              </a:spcAft>
              <a:buNone/>
              <a:defRPr/>
            </a:pPr>
            <a:endParaRPr lang="en-US" sz="1600" dirty="0">
              <a:cs typeface="Arial" panose="020B0604020202020204" pitchFamily="34" charset="0"/>
            </a:endParaRPr>
          </a:p>
          <a:p>
            <a:pPr marL="342900" indent="-342900" defTabSz="514350">
              <a:spcBef>
                <a:spcPct val="0"/>
              </a:spcBef>
              <a:spcAft>
                <a:spcPct val="0"/>
              </a:spcAft>
              <a:buClrTx/>
              <a:buSzPct val="100000"/>
              <a:buFont typeface="+mj-lt"/>
              <a:buAutoNum type="arabicPeriod"/>
              <a:defRPr/>
            </a:pPr>
            <a:r>
              <a:rPr lang="en-US" sz="1400" dirty="0">
                <a:cs typeface="Arial" panose="020B0604020202020204" pitchFamily="34" charset="0"/>
              </a:rPr>
              <a:t>STB homepage (Quick Links)</a:t>
            </a:r>
          </a:p>
          <a:p>
            <a:pPr marL="342900" indent="-342900" defTabSz="514350">
              <a:spcBef>
                <a:spcPct val="0"/>
              </a:spcBef>
              <a:spcAft>
                <a:spcPct val="0"/>
              </a:spcAft>
              <a:buClrTx/>
              <a:buSzPct val="100000"/>
              <a:buFont typeface="+mj-lt"/>
              <a:buAutoNum type="arabicPeriod"/>
              <a:defRPr/>
            </a:pPr>
            <a:r>
              <a:rPr lang="en-US" sz="1400" dirty="0">
                <a:cs typeface="Arial" panose="020B0604020202020204" pitchFamily="34" charset="0"/>
              </a:rPr>
              <a:t>elpac.org</a:t>
            </a:r>
          </a:p>
          <a:p>
            <a:pPr marL="257175" indent="-257175" algn="ctr" defTabSz="514350" fontAlgn="base">
              <a:spcBef>
                <a:spcPct val="0"/>
              </a:spcBef>
              <a:spcAft>
                <a:spcPct val="0"/>
              </a:spcAft>
              <a:buClrTx/>
              <a:buSzTx/>
              <a:buFont typeface="+mj-lt"/>
              <a:buAutoNum type="arabicPeriod"/>
              <a:defRPr/>
            </a:pPr>
            <a:endParaRPr lang="en-US" sz="1050" b="1" dirty="0"/>
          </a:p>
        </p:txBody>
      </p:sp>
      <p:sp>
        <p:nvSpPr>
          <p:cNvPr id="11" name="Footer Placeholder 10">
            <a:extLst>
              <a:ext uri="{FF2B5EF4-FFF2-40B4-BE49-F238E27FC236}">
                <a16:creationId xmlns:a16="http://schemas.microsoft.com/office/drawing/2014/main" id="{BAFE598A-E9C9-81F6-D768-89AB349224D8}"/>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6" name="Rectangle 5">
            <a:extLst>
              <a:ext uri="{FF2B5EF4-FFF2-40B4-BE49-F238E27FC236}">
                <a16:creationId xmlns:a16="http://schemas.microsoft.com/office/drawing/2014/main" id="{766A9BF3-F45F-CDA7-C7FE-97B2F62CB02E}"/>
              </a:ext>
            </a:extLst>
          </p:cNvPr>
          <p:cNvSpPr/>
          <p:nvPr/>
        </p:nvSpPr>
        <p:spPr>
          <a:xfrm>
            <a:off x="930827" y="4163385"/>
            <a:ext cx="2377264" cy="275342"/>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marL="9525" indent="-9525" algn="ctr"/>
            <a:r>
              <a:rPr lang="en-US" sz="1100" dirty="0">
                <a:cs typeface="Arial" panose="020B0604020202020204" pitchFamily="34" charset="0"/>
              </a:rPr>
              <a:t>Initial ELPAC Moodle Quick Guide </a:t>
            </a:r>
          </a:p>
        </p:txBody>
      </p:sp>
    </p:spTree>
    <p:extLst>
      <p:ext uri="{BB962C8B-B14F-4D97-AF65-F5344CB8AC3E}">
        <p14:creationId xmlns:p14="http://schemas.microsoft.com/office/powerpoint/2010/main" val="39859600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Moodle Access</a:t>
            </a:r>
          </a:p>
        </p:txBody>
      </p:sp>
      <p:sp>
        <p:nvSpPr>
          <p:cNvPr id="4" name="Text Placeholder 3">
            <a:extLst>
              <a:ext uri="{FF2B5EF4-FFF2-40B4-BE49-F238E27FC236}">
                <a16:creationId xmlns:a16="http://schemas.microsoft.com/office/drawing/2014/main" id="{FD5FCCE6-4340-BBFA-7A47-6611BDD100E6}"/>
              </a:ext>
            </a:extLst>
          </p:cNvPr>
          <p:cNvSpPr>
            <a:spLocks noGrp="1"/>
          </p:cNvSpPr>
          <p:nvPr>
            <p:ph type="body" idx="13"/>
          </p:nvPr>
        </p:nvSpPr>
        <p:spPr/>
        <p:txBody>
          <a:bodyPr spcFirstLastPara="1" wrap="square" lIns="68580" tIns="34290" rIns="68580" bIns="34290" anchor="t" anchorCtr="0">
            <a:normAutofit/>
          </a:bodyPr>
          <a:lstStyle/>
          <a:p>
            <a:pPr marL="0" indent="0">
              <a:buNone/>
            </a:pPr>
            <a:r>
              <a:rPr lang="en-US" sz="1800" dirty="0"/>
              <a:t>If your TEs forgot their Moodle username and/or password, direct them to the Moodle website. </a:t>
            </a:r>
            <a:r>
              <a:rPr lang="en-US" sz="1800" dirty="0">
                <a:hlinkClick r:id="rId3"/>
              </a:rPr>
              <a:t>https://moodle.caaspp-elpac.org</a:t>
            </a:r>
            <a:endParaRPr lang="en-US" sz="1800" dirty="0"/>
          </a:p>
          <a:p>
            <a:r>
              <a:rPr lang="en-US" sz="1600" dirty="0">
                <a:ea typeface="Tahoma"/>
              </a:rPr>
              <a:t>Select </a:t>
            </a:r>
            <a:r>
              <a:rPr lang="en-US" sz="1600" b="1" i="1" dirty="0">
                <a:ea typeface="Tahoma"/>
              </a:rPr>
              <a:t>Forgot Password</a:t>
            </a:r>
          </a:p>
          <a:p>
            <a:r>
              <a:rPr lang="en-US" sz="1600" dirty="0">
                <a:ea typeface="Tahoma"/>
              </a:rPr>
              <a:t>Search by </a:t>
            </a:r>
            <a:r>
              <a:rPr lang="en-US" sz="1600" b="1" i="1" dirty="0">
                <a:ea typeface="Tahoma"/>
              </a:rPr>
              <a:t>email address</a:t>
            </a:r>
            <a:r>
              <a:rPr lang="en-US" sz="1600" dirty="0">
                <a:ea typeface="Tahoma"/>
              </a:rPr>
              <a:t> ONLY (enter LAUSD email)</a:t>
            </a:r>
          </a:p>
          <a:p>
            <a:r>
              <a:rPr lang="en-US" sz="1600" dirty="0"/>
              <a:t>An email will be sent from moodlesupport@scoe.net</a:t>
            </a:r>
          </a:p>
          <a:p>
            <a:endParaRPr lang="en-US" dirty="0"/>
          </a:p>
        </p:txBody>
      </p:sp>
      <p:pic>
        <p:nvPicPr>
          <p:cNvPr id="11" name="Picture 10">
            <a:extLst>
              <a:ext uri="{FF2B5EF4-FFF2-40B4-BE49-F238E27FC236}">
                <a16:creationId xmlns:a16="http://schemas.microsoft.com/office/drawing/2014/main" id="{36613D9F-1AAE-394A-B0ED-9244BFA7CA36}"/>
              </a:ext>
            </a:extLst>
          </p:cNvPr>
          <p:cNvPicPr>
            <a:picLocks noChangeAspect="1"/>
          </p:cNvPicPr>
          <p:nvPr/>
        </p:nvPicPr>
        <p:blipFill>
          <a:blip r:embed="rId4"/>
          <a:stretch>
            <a:fillRect/>
          </a:stretch>
        </p:blipFill>
        <p:spPr>
          <a:xfrm>
            <a:off x="2268541" y="2647476"/>
            <a:ext cx="1703431" cy="1634715"/>
          </a:xfrm>
          <a:prstGeom prst="rect">
            <a:avLst/>
          </a:prstGeom>
          <a:ln>
            <a:solidFill>
              <a:schemeClr val="tx1"/>
            </a:solidFill>
          </a:ln>
        </p:spPr>
      </p:pic>
      <p:pic>
        <p:nvPicPr>
          <p:cNvPr id="14" name="Picture 13">
            <a:extLst>
              <a:ext uri="{FF2B5EF4-FFF2-40B4-BE49-F238E27FC236}">
                <a16:creationId xmlns:a16="http://schemas.microsoft.com/office/drawing/2014/main" id="{9769D77D-CE95-4C49-B5C8-52CD1C3B92C1}"/>
              </a:ext>
            </a:extLst>
          </p:cNvPr>
          <p:cNvPicPr>
            <a:picLocks noChangeAspect="1"/>
          </p:cNvPicPr>
          <p:nvPr/>
        </p:nvPicPr>
        <p:blipFill>
          <a:blip r:embed="rId5"/>
          <a:stretch>
            <a:fillRect/>
          </a:stretch>
        </p:blipFill>
        <p:spPr>
          <a:xfrm>
            <a:off x="4655408" y="2647476"/>
            <a:ext cx="2876547" cy="1017933"/>
          </a:xfrm>
          <a:prstGeom prst="rect">
            <a:avLst/>
          </a:prstGeom>
          <a:ln>
            <a:solidFill>
              <a:schemeClr val="tx1"/>
            </a:solidFill>
          </a:ln>
        </p:spPr>
      </p:pic>
      <p:sp>
        <p:nvSpPr>
          <p:cNvPr id="18" name="Frame 17">
            <a:extLst>
              <a:ext uri="{FF2B5EF4-FFF2-40B4-BE49-F238E27FC236}">
                <a16:creationId xmlns:a16="http://schemas.microsoft.com/office/drawing/2014/main" id="{927CB591-11E7-5440-A143-81167C5EB821}"/>
              </a:ext>
            </a:extLst>
          </p:cNvPr>
          <p:cNvSpPr/>
          <p:nvPr/>
        </p:nvSpPr>
        <p:spPr>
          <a:xfrm>
            <a:off x="3297649" y="3865894"/>
            <a:ext cx="589346" cy="222429"/>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0" name="Right Arrow 9">
            <a:extLst>
              <a:ext uri="{FF2B5EF4-FFF2-40B4-BE49-F238E27FC236}">
                <a16:creationId xmlns:a16="http://schemas.microsoft.com/office/drawing/2014/main" id="{61395A0B-5C3F-4D4A-9E21-C56D7B0D5227}"/>
              </a:ext>
            </a:extLst>
          </p:cNvPr>
          <p:cNvSpPr/>
          <p:nvPr/>
        </p:nvSpPr>
        <p:spPr>
          <a:xfrm>
            <a:off x="1708274" y="2573787"/>
            <a:ext cx="334440" cy="39192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b="1" dirty="0">
                <a:solidFill>
                  <a:schemeClr val="tx1"/>
                </a:solidFill>
                <a:latin typeface="Arial" panose="020B0604020202020204" pitchFamily="34" charset="0"/>
                <a:cs typeface="Arial" panose="020B0604020202020204" pitchFamily="34" charset="0"/>
              </a:rPr>
              <a:t>1</a:t>
            </a:r>
          </a:p>
        </p:txBody>
      </p:sp>
      <p:sp>
        <p:nvSpPr>
          <p:cNvPr id="12" name="Right Arrow 11">
            <a:extLst>
              <a:ext uri="{FF2B5EF4-FFF2-40B4-BE49-F238E27FC236}">
                <a16:creationId xmlns:a16="http://schemas.microsoft.com/office/drawing/2014/main" id="{FD5A584C-72A2-CD49-B682-7AE5E0AFCBA2}"/>
              </a:ext>
            </a:extLst>
          </p:cNvPr>
          <p:cNvSpPr/>
          <p:nvPr/>
        </p:nvSpPr>
        <p:spPr>
          <a:xfrm>
            <a:off x="4188871" y="2564857"/>
            <a:ext cx="307130" cy="40085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b="1" dirty="0">
                <a:solidFill>
                  <a:schemeClr val="tx1"/>
                </a:solidFill>
                <a:latin typeface="Arial" panose="020B0604020202020204" pitchFamily="34" charset="0"/>
                <a:cs typeface="Arial" panose="020B0604020202020204" pitchFamily="34" charset="0"/>
              </a:rPr>
              <a:t>2</a:t>
            </a:r>
            <a:endParaRPr lang="en-US" dirty="0">
              <a:solidFill>
                <a:schemeClr val="tx1"/>
              </a:solidFill>
            </a:endParaRPr>
          </a:p>
        </p:txBody>
      </p:sp>
      <p:sp>
        <p:nvSpPr>
          <p:cNvPr id="9" name="Text Placeholder 2">
            <a:extLst>
              <a:ext uri="{FF2B5EF4-FFF2-40B4-BE49-F238E27FC236}">
                <a16:creationId xmlns:a16="http://schemas.microsoft.com/office/drawing/2014/main" id="{5367DE27-B199-204B-BF91-79563F4D5937}"/>
              </a:ext>
            </a:extLst>
          </p:cNvPr>
          <p:cNvSpPr txBox="1">
            <a:spLocks/>
          </p:cNvSpPr>
          <p:nvPr/>
        </p:nvSpPr>
        <p:spPr>
          <a:xfrm>
            <a:off x="1708274" y="4417928"/>
            <a:ext cx="5363918" cy="266752"/>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a:spcBef>
                <a:spcPts val="394"/>
              </a:spcBef>
              <a:buClr>
                <a:srgbClr val="ED7D31"/>
              </a:buClr>
              <a:buNone/>
            </a:pPr>
            <a:r>
              <a:rPr lang="en-US" sz="1200" dirty="0">
                <a:cs typeface="Arial" panose="020B0604020202020204" pitchFamily="34" charset="0"/>
              </a:rPr>
              <a:t>If an email is not received, contact </a:t>
            </a:r>
            <a:r>
              <a:rPr lang="en-US" sz="1200" dirty="0">
                <a:cs typeface="Arial" panose="020B0604020202020204" pitchFamily="34" charset="0"/>
                <a:hlinkClick r:id="rId6"/>
              </a:rPr>
              <a:t>moodlesupport@scoe.net</a:t>
            </a:r>
            <a:r>
              <a:rPr lang="en-US" sz="1200" dirty="0">
                <a:cs typeface="Arial" panose="020B0604020202020204" pitchFamily="34" charset="0"/>
              </a:rPr>
              <a:t> for assistance.</a:t>
            </a:r>
          </a:p>
        </p:txBody>
      </p:sp>
      <p:sp>
        <p:nvSpPr>
          <p:cNvPr id="6" name="Footer Placeholder 5">
            <a:extLst>
              <a:ext uri="{FF2B5EF4-FFF2-40B4-BE49-F238E27FC236}">
                <a16:creationId xmlns:a16="http://schemas.microsoft.com/office/drawing/2014/main" id="{2482BBB1-F94B-D92B-382B-338C6E3FF7F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721661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C035B3-CFD2-150A-73F1-25B18343BCD9}"/>
              </a:ext>
            </a:extLst>
          </p:cNvPr>
          <p:cNvSpPr>
            <a:spLocks noGrp="1"/>
          </p:cNvSpPr>
          <p:nvPr>
            <p:ph type="title"/>
          </p:nvPr>
        </p:nvSpPr>
        <p:spPr/>
        <p:txBody>
          <a:bodyPr/>
          <a:lstStyle/>
          <a:p>
            <a:r>
              <a:rPr lang="en-US" dirty="0">
                <a:latin typeface="+mj-lt"/>
              </a:rPr>
              <a:t>STB Portal-My Training Status</a:t>
            </a:r>
          </a:p>
        </p:txBody>
      </p:sp>
      <p:pic>
        <p:nvPicPr>
          <p:cNvPr id="4" name="Picture 15" descr="A screenshot of a computer&#10;&#10;Description automatically generated">
            <a:extLst>
              <a:ext uri="{FF2B5EF4-FFF2-40B4-BE49-F238E27FC236}">
                <a16:creationId xmlns:a16="http://schemas.microsoft.com/office/drawing/2014/main" id="{1CC45692-194E-3BEE-A692-D6CBFED33331}"/>
              </a:ext>
            </a:extLst>
          </p:cNvPr>
          <p:cNvPicPr>
            <a:picLocks noChangeAspect="1"/>
          </p:cNvPicPr>
          <p:nvPr/>
        </p:nvPicPr>
        <p:blipFill rotWithShape="1">
          <a:blip r:embed="rId3"/>
          <a:srcRect t="7151" r="52346" b="60288"/>
          <a:stretch/>
        </p:blipFill>
        <p:spPr>
          <a:xfrm>
            <a:off x="221410" y="952244"/>
            <a:ext cx="2967689" cy="1344280"/>
          </a:xfrm>
          <a:prstGeom prst="rect">
            <a:avLst/>
          </a:prstGeom>
          <a:ln>
            <a:solidFill>
              <a:schemeClr val="tx1"/>
            </a:solidFill>
          </a:ln>
        </p:spPr>
      </p:pic>
      <p:sp>
        <p:nvSpPr>
          <p:cNvPr id="16" name="Footer Placeholder 15">
            <a:extLst>
              <a:ext uri="{FF2B5EF4-FFF2-40B4-BE49-F238E27FC236}">
                <a16:creationId xmlns:a16="http://schemas.microsoft.com/office/drawing/2014/main" id="{CBF4F6C1-9F5A-BA8C-6933-73710AB8849B}"/>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15" name="Rectangle 14">
            <a:extLst>
              <a:ext uri="{FF2B5EF4-FFF2-40B4-BE49-F238E27FC236}">
                <a16:creationId xmlns:a16="http://schemas.microsoft.com/office/drawing/2014/main" id="{38FC6668-0B1D-B9C4-D944-481DA9D1C219}"/>
              </a:ext>
            </a:extLst>
          </p:cNvPr>
          <p:cNvSpPr/>
          <p:nvPr/>
        </p:nvSpPr>
        <p:spPr>
          <a:xfrm>
            <a:off x="483681" y="1786053"/>
            <a:ext cx="1082453" cy="196194"/>
          </a:xfrm>
          <a:prstGeom prst="rect">
            <a:avLst/>
          </a:prstGeom>
          <a:noFill/>
          <a:ln w="28575">
            <a:solidFill>
              <a:srgbClr val="FC5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89A4775-98A6-39C4-74D5-0E98E13A4541}"/>
              </a:ext>
            </a:extLst>
          </p:cNvPr>
          <p:cNvSpPr txBox="1"/>
          <p:nvPr/>
        </p:nvSpPr>
        <p:spPr>
          <a:xfrm>
            <a:off x="7570381" y="2153427"/>
            <a:ext cx="660694" cy="143097"/>
          </a:xfrm>
          <a:prstGeom prst="rect">
            <a:avLst/>
          </a:prstGeom>
          <a:solidFill>
            <a:schemeClr val="bg1"/>
          </a:solidFill>
        </p:spPr>
        <p:txBody>
          <a:bodyPr wrap="square" rtlCol="0">
            <a:spAutoFit/>
          </a:bodyPr>
          <a:lstStyle/>
          <a:p>
            <a:endParaRPr lang="en-US"/>
          </a:p>
        </p:txBody>
      </p:sp>
      <p:sp>
        <p:nvSpPr>
          <p:cNvPr id="20" name="TextBox 19">
            <a:extLst>
              <a:ext uri="{FF2B5EF4-FFF2-40B4-BE49-F238E27FC236}">
                <a16:creationId xmlns:a16="http://schemas.microsoft.com/office/drawing/2014/main" id="{502E1B22-A168-F727-AD25-6AFDB5CB0712}"/>
              </a:ext>
            </a:extLst>
          </p:cNvPr>
          <p:cNvSpPr txBox="1"/>
          <p:nvPr/>
        </p:nvSpPr>
        <p:spPr>
          <a:xfrm>
            <a:off x="7570381" y="2580039"/>
            <a:ext cx="660694" cy="143097"/>
          </a:xfrm>
          <a:prstGeom prst="rect">
            <a:avLst/>
          </a:prstGeom>
          <a:solidFill>
            <a:schemeClr val="bg1"/>
          </a:solidFill>
        </p:spPr>
        <p:txBody>
          <a:bodyPr wrap="square" rtlCol="0">
            <a:spAutoFit/>
          </a:bodyPr>
          <a:lstStyle/>
          <a:p>
            <a:endParaRPr lang="en-US"/>
          </a:p>
        </p:txBody>
      </p:sp>
      <p:sp>
        <p:nvSpPr>
          <p:cNvPr id="21" name="TextBox 20">
            <a:extLst>
              <a:ext uri="{FF2B5EF4-FFF2-40B4-BE49-F238E27FC236}">
                <a16:creationId xmlns:a16="http://schemas.microsoft.com/office/drawing/2014/main" id="{64C0DBB8-35A4-9476-02B6-091D214C4453}"/>
              </a:ext>
            </a:extLst>
          </p:cNvPr>
          <p:cNvSpPr txBox="1"/>
          <p:nvPr/>
        </p:nvSpPr>
        <p:spPr>
          <a:xfrm>
            <a:off x="7570381" y="2935102"/>
            <a:ext cx="660694" cy="143097"/>
          </a:xfrm>
          <a:prstGeom prst="rect">
            <a:avLst/>
          </a:prstGeom>
          <a:solidFill>
            <a:schemeClr val="bg1"/>
          </a:solidFill>
        </p:spPr>
        <p:txBody>
          <a:bodyPr wrap="square" rtlCol="0">
            <a:spAutoFit/>
          </a:bodyPr>
          <a:lstStyle/>
          <a:p>
            <a:endParaRPr lang="en-US"/>
          </a:p>
        </p:txBody>
      </p:sp>
      <p:pic>
        <p:nvPicPr>
          <p:cNvPr id="23" name="Picture 22" descr="A screenshot of a computer&#10;&#10;Description automatically generated">
            <a:extLst>
              <a:ext uri="{FF2B5EF4-FFF2-40B4-BE49-F238E27FC236}">
                <a16:creationId xmlns:a16="http://schemas.microsoft.com/office/drawing/2014/main" id="{43A7331F-A4A5-E66D-581D-FD7519587564}"/>
              </a:ext>
            </a:extLst>
          </p:cNvPr>
          <p:cNvPicPr>
            <a:picLocks noChangeAspect="1"/>
          </p:cNvPicPr>
          <p:nvPr/>
        </p:nvPicPr>
        <p:blipFill>
          <a:blip r:embed="rId4"/>
          <a:stretch>
            <a:fillRect/>
          </a:stretch>
        </p:blipFill>
        <p:spPr>
          <a:xfrm>
            <a:off x="3451370" y="874272"/>
            <a:ext cx="5306211" cy="3834258"/>
          </a:xfrm>
          <a:prstGeom prst="rect">
            <a:avLst/>
          </a:prstGeom>
        </p:spPr>
      </p:pic>
    </p:spTree>
    <p:extLst>
      <p:ext uri="{BB962C8B-B14F-4D97-AF65-F5344CB8AC3E}">
        <p14:creationId xmlns:p14="http://schemas.microsoft.com/office/powerpoint/2010/main" val="42308333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t>Accessing the Initial ELPAC Moodle Course</a:t>
            </a:r>
          </a:p>
        </p:txBody>
      </p:sp>
      <p:sp>
        <p:nvSpPr>
          <p:cNvPr id="5" name="Text Placeholder 4">
            <a:extLst>
              <a:ext uri="{FF2B5EF4-FFF2-40B4-BE49-F238E27FC236}">
                <a16:creationId xmlns:a16="http://schemas.microsoft.com/office/drawing/2014/main" id="{DC6E0A47-BD0F-1F45-AAA1-6630F549D4EF}"/>
              </a:ext>
            </a:extLst>
          </p:cNvPr>
          <p:cNvSpPr>
            <a:spLocks noGrp="1"/>
          </p:cNvSpPr>
          <p:nvPr>
            <p:ph type="body" idx="1"/>
          </p:nvPr>
        </p:nvSpPr>
        <p:spPr>
          <a:xfrm>
            <a:off x="311700" y="942975"/>
            <a:ext cx="4593675" cy="3797197"/>
          </a:xfrm>
        </p:spPr>
        <p:txBody>
          <a:bodyPr spcFirstLastPara="1" wrap="square" lIns="68580" tIns="34290" rIns="68580" bIns="34290" anchor="t" anchorCtr="0">
            <a:noAutofit/>
          </a:bodyPr>
          <a:lstStyle/>
          <a:p>
            <a:r>
              <a:rPr lang="en-US" sz="1600" dirty="0">
                <a:ea typeface="Tahoma"/>
                <a:cs typeface="Arial" panose="020B0604020202020204" pitchFamily="34" charset="0"/>
              </a:rPr>
              <a:t>Moodle website</a:t>
            </a:r>
          </a:p>
          <a:p>
            <a:pPr lvl="1"/>
            <a:r>
              <a:rPr lang="en-US" sz="1400" dirty="0">
                <a:ea typeface="Tahoma"/>
                <a:cs typeface="Arial" panose="020B0604020202020204" pitchFamily="34" charset="0"/>
                <a:hlinkClick r:id="rId3"/>
              </a:rPr>
              <a:t>https://moodle.caaspp-elpac.org</a:t>
            </a:r>
            <a:endParaRPr lang="en-US" sz="1400" dirty="0">
              <a:ea typeface="Tahoma"/>
              <a:cs typeface="Arial" panose="020B0604020202020204" pitchFamily="34" charset="0"/>
            </a:endParaRPr>
          </a:p>
          <a:p>
            <a:r>
              <a:rPr lang="en-US" sz="1600" dirty="0">
                <a:ea typeface="Tahoma"/>
                <a:cs typeface="Arial" panose="020B0604020202020204" pitchFamily="34" charset="0"/>
              </a:rPr>
              <a:t>Scroll down to the </a:t>
            </a:r>
            <a:r>
              <a:rPr lang="en-US" sz="1600" b="1" dirty="0">
                <a:ea typeface="Tahoma"/>
                <a:cs typeface="Arial" panose="020B0604020202020204" pitchFamily="34" charset="0"/>
              </a:rPr>
              <a:t>LAUSD Section </a:t>
            </a:r>
            <a:r>
              <a:rPr lang="en-US" sz="1600" dirty="0">
                <a:ea typeface="Tahoma"/>
                <a:cs typeface="Arial" panose="020B0604020202020204" pitchFamily="34" charset="0"/>
              </a:rPr>
              <a:t>on the Moodle homepage.</a:t>
            </a:r>
          </a:p>
          <a:p>
            <a:pPr lvl="1"/>
            <a:r>
              <a:rPr lang="en-US" sz="1400" dirty="0">
                <a:ea typeface="Tahoma"/>
                <a:cs typeface="Arial" panose="020B0604020202020204" pitchFamily="34" charset="0"/>
              </a:rPr>
              <a:t>Select </a:t>
            </a:r>
            <a:r>
              <a:rPr lang="en-US" sz="1400" i="1" dirty="0">
                <a:ea typeface="Tahoma"/>
                <a:cs typeface="Arial" panose="020B0604020202020204" pitchFamily="34" charset="0"/>
              </a:rPr>
              <a:t>2023-24 Initial ELPAC Training Resources</a:t>
            </a:r>
            <a:r>
              <a:rPr lang="en-US" sz="1400" dirty="0">
                <a:ea typeface="Tahoma"/>
                <a:cs typeface="Arial" panose="020B0604020202020204" pitchFamily="34" charset="0"/>
              </a:rPr>
              <a:t>.</a:t>
            </a:r>
          </a:p>
          <a:p>
            <a:r>
              <a:rPr lang="en-US" sz="1600" dirty="0">
                <a:ea typeface="Tahoma"/>
                <a:cs typeface="Arial" panose="020B0604020202020204" pitchFamily="34" charset="0"/>
              </a:rPr>
              <a:t>Select </a:t>
            </a:r>
            <a:r>
              <a:rPr lang="en-US" sz="1600" i="1" dirty="0">
                <a:ea typeface="Tahoma"/>
                <a:cs typeface="Arial" panose="020B0604020202020204" pitchFamily="34" charset="0"/>
              </a:rPr>
              <a:t>2023-24 LAUSD Initial ELPAC Test Examiner Training and Calibration. </a:t>
            </a:r>
            <a:endParaRPr lang="en-US" sz="1600" i="1" dirty="0"/>
          </a:p>
          <a:p>
            <a:pPr lvl="1"/>
            <a:r>
              <a:rPr lang="en-US" sz="1400" dirty="0">
                <a:ea typeface="Tahoma"/>
                <a:cs typeface="Arial" panose="020B0604020202020204" pitchFamily="34" charset="0"/>
              </a:rPr>
              <a:t>This course is for TEs and Coordinators.</a:t>
            </a:r>
          </a:p>
          <a:p>
            <a:r>
              <a:rPr lang="en-US" sz="1600" dirty="0">
                <a:ea typeface="Tahoma"/>
                <a:cs typeface="Arial" panose="020B0604020202020204" pitchFamily="34" charset="0"/>
              </a:rPr>
              <a:t>Enter your school's Initial ELPAC Moodle Enrollment Key when prompted.</a:t>
            </a:r>
          </a:p>
        </p:txBody>
      </p:sp>
      <p:pic>
        <p:nvPicPr>
          <p:cNvPr id="6" name="Picture 5" descr="A picture containing text&#10;&#10;Description automatically generated">
            <a:extLst>
              <a:ext uri="{FF2B5EF4-FFF2-40B4-BE49-F238E27FC236}">
                <a16:creationId xmlns:a16="http://schemas.microsoft.com/office/drawing/2014/main" id="{714D94B9-79C2-0447-A5EC-706D2174CF1D}"/>
              </a:ext>
            </a:extLst>
          </p:cNvPr>
          <p:cNvPicPr>
            <a:picLocks noChangeAspect="1"/>
          </p:cNvPicPr>
          <p:nvPr/>
        </p:nvPicPr>
        <p:blipFill>
          <a:blip r:embed="rId4"/>
          <a:srcRect/>
          <a:stretch/>
        </p:blipFill>
        <p:spPr>
          <a:xfrm>
            <a:off x="5120192" y="1791179"/>
            <a:ext cx="3675640" cy="623514"/>
          </a:xfrm>
          <a:prstGeom prst="rect">
            <a:avLst/>
          </a:prstGeom>
          <a:ln>
            <a:solidFill>
              <a:schemeClr val="tx1"/>
            </a:solidFill>
          </a:ln>
        </p:spPr>
      </p:pic>
      <p:sp>
        <p:nvSpPr>
          <p:cNvPr id="12" name="TextBox 11">
            <a:extLst>
              <a:ext uri="{FF2B5EF4-FFF2-40B4-BE49-F238E27FC236}">
                <a16:creationId xmlns:a16="http://schemas.microsoft.com/office/drawing/2014/main" id="{7E4C67AF-09D5-364A-AFBB-B3BB929D0805}"/>
              </a:ext>
            </a:extLst>
          </p:cNvPr>
          <p:cNvSpPr txBox="1"/>
          <p:nvPr/>
        </p:nvSpPr>
        <p:spPr>
          <a:xfrm>
            <a:off x="9969500" y="-520700"/>
            <a:ext cx="184731" cy="253916"/>
          </a:xfrm>
          <a:prstGeom prst="rect">
            <a:avLst/>
          </a:prstGeom>
          <a:noFill/>
          <a:ln>
            <a:solidFill>
              <a:schemeClr val="tx1"/>
            </a:solidFill>
          </a:ln>
        </p:spPr>
        <p:txBody>
          <a:bodyPr wrap="none" rtlCol="0">
            <a:spAutoFit/>
          </a:bodyPr>
          <a:lstStyle/>
          <a:p>
            <a:endParaRPr lang="en-US" sz="1050"/>
          </a:p>
        </p:txBody>
      </p:sp>
      <p:pic>
        <p:nvPicPr>
          <p:cNvPr id="14" name="Picture 13">
            <a:extLst>
              <a:ext uri="{FF2B5EF4-FFF2-40B4-BE49-F238E27FC236}">
                <a16:creationId xmlns:a16="http://schemas.microsoft.com/office/drawing/2014/main" id="{B133B451-1A59-E143-B35A-675102D56714}"/>
              </a:ext>
            </a:extLst>
          </p:cNvPr>
          <p:cNvPicPr>
            <a:picLocks noChangeAspect="1"/>
          </p:cNvPicPr>
          <p:nvPr/>
        </p:nvPicPr>
        <p:blipFill rotWithShape="1">
          <a:blip r:embed="rId5"/>
          <a:srcRect b="37456"/>
          <a:stretch/>
        </p:blipFill>
        <p:spPr>
          <a:xfrm>
            <a:off x="5123717" y="939716"/>
            <a:ext cx="3667125" cy="628651"/>
          </a:xfrm>
          <a:prstGeom prst="rect">
            <a:avLst/>
          </a:prstGeom>
          <a:ln>
            <a:solidFill>
              <a:schemeClr val="tx1"/>
            </a:solidFill>
          </a:ln>
        </p:spPr>
      </p:pic>
      <p:pic>
        <p:nvPicPr>
          <p:cNvPr id="19" name="Picture 18">
            <a:extLst>
              <a:ext uri="{FF2B5EF4-FFF2-40B4-BE49-F238E27FC236}">
                <a16:creationId xmlns:a16="http://schemas.microsoft.com/office/drawing/2014/main" id="{7D6F7C3E-37B6-7445-8F14-ADC3A1A938BF}"/>
              </a:ext>
            </a:extLst>
          </p:cNvPr>
          <p:cNvPicPr>
            <a:picLocks noChangeAspect="1"/>
          </p:cNvPicPr>
          <p:nvPr/>
        </p:nvPicPr>
        <p:blipFill rotWithShape="1">
          <a:blip r:embed="rId6">
            <a:extLst>
              <a:ext uri="{28A0092B-C50C-407E-A947-70E740481C1C}">
                <a14:useLocalDpi xmlns:a14="http://schemas.microsoft.com/office/drawing/2010/main" val="0"/>
              </a:ext>
            </a:extLst>
          </a:blip>
          <a:srcRect l="3718" t="64187" r="38748" b="-276"/>
          <a:stretch/>
        </p:blipFill>
        <p:spPr>
          <a:xfrm>
            <a:off x="6629192" y="2630792"/>
            <a:ext cx="2151564" cy="960757"/>
          </a:xfrm>
          <a:prstGeom prst="rect">
            <a:avLst/>
          </a:prstGeom>
          <a:ln>
            <a:solidFill>
              <a:schemeClr val="tx1"/>
            </a:solidFill>
          </a:ln>
        </p:spPr>
      </p:pic>
      <p:pic>
        <p:nvPicPr>
          <p:cNvPr id="3" name="Picture 3" descr="Graphical user interface, application, Teams&#10;&#10;Description automatically generated">
            <a:extLst>
              <a:ext uri="{FF2B5EF4-FFF2-40B4-BE49-F238E27FC236}">
                <a16:creationId xmlns:a16="http://schemas.microsoft.com/office/drawing/2014/main" id="{FD74CD8F-E646-17FC-35D6-1B8AD36BC95F}"/>
              </a:ext>
            </a:extLst>
          </p:cNvPr>
          <p:cNvPicPr>
            <a:picLocks noChangeAspect="1"/>
          </p:cNvPicPr>
          <p:nvPr/>
        </p:nvPicPr>
        <p:blipFill>
          <a:blip r:embed="rId7"/>
          <a:stretch>
            <a:fillRect/>
          </a:stretch>
        </p:blipFill>
        <p:spPr>
          <a:xfrm>
            <a:off x="5119505" y="2639341"/>
            <a:ext cx="1400542" cy="2058500"/>
          </a:xfrm>
          <a:prstGeom prst="rect">
            <a:avLst/>
          </a:prstGeom>
          <a:ln>
            <a:solidFill>
              <a:schemeClr val="tx1"/>
            </a:solidFill>
          </a:ln>
        </p:spPr>
      </p:pic>
      <p:sp>
        <p:nvSpPr>
          <p:cNvPr id="7" name="Speech Bubble: Rectangle 6">
            <a:extLst>
              <a:ext uri="{FF2B5EF4-FFF2-40B4-BE49-F238E27FC236}">
                <a16:creationId xmlns:a16="http://schemas.microsoft.com/office/drawing/2014/main" id="{5C354906-42FF-A018-5CEC-BFA374C57FD9}"/>
              </a:ext>
            </a:extLst>
          </p:cNvPr>
          <p:cNvSpPr/>
          <p:nvPr/>
        </p:nvSpPr>
        <p:spPr>
          <a:xfrm>
            <a:off x="6957279" y="3911751"/>
            <a:ext cx="1605318" cy="649056"/>
          </a:xfrm>
          <a:prstGeom prst="wedgeRectCallout">
            <a:avLst>
              <a:gd name="adj1" fmla="val 23058"/>
              <a:gd name="adj2" fmla="val -8848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dirty="0">
                <a:solidFill>
                  <a:schemeClr val="tx1"/>
                </a:solidFill>
                <a:ea typeface="Calibri"/>
                <a:cs typeface="Arial" panose="020B0604020202020204" pitchFamily="34" charset="0"/>
              </a:rPr>
              <a:t>Enter the key exactly as it is in the STB Portal.</a:t>
            </a:r>
            <a:endParaRPr lang="en-US" sz="1100" dirty="0">
              <a:solidFill>
                <a:schemeClr val="tx1"/>
              </a:solidFill>
              <a:cs typeface="Arial" panose="020B0604020202020204" pitchFamily="34" charset="0"/>
            </a:endParaRPr>
          </a:p>
        </p:txBody>
      </p:sp>
      <p:sp>
        <p:nvSpPr>
          <p:cNvPr id="11" name="Footer Placeholder 10">
            <a:extLst>
              <a:ext uri="{FF2B5EF4-FFF2-40B4-BE49-F238E27FC236}">
                <a16:creationId xmlns:a16="http://schemas.microsoft.com/office/drawing/2014/main" id="{7A1DB6ED-32F0-160E-0E43-4F76CE20371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973107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Accessing the Initial ELPAC Moodle Course</a:t>
            </a:r>
          </a:p>
        </p:txBody>
      </p:sp>
      <p:pic>
        <p:nvPicPr>
          <p:cNvPr id="4" name="Picture 3">
            <a:extLst>
              <a:ext uri="{FF2B5EF4-FFF2-40B4-BE49-F238E27FC236}">
                <a16:creationId xmlns:a16="http://schemas.microsoft.com/office/drawing/2014/main" id="{FC7D20B7-A23D-3044-9424-6B6A21D02F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39629" y="1030640"/>
            <a:ext cx="5325864" cy="2232121"/>
          </a:xfrm>
          <a:prstGeom prst="rect">
            <a:avLst/>
          </a:prstGeom>
          <a:ln>
            <a:solidFill>
              <a:schemeClr val="tx1"/>
            </a:solidFill>
          </a:ln>
        </p:spPr>
      </p:pic>
      <p:sp>
        <p:nvSpPr>
          <p:cNvPr id="7" name="Speech Bubble: Rectangle 6">
            <a:extLst>
              <a:ext uri="{FF2B5EF4-FFF2-40B4-BE49-F238E27FC236}">
                <a16:creationId xmlns:a16="http://schemas.microsoft.com/office/drawing/2014/main" id="{C3AF84DF-9DFE-3094-31D9-421A7FD7E65A}"/>
              </a:ext>
            </a:extLst>
          </p:cNvPr>
          <p:cNvSpPr/>
          <p:nvPr/>
        </p:nvSpPr>
        <p:spPr>
          <a:xfrm>
            <a:off x="6552272" y="3598323"/>
            <a:ext cx="1350704" cy="376114"/>
          </a:xfrm>
          <a:prstGeom prst="wedgeRectCallout">
            <a:avLst>
              <a:gd name="adj1" fmla="val -83544"/>
              <a:gd name="adj2" fmla="val -644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dirty="0">
                <a:solidFill>
                  <a:srgbClr val="000000"/>
                </a:solidFill>
                <a:cs typeface="Arial" panose="020B0604020202020204" pitchFamily="34" charset="0"/>
              </a:rPr>
              <a:t>2</a:t>
            </a:r>
            <a:r>
              <a:rPr lang="en-US" sz="1100" kern="1200" dirty="0">
                <a:solidFill>
                  <a:srgbClr val="000000"/>
                </a:solidFill>
                <a:cs typeface="Arial" panose="020B0604020202020204" pitchFamily="34" charset="0"/>
              </a:rPr>
              <a:t>. Sign the Affidavit</a:t>
            </a:r>
          </a:p>
        </p:txBody>
      </p:sp>
      <p:sp>
        <p:nvSpPr>
          <p:cNvPr id="9" name="Speech Bubble: Rectangle 7">
            <a:extLst>
              <a:ext uri="{FF2B5EF4-FFF2-40B4-BE49-F238E27FC236}">
                <a16:creationId xmlns:a16="http://schemas.microsoft.com/office/drawing/2014/main" id="{305022AC-9C11-68C8-4544-6D0DA991C45E}"/>
              </a:ext>
            </a:extLst>
          </p:cNvPr>
          <p:cNvSpPr/>
          <p:nvPr/>
        </p:nvSpPr>
        <p:spPr>
          <a:xfrm>
            <a:off x="6548958" y="4061342"/>
            <a:ext cx="1350704" cy="376245"/>
          </a:xfrm>
          <a:prstGeom prst="wedgeRectCallout">
            <a:avLst>
              <a:gd name="adj1" fmla="val -82270"/>
              <a:gd name="adj2" fmla="val -1317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dirty="0">
                <a:solidFill>
                  <a:srgbClr val="000000"/>
                </a:solidFill>
                <a:cs typeface="Arial" panose="020B0604020202020204" pitchFamily="34" charset="0"/>
              </a:rPr>
              <a:t>3</a:t>
            </a:r>
            <a:r>
              <a:rPr lang="en-US" sz="1100" kern="1200" dirty="0">
                <a:solidFill>
                  <a:srgbClr val="000000"/>
                </a:solidFill>
                <a:cs typeface="Arial" panose="020B0604020202020204" pitchFamily="34" charset="0"/>
              </a:rPr>
              <a:t>. Watch the Two Mandatory Video</a:t>
            </a:r>
            <a:r>
              <a:rPr lang="en-US" sz="1100" dirty="0">
                <a:solidFill>
                  <a:srgbClr val="000000"/>
                </a:solidFill>
                <a:cs typeface="Arial" panose="020B0604020202020204" pitchFamily="34" charset="0"/>
              </a:rPr>
              <a:t>s</a:t>
            </a:r>
            <a:endParaRPr lang="en-US" sz="1100" kern="1200" dirty="0">
              <a:solidFill>
                <a:srgbClr val="000000"/>
              </a:solidFill>
              <a:cs typeface="Arial" panose="020B0604020202020204" pitchFamily="34" charset="0"/>
            </a:endParaRPr>
          </a:p>
        </p:txBody>
      </p:sp>
      <p:sp>
        <p:nvSpPr>
          <p:cNvPr id="8" name="Speech Bubble: Rectangle 6">
            <a:extLst>
              <a:ext uri="{FF2B5EF4-FFF2-40B4-BE49-F238E27FC236}">
                <a16:creationId xmlns:a16="http://schemas.microsoft.com/office/drawing/2014/main" id="{AF5AB148-EC14-5F45-931B-4F6292E0A5F7}"/>
              </a:ext>
            </a:extLst>
          </p:cNvPr>
          <p:cNvSpPr/>
          <p:nvPr/>
        </p:nvSpPr>
        <p:spPr>
          <a:xfrm>
            <a:off x="6555869" y="3014105"/>
            <a:ext cx="1343793" cy="376114"/>
          </a:xfrm>
          <a:prstGeom prst="wedgeRectCallout">
            <a:avLst>
              <a:gd name="adj1" fmla="val -86325"/>
              <a:gd name="adj2" fmla="val -1487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kern="1200" dirty="0">
                <a:solidFill>
                  <a:srgbClr val="000000"/>
                </a:solidFill>
                <a:cs typeface="Arial" panose="020B0604020202020204" pitchFamily="34" charset="0"/>
              </a:rPr>
              <a:t>1. Read the Instructions</a:t>
            </a:r>
          </a:p>
        </p:txBody>
      </p:sp>
      <p:sp>
        <p:nvSpPr>
          <p:cNvPr id="3" name="Speech Bubble: Rectangle 2">
            <a:extLst>
              <a:ext uri="{FF2B5EF4-FFF2-40B4-BE49-F238E27FC236}">
                <a16:creationId xmlns:a16="http://schemas.microsoft.com/office/drawing/2014/main" id="{5E90232A-B837-E10C-EEF3-3DFDED43312B}"/>
              </a:ext>
            </a:extLst>
          </p:cNvPr>
          <p:cNvSpPr/>
          <p:nvPr/>
        </p:nvSpPr>
        <p:spPr>
          <a:xfrm>
            <a:off x="741203" y="1067634"/>
            <a:ext cx="1247463" cy="1342191"/>
          </a:xfrm>
          <a:prstGeom prst="wedgeRectCallout">
            <a:avLst>
              <a:gd name="adj1" fmla="val 78632"/>
              <a:gd name="adj2" fmla="val -372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dirty="0">
                <a:solidFill>
                  <a:srgbClr val="000000"/>
                </a:solidFill>
                <a:cs typeface="Arial" panose="020B0604020202020204" pitchFamily="34" charset="0"/>
              </a:rPr>
              <a:t>DO NOT CLOSE the course menu! This is where you can view your progress.</a:t>
            </a:r>
            <a:endParaRPr lang="en-US" sz="1100" kern="1200" dirty="0">
              <a:solidFill>
                <a:srgbClr val="000000"/>
              </a:solidFill>
              <a:cs typeface="Arial" panose="020B0604020202020204" pitchFamily="34" charset="0"/>
            </a:endParaRPr>
          </a:p>
        </p:txBody>
      </p:sp>
      <p:pic>
        <p:nvPicPr>
          <p:cNvPr id="11" name="Picture 10" descr="Graphical user interface, text&#10;&#10;Description automatically generated">
            <a:extLst>
              <a:ext uri="{FF2B5EF4-FFF2-40B4-BE49-F238E27FC236}">
                <a16:creationId xmlns:a16="http://schemas.microsoft.com/office/drawing/2014/main" id="{3AFEB4FE-E86B-6E37-0F8A-7C7F81601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2236" y="3569745"/>
            <a:ext cx="3731462" cy="904597"/>
          </a:xfrm>
          <a:prstGeom prst="rect">
            <a:avLst/>
          </a:prstGeom>
          <a:ln>
            <a:solidFill>
              <a:schemeClr val="tx1"/>
            </a:solidFill>
          </a:ln>
        </p:spPr>
      </p:pic>
      <p:sp>
        <p:nvSpPr>
          <p:cNvPr id="12" name="Footer Placeholder 11">
            <a:extLst>
              <a:ext uri="{FF2B5EF4-FFF2-40B4-BE49-F238E27FC236}">
                <a16:creationId xmlns:a16="http://schemas.microsoft.com/office/drawing/2014/main" id="{C8143B00-77CD-0ACD-3F68-71C9306E2AA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5171381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78440-5CEF-314F-9EC3-A37CD77A72D9}"/>
              </a:ext>
            </a:extLst>
          </p:cNvPr>
          <p:cNvPicPr>
            <a:picLocks noChangeAspect="1"/>
          </p:cNvPicPr>
          <p:nvPr/>
        </p:nvPicPr>
        <p:blipFill>
          <a:blip r:embed="rId3">
            <a:extLst>
              <a:ext uri="{28A0092B-C50C-407E-A947-70E740481C1C}">
                <a14:useLocalDpi xmlns:a14="http://schemas.microsoft.com/office/drawing/2010/main" val="0"/>
              </a:ext>
            </a:extLst>
          </a:blip>
          <a:srcRect l="2853" r="2853"/>
          <a:stretch/>
        </p:blipFill>
        <p:spPr>
          <a:xfrm>
            <a:off x="827478" y="964745"/>
            <a:ext cx="3309638" cy="3664454"/>
          </a:xfrm>
          <a:prstGeom prst="rect">
            <a:avLst/>
          </a:prstGeom>
          <a:ln>
            <a:solidFill>
              <a:schemeClr val="tx1"/>
            </a:solidFill>
          </a:ln>
        </p:spPr>
      </p:pic>
      <p:sp>
        <p:nvSpPr>
          <p:cNvPr id="2" name="Title 1"/>
          <p:cNvSpPr>
            <a:spLocks noGrp="1"/>
          </p:cNvSpPr>
          <p:nvPr>
            <p:ph type="title"/>
          </p:nvPr>
        </p:nvSpPr>
        <p:spPr>
          <a:noFill/>
        </p:spPr>
        <p:txBody>
          <a:bodyPr>
            <a:normAutofit/>
          </a:bodyPr>
          <a:lstStyle/>
          <a:p>
            <a:r>
              <a:rPr lang="en-US"/>
              <a:t>Completing the Initial ELPAC Moodle Course</a:t>
            </a:r>
          </a:p>
        </p:txBody>
      </p:sp>
      <p:sp>
        <p:nvSpPr>
          <p:cNvPr id="3" name="Right Brace 2">
            <a:extLst>
              <a:ext uri="{FF2B5EF4-FFF2-40B4-BE49-F238E27FC236}">
                <a16:creationId xmlns:a16="http://schemas.microsoft.com/office/drawing/2014/main" id="{BEEF82A6-EC93-4038-9DA0-1539EFD97E41}"/>
              </a:ext>
            </a:extLst>
          </p:cNvPr>
          <p:cNvSpPr/>
          <p:nvPr/>
        </p:nvSpPr>
        <p:spPr>
          <a:xfrm>
            <a:off x="4385855" y="965289"/>
            <a:ext cx="310188" cy="3666760"/>
          </a:xfrm>
          <a:prstGeom prst="rightBrace">
            <a:avLst>
              <a:gd name="adj1" fmla="val 34673"/>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4" name="Rectangle 3">
            <a:extLst>
              <a:ext uri="{FF2B5EF4-FFF2-40B4-BE49-F238E27FC236}">
                <a16:creationId xmlns:a16="http://schemas.microsoft.com/office/drawing/2014/main" id="{7FAAFB18-3871-4E42-850A-85EBF9918509}"/>
              </a:ext>
            </a:extLst>
          </p:cNvPr>
          <p:cNvSpPr/>
          <p:nvPr/>
        </p:nvSpPr>
        <p:spPr>
          <a:xfrm>
            <a:off x="5275094" y="968628"/>
            <a:ext cx="2280963" cy="213745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10160" lvl="1">
              <a:lnSpc>
                <a:spcPct val="120000"/>
              </a:lnSpc>
            </a:pPr>
            <a:r>
              <a:rPr lang="en-US" sz="1100" dirty="0">
                <a:solidFill>
                  <a:schemeClr val="tx1"/>
                </a:solidFill>
                <a:cs typeface="Arial" panose="020B0604020202020204" pitchFamily="34" charset="0"/>
              </a:rPr>
              <a:t>4.  Complete Appropriate Training for your Role:</a:t>
            </a:r>
          </a:p>
          <a:p>
            <a:pPr marL="267335" lvl="1" indent="-257175">
              <a:lnSpc>
                <a:spcPct val="120000"/>
              </a:lnSpc>
              <a:buAutoNum type="alphaLcPeriod"/>
            </a:pPr>
            <a:r>
              <a:rPr lang="en-US" sz="1100" dirty="0">
                <a:solidFill>
                  <a:schemeClr val="tx1"/>
                </a:solidFill>
                <a:cs typeface="Arial" panose="020B0604020202020204" pitchFamily="34" charset="0"/>
              </a:rPr>
              <a:t>Coordinators complete calibration for the school span (e.g., K-5, K-8, 6-8, K-12).</a:t>
            </a:r>
            <a:endParaRPr lang="en-US" sz="1100" dirty="0">
              <a:solidFill>
                <a:schemeClr val="tx1"/>
              </a:solidFill>
              <a:ea typeface="+mn-lt"/>
              <a:cs typeface="+mn-lt"/>
            </a:endParaRPr>
          </a:p>
          <a:p>
            <a:pPr marL="267335" lvl="1" indent="-257175">
              <a:lnSpc>
                <a:spcPct val="120000"/>
              </a:lnSpc>
              <a:buAutoNum type="alphaLcPeriod"/>
            </a:pPr>
            <a:r>
              <a:rPr lang="en-US" sz="1100" dirty="0">
                <a:solidFill>
                  <a:schemeClr val="tx1"/>
                </a:solidFill>
                <a:cs typeface="Arial" panose="020B0604020202020204" pitchFamily="34" charset="0"/>
              </a:rPr>
              <a:t>Test Examiners complete calibration for the grades they will administer the test.</a:t>
            </a:r>
            <a:endParaRPr lang="en-US" sz="1100" dirty="0">
              <a:solidFill>
                <a:schemeClr val="tx1"/>
              </a:solidFill>
              <a:ea typeface="+mn-lt"/>
              <a:cs typeface="+mn-lt"/>
            </a:endParaRPr>
          </a:p>
        </p:txBody>
      </p:sp>
      <p:sp>
        <p:nvSpPr>
          <p:cNvPr id="8" name="Footer Placeholder 7">
            <a:extLst>
              <a:ext uri="{FF2B5EF4-FFF2-40B4-BE49-F238E27FC236}">
                <a16:creationId xmlns:a16="http://schemas.microsoft.com/office/drawing/2014/main" id="{F816F738-6998-83EE-AEB2-A8C4D080CB3A}"/>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1592095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Completing the Initial ELPAC Moodle Course</a:t>
            </a:r>
          </a:p>
        </p:txBody>
      </p:sp>
      <p:sp>
        <p:nvSpPr>
          <p:cNvPr id="3" name="Right Brace 2">
            <a:extLst>
              <a:ext uri="{FF2B5EF4-FFF2-40B4-BE49-F238E27FC236}">
                <a16:creationId xmlns:a16="http://schemas.microsoft.com/office/drawing/2014/main" id="{BEEF82A6-EC93-4038-9DA0-1539EFD97E41}"/>
              </a:ext>
            </a:extLst>
          </p:cNvPr>
          <p:cNvSpPr/>
          <p:nvPr/>
        </p:nvSpPr>
        <p:spPr>
          <a:xfrm>
            <a:off x="3921263" y="988181"/>
            <a:ext cx="310188" cy="3285760"/>
          </a:xfrm>
          <a:prstGeom prst="rightBrace">
            <a:avLst>
              <a:gd name="adj1" fmla="val 34673"/>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26" name="Rectangle 25">
            <a:extLst>
              <a:ext uri="{FF2B5EF4-FFF2-40B4-BE49-F238E27FC236}">
                <a16:creationId xmlns:a16="http://schemas.microsoft.com/office/drawing/2014/main" id="{7FAAFB18-3871-4E42-850A-85EBF9918509}"/>
              </a:ext>
            </a:extLst>
          </p:cNvPr>
          <p:cNvSpPr/>
          <p:nvPr/>
        </p:nvSpPr>
        <p:spPr>
          <a:xfrm>
            <a:off x="5009608" y="948175"/>
            <a:ext cx="3077399" cy="32425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20000"/>
              </a:lnSpc>
            </a:pPr>
            <a:r>
              <a:rPr lang="en-US" sz="1200" dirty="0">
                <a:solidFill>
                  <a:schemeClr val="tx1"/>
                </a:solidFill>
                <a:cs typeface="Arial" panose="020B0604020202020204" pitchFamily="34" charset="0"/>
              </a:rPr>
              <a:t>Keep the COURSE MENU OPEN!</a:t>
            </a:r>
            <a:endParaRPr lang="en-US" dirty="0">
              <a:solidFill>
                <a:schemeClr val="tx1"/>
              </a:solidFill>
              <a:cs typeface="Arial"/>
            </a:endParaRPr>
          </a:p>
          <a:p>
            <a:pPr>
              <a:lnSpc>
                <a:spcPct val="120000"/>
              </a:lnSpc>
            </a:pPr>
            <a:r>
              <a:rPr lang="en-US" sz="1200" dirty="0">
                <a:solidFill>
                  <a:schemeClr val="tx1"/>
                </a:solidFill>
                <a:cs typeface="Arial" panose="020B0604020202020204" pitchFamily="34" charset="0"/>
              </a:rPr>
              <a:t>A green dot will appear after you pass each calibration quiz.</a:t>
            </a:r>
            <a:endParaRPr lang="en-US" sz="1200" dirty="0">
              <a:solidFill>
                <a:schemeClr val="tx1"/>
              </a:solidFill>
              <a:cs typeface="Arial"/>
            </a:endParaRPr>
          </a:p>
          <a:p>
            <a:pPr>
              <a:lnSpc>
                <a:spcPct val="120000"/>
              </a:lnSpc>
            </a:pPr>
            <a:endParaRPr lang="en-US" sz="1200" dirty="0">
              <a:solidFill>
                <a:schemeClr val="tx1"/>
              </a:solidFill>
              <a:cs typeface="Arial" panose="020B0604020202020204" pitchFamily="34" charset="0"/>
            </a:endParaRPr>
          </a:p>
          <a:p>
            <a:pPr marL="257175" indent="-257175">
              <a:lnSpc>
                <a:spcPct val="120000"/>
              </a:lnSpc>
              <a:buAutoNum type="arabicPeriod" startAt="5"/>
            </a:pPr>
            <a:r>
              <a:rPr lang="en-US" sz="1200" dirty="0">
                <a:solidFill>
                  <a:schemeClr val="tx1"/>
                </a:solidFill>
                <a:cs typeface="Arial" panose="020B0604020202020204" pitchFamily="34" charset="0"/>
              </a:rPr>
              <a:t>Once all calibration quizzes have been completed, click on the Speaking and Writing Certificate of Calibration link and the certificate will be emailed to you.</a:t>
            </a:r>
            <a:endParaRPr lang="en-US" sz="1200" dirty="0">
              <a:solidFill>
                <a:schemeClr val="tx1"/>
              </a:solidFill>
              <a:cs typeface="Arial"/>
            </a:endParaRPr>
          </a:p>
          <a:p>
            <a:pPr marL="10160" lvl="1">
              <a:lnSpc>
                <a:spcPct val="120000"/>
              </a:lnSpc>
            </a:pPr>
            <a:endParaRPr lang="en-US" sz="1200" dirty="0">
              <a:solidFill>
                <a:schemeClr val="tx1"/>
              </a:solidFill>
              <a:ea typeface="+mn-lt"/>
              <a:cs typeface="Arial" panose="020B0604020202020204" pitchFamily="34" charset="0"/>
            </a:endParaRPr>
          </a:p>
          <a:p>
            <a:pPr marL="10160" lvl="1">
              <a:lnSpc>
                <a:spcPct val="120000"/>
              </a:lnSpc>
            </a:pPr>
            <a:r>
              <a:rPr lang="en-US" sz="1200" dirty="0">
                <a:solidFill>
                  <a:schemeClr val="tx1"/>
                </a:solidFill>
                <a:ea typeface="+mn-lt"/>
                <a:cs typeface="Arial" panose="020B0604020202020204" pitchFamily="34" charset="0"/>
              </a:rPr>
              <a:t>Completion will be reflected in the STB Portal Moodle Page in 1-2 business days.</a:t>
            </a:r>
            <a:endParaRPr lang="en-US" sz="1200" dirty="0">
              <a:solidFill>
                <a:schemeClr val="tx1"/>
              </a:solidFill>
              <a:ea typeface="+mn-lt"/>
              <a:cs typeface="+mn-lt"/>
            </a:endParaRPr>
          </a:p>
        </p:txBody>
      </p:sp>
      <p:pic>
        <p:nvPicPr>
          <p:cNvPr id="7" name="Picture 6">
            <a:extLst>
              <a:ext uri="{FF2B5EF4-FFF2-40B4-BE49-F238E27FC236}">
                <a16:creationId xmlns:a16="http://schemas.microsoft.com/office/drawing/2014/main" id="{65E2FA2C-A242-3048-945C-514D01DA5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02" y="4410949"/>
            <a:ext cx="3527256" cy="250367"/>
          </a:xfrm>
          <a:prstGeom prst="rect">
            <a:avLst/>
          </a:prstGeom>
          <a:ln>
            <a:solidFill>
              <a:schemeClr val="tx1"/>
            </a:solidFill>
          </a:ln>
        </p:spPr>
      </p:pic>
      <p:pic>
        <p:nvPicPr>
          <p:cNvPr id="8" name="Picture 7" descr="A screenshot of a phone&#10;&#10;Description automatically generated with low confidence">
            <a:extLst>
              <a:ext uri="{FF2B5EF4-FFF2-40B4-BE49-F238E27FC236}">
                <a16:creationId xmlns:a16="http://schemas.microsoft.com/office/drawing/2014/main" id="{DEF671A8-8053-05D2-B2CA-572CC8272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078" y="948175"/>
            <a:ext cx="2169319" cy="3362325"/>
          </a:xfrm>
          <a:prstGeom prst="rect">
            <a:avLst/>
          </a:prstGeom>
          <a:ln>
            <a:solidFill>
              <a:schemeClr val="tx1"/>
            </a:solidFill>
          </a:ln>
        </p:spPr>
      </p:pic>
      <p:sp>
        <p:nvSpPr>
          <p:cNvPr id="9" name="Footer Placeholder 8">
            <a:extLst>
              <a:ext uri="{FF2B5EF4-FFF2-40B4-BE49-F238E27FC236}">
                <a16:creationId xmlns:a16="http://schemas.microsoft.com/office/drawing/2014/main" id="{0DF6A975-441F-0502-CF65-5B12755C92A4}"/>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07736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sz="2400">
                <a:solidFill>
                  <a:schemeClr val="accent2"/>
                </a:solidFill>
              </a:rPr>
              <a:t>Accessing the Initial Alternate ELPAC Moodle Course</a:t>
            </a:r>
          </a:p>
        </p:txBody>
      </p:sp>
      <p:sp>
        <p:nvSpPr>
          <p:cNvPr id="5" name="Text Placeholder 4">
            <a:extLst>
              <a:ext uri="{FF2B5EF4-FFF2-40B4-BE49-F238E27FC236}">
                <a16:creationId xmlns:a16="http://schemas.microsoft.com/office/drawing/2014/main" id="{DC6E0A47-BD0F-1F45-AAA1-6630F549D4EF}"/>
              </a:ext>
            </a:extLst>
          </p:cNvPr>
          <p:cNvSpPr>
            <a:spLocks noGrp="1"/>
          </p:cNvSpPr>
          <p:nvPr>
            <p:ph type="body" idx="1"/>
          </p:nvPr>
        </p:nvSpPr>
        <p:spPr>
          <a:xfrm>
            <a:off x="318844" y="778851"/>
            <a:ext cx="4572426" cy="3789871"/>
          </a:xfrm>
        </p:spPr>
        <p:txBody>
          <a:bodyPr spcFirstLastPara="1" wrap="square" lIns="68580" tIns="34290" rIns="68580" bIns="34290" anchor="t" anchorCtr="0">
            <a:noAutofit/>
          </a:bodyPr>
          <a:lstStyle/>
          <a:p>
            <a:r>
              <a:rPr lang="en-US" sz="1600" dirty="0">
                <a:cs typeface="Arial" panose="020B0604020202020204" pitchFamily="34" charset="0"/>
              </a:rPr>
              <a:t>Moodle website</a:t>
            </a:r>
          </a:p>
          <a:p>
            <a:pPr lvl="1"/>
            <a:r>
              <a:rPr lang="en-US" sz="1400" dirty="0">
                <a:cs typeface="Arial" panose="020B0604020202020204" pitchFamily="34" charset="0"/>
                <a:hlinkClick r:id="rId3"/>
              </a:rPr>
              <a:t>https://moodle.caaspp-elpac.org</a:t>
            </a:r>
            <a:endParaRPr lang="en-US" sz="1400" dirty="0">
              <a:cs typeface="Arial" panose="020B0604020202020204" pitchFamily="34" charset="0"/>
            </a:endParaRPr>
          </a:p>
          <a:p>
            <a:r>
              <a:rPr lang="en-US" sz="1600" dirty="0">
                <a:cs typeface="Arial" panose="020B0604020202020204" pitchFamily="34" charset="0"/>
              </a:rPr>
              <a:t>Scroll down to the LAUSD Section on the Moodle homepage.</a:t>
            </a:r>
          </a:p>
          <a:p>
            <a:pPr lvl="1"/>
            <a:r>
              <a:rPr lang="en-US" sz="1400" dirty="0">
                <a:ea typeface="Tahoma"/>
                <a:cs typeface="Arial" panose="020B0604020202020204" pitchFamily="34" charset="0"/>
              </a:rPr>
              <a:t>Select </a:t>
            </a:r>
            <a:r>
              <a:rPr lang="en-US" sz="1400" i="1" dirty="0">
                <a:ea typeface="Tahoma"/>
                <a:cs typeface="Arial" panose="020B0604020202020204" pitchFamily="34" charset="0"/>
              </a:rPr>
              <a:t>2022-23 Summative Alternate ELPAC.</a:t>
            </a:r>
          </a:p>
          <a:p>
            <a:r>
              <a:rPr lang="en-US" sz="1600" dirty="0">
                <a:ea typeface="Tahoma"/>
                <a:cs typeface="Arial" panose="020B0604020202020204" pitchFamily="34" charset="0"/>
              </a:rPr>
              <a:t>Select </a:t>
            </a:r>
            <a:r>
              <a:rPr lang="en-US" sz="1600" i="1" dirty="0">
                <a:ea typeface="Tahoma"/>
                <a:cs typeface="Arial" panose="020B0604020202020204" pitchFamily="34" charset="0"/>
              </a:rPr>
              <a:t>2022-23 Summative Alternate ELPAC (2023-24 Initial Alternate ELPAC) Test Examiner Certification</a:t>
            </a:r>
            <a:r>
              <a:rPr lang="en-US" sz="1600" dirty="0">
                <a:ea typeface="Tahoma"/>
                <a:cs typeface="Arial" panose="020B0604020202020204" pitchFamily="34" charset="0"/>
              </a:rPr>
              <a:t>. </a:t>
            </a:r>
            <a:endParaRPr lang="en-US" sz="1600" dirty="0">
              <a:cs typeface="Arial" panose="020B0604020202020204" pitchFamily="34" charset="0"/>
            </a:endParaRPr>
          </a:p>
          <a:p>
            <a:r>
              <a:rPr lang="en-US" sz="1600" dirty="0">
                <a:cs typeface="Arial" panose="020B0604020202020204" pitchFamily="34" charset="0"/>
              </a:rPr>
              <a:t>Enter your school’s Alternate ELPAC Moodle Enrollment Key when prompted.</a:t>
            </a:r>
          </a:p>
        </p:txBody>
      </p:sp>
      <p:pic>
        <p:nvPicPr>
          <p:cNvPr id="19" name="Picture 18">
            <a:extLst>
              <a:ext uri="{FF2B5EF4-FFF2-40B4-BE49-F238E27FC236}">
                <a16:creationId xmlns:a16="http://schemas.microsoft.com/office/drawing/2014/main" id="{7D6F7C3E-37B6-7445-8F14-ADC3A1A938BF}"/>
              </a:ext>
            </a:extLst>
          </p:cNvPr>
          <p:cNvPicPr>
            <a:picLocks noChangeAspect="1"/>
          </p:cNvPicPr>
          <p:nvPr/>
        </p:nvPicPr>
        <p:blipFill rotWithShape="1">
          <a:blip r:embed="rId4">
            <a:extLst>
              <a:ext uri="{28A0092B-C50C-407E-A947-70E740481C1C}">
                <a14:useLocalDpi xmlns:a14="http://schemas.microsoft.com/office/drawing/2010/main" val="0"/>
              </a:ext>
            </a:extLst>
          </a:blip>
          <a:srcRect l="3751" t="66676" r="40426" b="1070"/>
          <a:stretch/>
        </p:blipFill>
        <p:spPr>
          <a:xfrm>
            <a:off x="6787177" y="2643139"/>
            <a:ext cx="2087597" cy="760136"/>
          </a:xfrm>
          <a:prstGeom prst="rect">
            <a:avLst/>
          </a:prstGeom>
          <a:ln>
            <a:solidFill>
              <a:schemeClr val="tx1"/>
            </a:solidFill>
          </a:ln>
        </p:spPr>
      </p:pic>
      <p:pic>
        <p:nvPicPr>
          <p:cNvPr id="9" name="Picture 8" descr="Text&#10;&#10;Description automatically generated">
            <a:extLst>
              <a:ext uri="{FF2B5EF4-FFF2-40B4-BE49-F238E27FC236}">
                <a16:creationId xmlns:a16="http://schemas.microsoft.com/office/drawing/2014/main" id="{B1C58FDD-2A69-A541-A7EB-51D4447B19A9}"/>
              </a:ext>
            </a:extLst>
          </p:cNvPr>
          <p:cNvPicPr>
            <a:picLocks noChangeAspect="1"/>
          </p:cNvPicPr>
          <p:nvPr/>
        </p:nvPicPr>
        <p:blipFill>
          <a:blip r:embed="rId5"/>
          <a:stretch>
            <a:fillRect/>
          </a:stretch>
        </p:blipFill>
        <p:spPr>
          <a:xfrm>
            <a:off x="5667235" y="954126"/>
            <a:ext cx="2380517" cy="937003"/>
          </a:xfrm>
          <a:prstGeom prst="rect">
            <a:avLst/>
          </a:prstGeom>
          <a:ln>
            <a:solidFill>
              <a:schemeClr val="tx1"/>
            </a:solidFill>
          </a:ln>
        </p:spPr>
      </p:pic>
      <p:pic>
        <p:nvPicPr>
          <p:cNvPr id="4" name="Picture 3">
            <a:extLst>
              <a:ext uri="{FF2B5EF4-FFF2-40B4-BE49-F238E27FC236}">
                <a16:creationId xmlns:a16="http://schemas.microsoft.com/office/drawing/2014/main" id="{F3421878-A9BC-0F47-9CCD-8CCBCE57F304}"/>
              </a:ext>
            </a:extLst>
          </p:cNvPr>
          <p:cNvPicPr>
            <a:picLocks noChangeAspect="1"/>
          </p:cNvPicPr>
          <p:nvPr/>
        </p:nvPicPr>
        <p:blipFill rotWithShape="1">
          <a:blip r:embed="rId6"/>
          <a:srcRect t="64704"/>
          <a:stretch/>
        </p:blipFill>
        <p:spPr>
          <a:xfrm>
            <a:off x="5437342" y="2239402"/>
            <a:ext cx="3169795" cy="258374"/>
          </a:xfrm>
          <a:prstGeom prst="rect">
            <a:avLst/>
          </a:prstGeom>
          <a:ln>
            <a:solidFill>
              <a:schemeClr val="tx1"/>
            </a:solidFill>
          </a:ln>
        </p:spPr>
      </p:pic>
      <p:sp>
        <p:nvSpPr>
          <p:cNvPr id="6" name="Rectangle 5">
            <a:extLst>
              <a:ext uri="{FF2B5EF4-FFF2-40B4-BE49-F238E27FC236}">
                <a16:creationId xmlns:a16="http://schemas.microsoft.com/office/drawing/2014/main" id="{3F38373A-5CEE-67B3-95BC-4D6682D12E51}"/>
              </a:ext>
            </a:extLst>
          </p:cNvPr>
          <p:cNvSpPr/>
          <p:nvPr/>
        </p:nvSpPr>
        <p:spPr>
          <a:xfrm>
            <a:off x="487277" y="3891349"/>
            <a:ext cx="4618760" cy="799780"/>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marL="9525" lvl="1" indent="-9525" algn="ctr">
              <a:lnSpc>
                <a:spcPct val="120000"/>
              </a:lnSpc>
              <a:buSzPct val="100000"/>
            </a:pPr>
            <a:r>
              <a:rPr lang="en-US" sz="1100" dirty="0">
                <a:cs typeface="Arial" panose="020B0604020202020204" pitchFamily="34" charset="0"/>
              </a:rPr>
              <a:t>This course is for TEs and Coordinators who DID NOT complete the Summative Alternate ELPAC training last year. This training allows TEs and Coordinators to administer the 2023-24 Initial Alternate ELPAC.</a:t>
            </a:r>
          </a:p>
        </p:txBody>
      </p:sp>
      <p:pic>
        <p:nvPicPr>
          <p:cNvPr id="7" name="Picture 6">
            <a:extLst>
              <a:ext uri="{FF2B5EF4-FFF2-40B4-BE49-F238E27FC236}">
                <a16:creationId xmlns:a16="http://schemas.microsoft.com/office/drawing/2014/main" id="{CC01F591-78B0-0C2B-CE40-F86A702CD8C3}"/>
              </a:ext>
            </a:extLst>
          </p:cNvPr>
          <p:cNvPicPr>
            <a:picLocks noChangeAspect="1"/>
          </p:cNvPicPr>
          <p:nvPr/>
        </p:nvPicPr>
        <p:blipFill rotWithShape="1">
          <a:blip r:embed="rId6"/>
          <a:srcRect b="74442"/>
          <a:stretch/>
        </p:blipFill>
        <p:spPr>
          <a:xfrm>
            <a:off x="5437342" y="2025592"/>
            <a:ext cx="3169795" cy="187088"/>
          </a:xfrm>
          <a:prstGeom prst="rect">
            <a:avLst/>
          </a:prstGeom>
          <a:ln>
            <a:solidFill>
              <a:schemeClr val="tx1"/>
            </a:solidFill>
          </a:ln>
        </p:spPr>
      </p:pic>
      <p:pic>
        <p:nvPicPr>
          <p:cNvPr id="11" name="Picture 10">
            <a:extLst>
              <a:ext uri="{FF2B5EF4-FFF2-40B4-BE49-F238E27FC236}">
                <a16:creationId xmlns:a16="http://schemas.microsoft.com/office/drawing/2014/main" id="{3C33B693-2555-ED7C-98B1-38A5160B53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1548" y="2643701"/>
            <a:ext cx="1174608" cy="1770185"/>
          </a:xfrm>
          <a:prstGeom prst="rect">
            <a:avLst/>
          </a:prstGeom>
          <a:ln>
            <a:solidFill>
              <a:schemeClr val="tx1"/>
            </a:solidFill>
          </a:ln>
        </p:spPr>
      </p:pic>
      <p:sp>
        <p:nvSpPr>
          <p:cNvPr id="8" name="Speech Bubble: Rectangle 6">
            <a:extLst>
              <a:ext uri="{FF2B5EF4-FFF2-40B4-BE49-F238E27FC236}">
                <a16:creationId xmlns:a16="http://schemas.microsoft.com/office/drawing/2014/main" id="{FE216C4D-C8E1-ADD2-7450-39E861162703}"/>
              </a:ext>
            </a:extLst>
          </p:cNvPr>
          <p:cNvSpPr/>
          <p:nvPr/>
        </p:nvSpPr>
        <p:spPr>
          <a:xfrm>
            <a:off x="7407752" y="3681564"/>
            <a:ext cx="1242420" cy="746617"/>
          </a:xfrm>
          <a:prstGeom prst="wedgeRectCallout">
            <a:avLst>
              <a:gd name="adj1" fmla="val 11806"/>
              <a:gd name="adj2" fmla="val -7759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dirty="0">
                <a:solidFill>
                  <a:schemeClr val="tx1"/>
                </a:solidFill>
                <a:ea typeface="Calibri"/>
                <a:cs typeface="Arial" panose="020B0604020202020204" pitchFamily="34" charset="0"/>
              </a:rPr>
              <a:t>Enter the key exactly as it is in the STB Portal.</a:t>
            </a:r>
            <a:endParaRPr lang="en-US" sz="1100" dirty="0">
              <a:solidFill>
                <a:schemeClr val="tx1"/>
              </a:solidFill>
              <a:cs typeface="Arial" panose="020B0604020202020204" pitchFamily="34" charset="0"/>
            </a:endParaRPr>
          </a:p>
        </p:txBody>
      </p:sp>
      <p:sp>
        <p:nvSpPr>
          <p:cNvPr id="13" name="Footer Placeholder 12">
            <a:extLst>
              <a:ext uri="{FF2B5EF4-FFF2-40B4-BE49-F238E27FC236}">
                <a16:creationId xmlns:a16="http://schemas.microsoft.com/office/drawing/2014/main" id="{5A737834-69D6-AE83-D5A4-B6EB6E42F23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6279614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1375" y="150"/>
            <a:ext cx="8600007" cy="773400"/>
          </a:xfrm>
          <a:noFill/>
        </p:spPr>
        <p:txBody>
          <a:bodyPr>
            <a:normAutofit/>
          </a:bodyPr>
          <a:lstStyle/>
          <a:p>
            <a:r>
              <a:rPr lang="en-US" sz="2400" dirty="0">
                <a:solidFill>
                  <a:schemeClr val="accent2"/>
                </a:solidFill>
              </a:rPr>
              <a:t>Accessing the Initial Alternate ELPAC Moodle Course</a:t>
            </a:r>
          </a:p>
        </p:txBody>
      </p:sp>
      <p:pic>
        <p:nvPicPr>
          <p:cNvPr id="3" name="Picture 10">
            <a:extLst>
              <a:ext uri="{FF2B5EF4-FFF2-40B4-BE49-F238E27FC236}">
                <a16:creationId xmlns:a16="http://schemas.microsoft.com/office/drawing/2014/main" id="{020E9BA0-3424-3A9F-E6C9-6AB9F05877A4}"/>
              </a:ext>
            </a:extLst>
          </p:cNvPr>
          <p:cNvPicPr>
            <a:picLocks noChangeAspect="1"/>
          </p:cNvPicPr>
          <p:nvPr/>
        </p:nvPicPr>
        <p:blipFill>
          <a:blip r:embed="rId2"/>
          <a:srcRect/>
          <a:stretch/>
        </p:blipFill>
        <p:spPr>
          <a:xfrm>
            <a:off x="4095585" y="3193134"/>
            <a:ext cx="3644159" cy="468244"/>
          </a:xfrm>
          <a:prstGeom prst="rect">
            <a:avLst/>
          </a:prstGeom>
          <a:ln>
            <a:solidFill>
              <a:schemeClr val="tx1"/>
            </a:solidFill>
          </a:ln>
        </p:spPr>
      </p:pic>
      <p:pic>
        <p:nvPicPr>
          <p:cNvPr id="10" name="Picture 9">
            <a:extLst>
              <a:ext uri="{FF2B5EF4-FFF2-40B4-BE49-F238E27FC236}">
                <a16:creationId xmlns:a16="http://schemas.microsoft.com/office/drawing/2014/main" id="{41FF2125-1DC0-C3EB-C298-64B390C69227}"/>
              </a:ext>
            </a:extLst>
          </p:cNvPr>
          <p:cNvPicPr>
            <a:picLocks noChangeAspect="1"/>
          </p:cNvPicPr>
          <p:nvPr/>
        </p:nvPicPr>
        <p:blipFill>
          <a:blip r:embed="rId3"/>
          <a:srcRect/>
          <a:stretch/>
        </p:blipFill>
        <p:spPr>
          <a:xfrm>
            <a:off x="4099057" y="950255"/>
            <a:ext cx="4370030" cy="1978905"/>
          </a:xfrm>
          <a:prstGeom prst="rect">
            <a:avLst/>
          </a:prstGeom>
          <a:ln>
            <a:solidFill>
              <a:schemeClr val="tx1"/>
            </a:solidFill>
          </a:ln>
        </p:spPr>
      </p:pic>
      <p:pic>
        <p:nvPicPr>
          <p:cNvPr id="2" name="Picture 1">
            <a:extLst>
              <a:ext uri="{FF2B5EF4-FFF2-40B4-BE49-F238E27FC236}">
                <a16:creationId xmlns:a16="http://schemas.microsoft.com/office/drawing/2014/main" id="{59C1666A-E98B-E420-2083-419C1B113E07}"/>
              </a:ext>
            </a:extLst>
          </p:cNvPr>
          <p:cNvPicPr>
            <a:picLocks noChangeAspect="1"/>
          </p:cNvPicPr>
          <p:nvPr/>
        </p:nvPicPr>
        <p:blipFill rotWithShape="1">
          <a:blip r:embed="rId4">
            <a:extLst>
              <a:ext uri="{28A0092B-C50C-407E-A947-70E740481C1C}">
                <a14:useLocalDpi xmlns:a14="http://schemas.microsoft.com/office/drawing/2010/main" val="0"/>
              </a:ext>
            </a:extLst>
          </a:blip>
          <a:srcRect b="37382"/>
          <a:stretch/>
        </p:blipFill>
        <p:spPr>
          <a:xfrm>
            <a:off x="1316931" y="950254"/>
            <a:ext cx="1762950" cy="2102731"/>
          </a:xfrm>
          <a:prstGeom prst="rect">
            <a:avLst/>
          </a:prstGeom>
          <a:ln>
            <a:solidFill>
              <a:schemeClr val="tx1"/>
            </a:solidFill>
          </a:ln>
        </p:spPr>
      </p:pic>
      <p:sp>
        <p:nvSpPr>
          <p:cNvPr id="8" name="Speech Bubble: Rectangle 6">
            <a:extLst>
              <a:ext uri="{FF2B5EF4-FFF2-40B4-BE49-F238E27FC236}">
                <a16:creationId xmlns:a16="http://schemas.microsoft.com/office/drawing/2014/main" id="{AF5AB148-EC14-5F45-931B-4F6292E0A5F7}"/>
              </a:ext>
            </a:extLst>
          </p:cNvPr>
          <p:cNvSpPr/>
          <p:nvPr/>
        </p:nvSpPr>
        <p:spPr>
          <a:xfrm>
            <a:off x="7580640" y="1338054"/>
            <a:ext cx="1046529" cy="560070"/>
          </a:xfrm>
          <a:prstGeom prst="wedgeRectCallout">
            <a:avLst>
              <a:gd name="adj1" fmla="val -104282"/>
              <a:gd name="adj2" fmla="val -1573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kern="1200" dirty="0">
                <a:solidFill>
                  <a:srgbClr val="000000"/>
                </a:solidFill>
                <a:cs typeface="Arial" panose="020B0604020202020204" pitchFamily="34" charset="0"/>
              </a:rPr>
              <a:t>1. Read the Instructions</a:t>
            </a:r>
          </a:p>
        </p:txBody>
      </p:sp>
      <p:sp>
        <p:nvSpPr>
          <p:cNvPr id="5" name="Speech Bubble: Rectangle 4">
            <a:extLst>
              <a:ext uri="{FF2B5EF4-FFF2-40B4-BE49-F238E27FC236}">
                <a16:creationId xmlns:a16="http://schemas.microsoft.com/office/drawing/2014/main" id="{6553D313-1700-C7D2-9318-F100740BCDF9}"/>
              </a:ext>
            </a:extLst>
          </p:cNvPr>
          <p:cNvSpPr/>
          <p:nvPr/>
        </p:nvSpPr>
        <p:spPr>
          <a:xfrm>
            <a:off x="1316931" y="3427256"/>
            <a:ext cx="1869324" cy="1210058"/>
          </a:xfrm>
          <a:prstGeom prst="wedgeRectCallout">
            <a:avLst>
              <a:gd name="adj1" fmla="val -24856"/>
              <a:gd name="adj2" fmla="val -7706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20000"/>
              </a:lnSpc>
            </a:pPr>
            <a:r>
              <a:rPr lang="en-US" sz="1100" dirty="0">
                <a:solidFill>
                  <a:schemeClr val="tx1"/>
                </a:solidFill>
                <a:cs typeface="Arial" panose="020B0604020202020204" pitchFamily="34" charset="0"/>
              </a:rPr>
              <a:t>Keep the COURSE MENU OPEN!</a:t>
            </a:r>
          </a:p>
          <a:p>
            <a:pPr marL="257175" indent="-257175">
              <a:lnSpc>
                <a:spcPct val="120000"/>
              </a:lnSpc>
              <a:buFont typeface="Wingdings" panose="05000000000000000000" pitchFamily="2" charset="2"/>
              <a:buChar char="§"/>
            </a:pPr>
            <a:r>
              <a:rPr lang="en-US" sz="1100" dirty="0">
                <a:solidFill>
                  <a:schemeClr val="tx1"/>
                </a:solidFill>
                <a:cs typeface="Arial" panose="020B0604020202020204" pitchFamily="34" charset="0"/>
              </a:rPr>
              <a:t>A green dot will appear after you pass each Check for Understanding.</a:t>
            </a:r>
          </a:p>
        </p:txBody>
      </p:sp>
      <p:sp>
        <p:nvSpPr>
          <p:cNvPr id="7" name="Speech Bubble: Rectangle 6">
            <a:extLst>
              <a:ext uri="{FF2B5EF4-FFF2-40B4-BE49-F238E27FC236}">
                <a16:creationId xmlns:a16="http://schemas.microsoft.com/office/drawing/2014/main" id="{C3AF84DF-9DFE-3094-31D9-421A7FD7E65A}"/>
              </a:ext>
            </a:extLst>
          </p:cNvPr>
          <p:cNvSpPr/>
          <p:nvPr/>
        </p:nvSpPr>
        <p:spPr>
          <a:xfrm>
            <a:off x="8103904" y="3181155"/>
            <a:ext cx="730887" cy="550545"/>
          </a:xfrm>
          <a:prstGeom prst="wedgeRectCallout">
            <a:avLst>
              <a:gd name="adj1" fmla="val -103759"/>
              <a:gd name="adj2" fmla="val -2198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kern="1200" dirty="0">
                <a:solidFill>
                  <a:srgbClr val="000000"/>
                </a:solidFill>
                <a:cs typeface="Arial" panose="020B0604020202020204" pitchFamily="34" charset="0"/>
              </a:rPr>
              <a:t>2. Sign the Affidavit</a:t>
            </a:r>
            <a:endParaRPr lang="en-US" sz="1100" dirty="0">
              <a:solidFill>
                <a:srgbClr val="000000"/>
              </a:solidFill>
              <a:cs typeface="Arial" panose="020B0604020202020204" pitchFamily="34" charset="0"/>
            </a:endParaRPr>
          </a:p>
        </p:txBody>
      </p:sp>
      <p:sp>
        <p:nvSpPr>
          <p:cNvPr id="12" name="Footer Placeholder 11">
            <a:extLst>
              <a:ext uri="{FF2B5EF4-FFF2-40B4-BE49-F238E27FC236}">
                <a16:creationId xmlns:a16="http://schemas.microsoft.com/office/drawing/2014/main" id="{365F74AD-CFEB-A7AF-7572-A89481570A98}"/>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0682978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637CBE-94FC-EF4F-86A0-F9C66FBA1741}"/>
              </a:ext>
            </a:extLst>
          </p:cNvPr>
          <p:cNvPicPr>
            <a:picLocks noChangeAspect="1"/>
          </p:cNvPicPr>
          <p:nvPr/>
        </p:nvPicPr>
        <p:blipFill>
          <a:blip r:embed="rId3"/>
          <a:srcRect/>
          <a:stretch/>
        </p:blipFill>
        <p:spPr>
          <a:xfrm>
            <a:off x="580930" y="1028096"/>
            <a:ext cx="4270253" cy="1737360"/>
          </a:xfrm>
          <a:prstGeom prst="rect">
            <a:avLst/>
          </a:prstGeom>
          <a:ln>
            <a:solidFill>
              <a:schemeClr val="tx1"/>
            </a:solidFill>
          </a:ln>
        </p:spPr>
      </p:pic>
      <p:sp>
        <p:nvSpPr>
          <p:cNvPr id="10" name="Title 1"/>
          <p:cNvSpPr>
            <a:spLocks noGrp="1"/>
          </p:cNvSpPr>
          <p:nvPr>
            <p:ph type="title"/>
          </p:nvPr>
        </p:nvSpPr>
        <p:spPr>
          <a:noFill/>
        </p:spPr>
        <p:txBody>
          <a:bodyPr>
            <a:normAutofit/>
          </a:bodyPr>
          <a:lstStyle/>
          <a:p>
            <a:r>
              <a:rPr lang="en-US" sz="2025">
                <a:solidFill>
                  <a:schemeClr val="accent2"/>
                </a:solidFill>
              </a:rPr>
              <a:t>Accessing the Initial Alternate ELPAC Moodle Course</a:t>
            </a:r>
          </a:p>
        </p:txBody>
      </p:sp>
      <p:sp>
        <p:nvSpPr>
          <p:cNvPr id="12" name="Speech Bubble: Rectangle 6">
            <a:extLst>
              <a:ext uri="{FF2B5EF4-FFF2-40B4-BE49-F238E27FC236}">
                <a16:creationId xmlns:a16="http://schemas.microsoft.com/office/drawing/2014/main" id="{838A65FA-B731-1353-D6BE-E58D9B5A8726}"/>
              </a:ext>
            </a:extLst>
          </p:cNvPr>
          <p:cNvSpPr/>
          <p:nvPr/>
        </p:nvSpPr>
        <p:spPr>
          <a:xfrm>
            <a:off x="5798714" y="1355108"/>
            <a:ext cx="2764356" cy="773400"/>
          </a:xfrm>
          <a:prstGeom prst="wedgeRectCallout">
            <a:avLst>
              <a:gd name="adj1" fmla="val -70431"/>
              <a:gd name="adj2" fmla="val -1887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fontAlgn="base">
              <a:spcBef>
                <a:spcPct val="0"/>
              </a:spcBef>
              <a:spcAft>
                <a:spcPct val="0"/>
              </a:spcAft>
              <a:buClrTx/>
              <a:defRPr/>
            </a:pPr>
            <a:r>
              <a:rPr lang="en-US" sz="1100" dirty="0">
                <a:solidFill>
                  <a:schemeClr val="tx1"/>
                </a:solidFill>
                <a:latin typeface="Arial" panose="020B0604020202020204" pitchFamily="34" charset="0"/>
                <a:cs typeface="Arial" panose="020B0604020202020204" pitchFamily="34" charset="0"/>
              </a:rPr>
              <a:t>3. View all the videos and pass ALL Check for Understandings in Modules 1-3.</a:t>
            </a:r>
            <a:endParaRPr lang="en-US" sz="1100" dirty="0">
              <a:solidFill>
                <a:schemeClr val="tx1"/>
              </a:solidFill>
              <a:latin typeface="Arial" panose="020B0604020202020204" pitchFamily="34" charset="0"/>
              <a:ea typeface="Calibri"/>
              <a:cs typeface="Arial" panose="020B0604020202020204" pitchFamily="34" charset="0"/>
            </a:endParaRPr>
          </a:p>
        </p:txBody>
      </p:sp>
      <p:pic>
        <p:nvPicPr>
          <p:cNvPr id="4" name="Picture 3">
            <a:extLst>
              <a:ext uri="{FF2B5EF4-FFF2-40B4-BE49-F238E27FC236}">
                <a16:creationId xmlns:a16="http://schemas.microsoft.com/office/drawing/2014/main" id="{6E1A3461-1E76-E705-858D-4ACF3CE44E1B}"/>
              </a:ext>
            </a:extLst>
          </p:cNvPr>
          <p:cNvPicPr>
            <a:picLocks noChangeAspect="1"/>
          </p:cNvPicPr>
          <p:nvPr/>
        </p:nvPicPr>
        <p:blipFill rotWithShape="1">
          <a:blip r:embed="rId4">
            <a:extLst>
              <a:ext uri="{28A0092B-C50C-407E-A947-70E740481C1C}">
                <a14:useLocalDpi xmlns:a14="http://schemas.microsoft.com/office/drawing/2010/main" val="0"/>
              </a:ext>
            </a:extLst>
          </a:blip>
          <a:srcRect t="41598"/>
          <a:stretch/>
        </p:blipFill>
        <p:spPr>
          <a:xfrm>
            <a:off x="386519" y="3376757"/>
            <a:ext cx="4461164" cy="517175"/>
          </a:xfrm>
          <a:prstGeom prst="rect">
            <a:avLst/>
          </a:prstGeom>
          <a:ln>
            <a:solidFill>
              <a:schemeClr val="tx1"/>
            </a:solidFill>
          </a:ln>
        </p:spPr>
      </p:pic>
      <p:sp>
        <p:nvSpPr>
          <p:cNvPr id="5" name="Speech Bubble: Rectangle 6">
            <a:extLst>
              <a:ext uri="{FF2B5EF4-FFF2-40B4-BE49-F238E27FC236}">
                <a16:creationId xmlns:a16="http://schemas.microsoft.com/office/drawing/2014/main" id="{3F3B1513-6CDC-B712-EE52-C674C0AA87A9}"/>
              </a:ext>
            </a:extLst>
          </p:cNvPr>
          <p:cNvSpPr/>
          <p:nvPr/>
        </p:nvSpPr>
        <p:spPr>
          <a:xfrm>
            <a:off x="5798714" y="2784118"/>
            <a:ext cx="2764356" cy="1823547"/>
          </a:xfrm>
          <a:prstGeom prst="wedgeRectCallout">
            <a:avLst>
              <a:gd name="adj1" fmla="val -83818"/>
              <a:gd name="adj2" fmla="val -532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nSpc>
                <a:spcPct val="120000"/>
              </a:lnSpc>
            </a:pPr>
            <a:r>
              <a:rPr lang="en-US" sz="1100" kern="1200" dirty="0">
                <a:solidFill>
                  <a:schemeClr val="tx1"/>
                </a:solidFill>
                <a:latin typeface="Arial" panose="020B0604020202020204" pitchFamily="34" charset="0"/>
                <a:cs typeface="Arial" panose="020B0604020202020204" pitchFamily="34" charset="0"/>
              </a:rPr>
              <a:t> 4.  </a:t>
            </a:r>
            <a:r>
              <a:rPr lang="en-US" sz="1100" dirty="0">
                <a:solidFill>
                  <a:schemeClr val="tx1"/>
                </a:solidFill>
                <a:latin typeface="Arial" panose="020B0604020202020204" pitchFamily="34" charset="0"/>
                <a:cs typeface="Arial" panose="020B0604020202020204" pitchFamily="34" charset="0"/>
              </a:rPr>
              <a:t>Once all Modules have been completed, click on the Certificate of Completion link and the certificate will be emailed to you.</a:t>
            </a:r>
          </a:p>
          <a:p>
            <a:pPr marL="224790" lvl="1" indent="-213995">
              <a:lnSpc>
                <a:spcPct val="120000"/>
              </a:lnSpc>
              <a:buFont typeface="Wingdings" panose="05000000000000000000" pitchFamily="2" charset="2"/>
              <a:buChar char="§"/>
            </a:pPr>
            <a:endParaRPr lang="en-US" sz="1100" dirty="0">
              <a:solidFill>
                <a:schemeClr val="tx1"/>
              </a:solidFill>
              <a:latin typeface="Arial" panose="020B0604020202020204" pitchFamily="34" charset="0"/>
              <a:ea typeface="+mn-lt"/>
              <a:cs typeface="Arial" panose="020B0604020202020204" pitchFamily="34" charset="0"/>
            </a:endParaRPr>
          </a:p>
          <a:p>
            <a:pPr marL="224790" lvl="1" indent="-213995">
              <a:lnSpc>
                <a:spcPct val="120000"/>
              </a:lnSpc>
              <a:buFont typeface="Wingdings" panose="05000000000000000000" pitchFamily="2" charset="2"/>
              <a:buChar char="§"/>
            </a:pPr>
            <a:r>
              <a:rPr lang="en-US" sz="1100" dirty="0">
                <a:solidFill>
                  <a:schemeClr val="tx1"/>
                </a:solidFill>
                <a:latin typeface="Arial" panose="020B0604020202020204" pitchFamily="34" charset="0"/>
                <a:ea typeface="+mn-lt"/>
                <a:cs typeface="Arial" panose="020B0604020202020204" pitchFamily="34" charset="0"/>
              </a:rPr>
              <a:t>Completion will be reflected in the STB Portal Moodle Page in 1-2 business days.</a:t>
            </a:r>
            <a:endParaRPr lang="en-US" sz="1100" dirty="0">
              <a:solidFill>
                <a:schemeClr val="tx1"/>
              </a:solidFill>
              <a:latin typeface="Arial" panose="020B0604020202020204" pitchFamily="34" charset="0"/>
              <a:ea typeface="+mn-lt"/>
              <a:cs typeface="+mn-lt"/>
            </a:endParaRPr>
          </a:p>
        </p:txBody>
      </p:sp>
      <p:sp>
        <p:nvSpPr>
          <p:cNvPr id="6" name="Footer Placeholder 5">
            <a:extLst>
              <a:ext uri="{FF2B5EF4-FFF2-40B4-BE49-F238E27FC236}">
                <a16:creationId xmlns:a16="http://schemas.microsoft.com/office/drawing/2014/main" id="{B7BF8E14-0BBF-2122-2E1D-5C7EC82E43A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81845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ctr" anchorCtr="0">
            <a:normAutofit/>
          </a:bodyPr>
          <a:lstStyle/>
          <a:p>
            <a:r>
              <a:rPr lang="en-US"/>
              <a:t>Action Items</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pPr>
              <a:buClr>
                <a:srgbClr val="203864"/>
              </a:buClr>
              <a:buFont typeface="Arial"/>
              <a:buChar char="•"/>
            </a:pPr>
            <a:r>
              <a:rPr lang="en-US" sz="1800" dirty="0">
                <a:ea typeface="Tahoma"/>
                <a:cs typeface="Arial" panose="020B0604020202020204" pitchFamily="34" charset="0"/>
              </a:rPr>
              <a:t>Share the Moodle key(s) with TEs that have completed 2023-24 ELPAC Security Form TE and Proctor Requirements.</a:t>
            </a:r>
            <a:endParaRPr lang="en-US" sz="1800" dirty="0"/>
          </a:p>
          <a:p>
            <a:pPr>
              <a:buClr>
                <a:srgbClr val="203864"/>
              </a:buClr>
            </a:pPr>
            <a:r>
              <a:rPr lang="en-US" sz="1800" dirty="0">
                <a:ea typeface="Tahoma"/>
                <a:cs typeface="Arial" panose="020B0604020202020204" pitchFamily="34" charset="0"/>
              </a:rPr>
              <a:t>Share the Quick Guide(s) for the Initial ELPAC Moodle training(s) with TEs who have completed </a:t>
            </a:r>
            <a:r>
              <a:rPr lang="en-US" sz="1800" i="1" dirty="0">
                <a:ea typeface="Tahoma"/>
                <a:cs typeface="Arial" panose="020B0604020202020204" pitchFamily="34" charset="0"/>
              </a:rPr>
              <a:t>2023-24 ELPAC Security Form TE and Proctor Requirements.</a:t>
            </a:r>
            <a:endParaRPr lang="en-US" sz="1800" dirty="0">
              <a:ea typeface="Tahoma"/>
              <a:cs typeface="Arial" panose="020B0604020202020204" pitchFamily="34" charset="0"/>
            </a:endParaRPr>
          </a:p>
          <a:p>
            <a:pPr>
              <a:buClr>
                <a:srgbClr val="203864"/>
              </a:buClr>
            </a:pPr>
            <a:r>
              <a:rPr lang="en-US" sz="1800" dirty="0">
                <a:ea typeface="Tahoma"/>
                <a:cs typeface="Arial" panose="020B0604020202020204" pitchFamily="34" charset="0"/>
              </a:rPr>
              <a:t>Remember to enroll in the Initial ELPAC courses located in the LAUSD section of the Moodle homepage.</a:t>
            </a:r>
            <a:endParaRPr lang="en-US" sz="1800" dirty="0"/>
          </a:p>
        </p:txBody>
      </p:sp>
      <p:sp>
        <p:nvSpPr>
          <p:cNvPr id="5" name="Footer Placeholder 4">
            <a:extLst>
              <a:ext uri="{FF2B5EF4-FFF2-40B4-BE49-F238E27FC236}">
                <a16:creationId xmlns:a16="http://schemas.microsoft.com/office/drawing/2014/main" id="{93211B68-639B-80CF-1DCF-4F79515B8D0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0995758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dirty="0"/>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t>Monitoring Completion of TE Requirements</a:t>
            </a:r>
          </a:p>
        </p:txBody>
      </p:sp>
      <p:sp>
        <p:nvSpPr>
          <p:cNvPr id="6" name="Footer Placeholder 5">
            <a:extLst>
              <a:ext uri="{FF2B5EF4-FFF2-40B4-BE49-F238E27FC236}">
                <a16:creationId xmlns:a16="http://schemas.microsoft.com/office/drawing/2014/main" id="{BBC00128-AEF0-B79D-D446-BEBF644E309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455318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screenshot of a phone&#10;&#10;Description automatically generated">
            <a:extLst>
              <a:ext uri="{FF2B5EF4-FFF2-40B4-BE49-F238E27FC236}">
                <a16:creationId xmlns:a16="http://schemas.microsoft.com/office/drawing/2014/main" id="{6BAED34D-65D7-49B0-6E27-D8DF32AF11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0635" y="3416971"/>
            <a:ext cx="2668429" cy="1143512"/>
          </a:xfrm>
          <a:prstGeom prst="rect">
            <a:avLst/>
          </a:prstGeom>
          <a:ln>
            <a:solidFill>
              <a:schemeClr val="tx1"/>
            </a:solidFill>
          </a:ln>
        </p:spPr>
      </p:pic>
      <p:pic>
        <p:nvPicPr>
          <p:cNvPr id="12" name="Picture 11">
            <a:extLst>
              <a:ext uri="{FF2B5EF4-FFF2-40B4-BE49-F238E27FC236}">
                <a16:creationId xmlns:a16="http://schemas.microsoft.com/office/drawing/2014/main" id="{C2D1CAED-ED79-7443-BF62-2383385385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1600" y="1769321"/>
            <a:ext cx="3429000" cy="914400"/>
          </a:xfrm>
          <a:prstGeom prst="rect">
            <a:avLst/>
          </a:prstGeom>
          <a:ln>
            <a:solidFill>
              <a:schemeClr val="tx1"/>
            </a:solidFill>
          </a:ln>
        </p:spPr>
      </p:pic>
      <p:sp>
        <p:nvSpPr>
          <p:cNvPr id="2" name="Title 1"/>
          <p:cNvSpPr>
            <a:spLocks noGrp="1"/>
          </p:cNvSpPr>
          <p:nvPr>
            <p:ph type="title"/>
          </p:nvPr>
        </p:nvSpPr>
        <p:spPr/>
        <p:txBody>
          <a:bodyPr>
            <a:normAutofit fontScale="90000"/>
          </a:bodyPr>
          <a:lstStyle/>
          <a:p>
            <a:r>
              <a:rPr lang="en-US"/>
              <a:t>Monitoring Completion of Security  Requirements</a:t>
            </a:r>
          </a:p>
        </p:txBody>
      </p:sp>
      <p:sp>
        <p:nvSpPr>
          <p:cNvPr id="14" name="Arrow: Down 10">
            <a:extLst>
              <a:ext uri="{FF2B5EF4-FFF2-40B4-BE49-F238E27FC236}">
                <a16:creationId xmlns:a16="http://schemas.microsoft.com/office/drawing/2014/main" id="{09468313-C14D-524B-82EE-2739AF66F348}"/>
              </a:ext>
            </a:extLst>
          </p:cNvPr>
          <p:cNvSpPr/>
          <p:nvPr/>
        </p:nvSpPr>
        <p:spPr>
          <a:xfrm>
            <a:off x="1752021" y="1347756"/>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1</a:t>
            </a:r>
          </a:p>
        </p:txBody>
      </p:sp>
      <p:pic>
        <p:nvPicPr>
          <p:cNvPr id="15" name="Picture 14" descr="Student Testing Branch HOME PAGE - Internet Explorer provided by LAUSD">
            <a:extLst>
              <a:ext uri="{FF2B5EF4-FFF2-40B4-BE49-F238E27FC236}">
                <a16:creationId xmlns:a16="http://schemas.microsoft.com/office/drawing/2014/main" id="{1184BD94-52BE-364E-8A38-DE9EAABF41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2999" y="1767003"/>
            <a:ext cx="1848746" cy="1289041"/>
          </a:xfrm>
          <a:prstGeom prst="rect">
            <a:avLst/>
          </a:prstGeom>
          <a:ln>
            <a:solidFill>
              <a:schemeClr val="accent1">
                <a:lumMod val="50000"/>
              </a:schemeClr>
            </a:solidFill>
          </a:ln>
        </p:spPr>
      </p:pic>
      <p:sp>
        <p:nvSpPr>
          <p:cNvPr id="16" name="Arrow: Down 10">
            <a:extLst>
              <a:ext uri="{FF2B5EF4-FFF2-40B4-BE49-F238E27FC236}">
                <a16:creationId xmlns:a16="http://schemas.microsoft.com/office/drawing/2014/main" id="{55A99E99-1CBD-9F43-819E-95B8B8031FCA}"/>
              </a:ext>
            </a:extLst>
          </p:cNvPr>
          <p:cNvSpPr/>
          <p:nvPr/>
        </p:nvSpPr>
        <p:spPr>
          <a:xfrm>
            <a:off x="6283067" y="134835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2</a:t>
            </a:r>
          </a:p>
        </p:txBody>
      </p:sp>
      <p:pic>
        <p:nvPicPr>
          <p:cNvPr id="5" name="Picture 4">
            <a:extLst>
              <a:ext uri="{FF2B5EF4-FFF2-40B4-BE49-F238E27FC236}">
                <a16:creationId xmlns:a16="http://schemas.microsoft.com/office/drawing/2014/main" id="{5C0CA07D-C24C-C543-A6B0-4D37BB717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0249" y="3435709"/>
            <a:ext cx="2124075" cy="1244101"/>
          </a:xfrm>
          <a:prstGeom prst="rect">
            <a:avLst/>
          </a:prstGeom>
        </p:spPr>
      </p:pic>
      <p:sp>
        <p:nvSpPr>
          <p:cNvPr id="13" name="Arrow: Down 13">
            <a:extLst>
              <a:ext uri="{FF2B5EF4-FFF2-40B4-BE49-F238E27FC236}">
                <a16:creationId xmlns:a16="http://schemas.microsoft.com/office/drawing/2014/main" id="{F5B6CC03-01A3-7748-A9BC-2186701C0240}"/>
              </a:ext>
            </a:extLst>
          </p:cNvPr>
          <p:cNvSpPr/>
          <p:nvPr/>
        </p:nvSpPr>
        <p:spPr>
          <a:xfrm>
            <a:off x="6327011" y="320022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4</a:t>
            </a:r>
          </a:p>
        </p:txBody>
      </p:sp>
      <p:sp>
        <p:nvSpPr>
          <p:cNvPr id="17" name="Frame 16">
            <a:extLst>
              <a:ext uri="{FF2B5EF4-FFF2-40B4-BE49-F238E27FC236}">
                <a16:creationId xmlns:a16="http://schemas.microsoft.com/office/drawing/2014/main" id="{5B27C32A-FA33-3143-918B-E8C93E20775F}"/>
              </a:ext>
            </a:extLst>
          </p:cNvPr>
          <p:cNvSpPr/>
          <p:nvPr/>
        </p:nvSpPr>
        <p:spPr>
          <a:xfrm>
            <a:off x="1797904" y="3818282"/>
            <a:ext cx="933896" cy="235875"/>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7" name="Arrow: Down 10">
            <a:extLst>
              <a:ext uri="{FF2B5EF4-FFF2-40B4-BE49-F238E27FC236}">
                <a16:creationId xmlns:a16="http://schemas.microsoft.com/office/drawing/2014/main" id="{A21CAD83-AB5D-09D4-3D1C-13DA5A0157CD}"/>
              </a:ext>
            </a:extLst>
          </p:cNvPr>
          <p:cNvSpPr/>
          <p:nvPr/>
        </p:nvSpPr>
        <p:spPr>
          <a:xfrm>
            <a:off x="2733829" y="2991184"/>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3</a:t>
            </a:r>
          </a:p>
        </p:txBody>
      </p:sp>
      <p:sp>
        <p:nvSpPr>
          <p:cNvPr id="9" name="Footer Placeholder 8">
            <a:extLst>
              <a:ext uri="{FF2B5EF4-FFF2-40B4-BE49-F238E27FC236}">
                <a16:creationId xmlns:a16="http://schemas.microsoft.com/office/drawing/2014/main" id="{CBAFDB65-0F7C-9881-03F0-7C27839398DD}"/>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8" name="TextBox 7">
            <a:extLst>
              <a:ext uri="{FF2B5EF4-FFF2-40B4-BE49-F238E27FC236}">
                <a16:creationId xmlns:a16="http://schemas.microsoft.com/office/drawing/2014/main" id="{01A8F11B-ACC8-744B-4978-DB4EB0EC1E20}"/>
              </a:ext>
            </a:extLst>
          </p:cNvPr>
          <p:cNvSpPr txBox="1"/>
          <p:nvPr/>
        </p:nvSpPr>
        <p:spPr>
          <a:xfrm>
            <a:off x="2110286" y="946285"/>
            <a:ext cx="4919709" cy="261610"/>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dirty="0">
                <a:latin typeface="+mn-lt"/>
                <a:cs typeface="Arial" panose="020B0604020202020204" pitchFamily="34" charset="0"/>
              </a:rPr>
              <a:t>Navigate to STB Website: </a:t>
            </a:r>
            <a:r>
              <a:rPr lang="en-US" sz="1100" dirty="0">
                <a:solidFill>
                  <a:srgbClr val="0563C1"/>
                </a:solidFill>
                <a:latin typeface="+mn-lt"/>
                <a:cs typeface="Arial" panose="020B0604020202020204" pitchFamily="34" charset="0"/>
                <a:hlinkClick r:id="rId7"/>
              </a:rPr>
              <a:t>https://www.lausd.org/testing</a:t>
            </a:r>
            <a:endParaRPr lang="en-US" sz="1100" dirty="0">
              <a:solidFill>
                <a:srgbClr val="0563C1"/>
              </a:solidFill>
              <a:latin typeface="+mn-lt"/>
              <a:cs typeface="Arial" panose="020B0604020202020204" pitchFamily="34" charset="0"/>
            </a:endParaRPr>
          </a:p>
        </p:txBody>
      </p:sp>
      <p:sp>
        <p:nvSpPr>
          <p:cNvPr id="10" name="Frame 9">
            <a:extLst>
              <a:ext uri="{FF2B5EF4-FFF2-40B4-BE49-F238E27FC236}">
                <a16:creationId xmlns:a16="http://schemas.microsoft.com/office/drawing/2014/main" id="{D9D92A4A-AE2B-77E3-07FC-4820E4EA791A}"/>
              </a:ext>
            </a:extLst>
          </p:cNvPr>
          <p:cNvSpPr/>
          <p:nvPr/>
        </p:nvSpPr>
        <p:spPr>
          <a:xfrm>
            <a:off x="1501571" y="1892115"/>
            <a:ext cx="1082062" cy="348763"/>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81637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CB9D0D-A16B-1790-4B72-0FCC9674A4CC}"/>
              </a:ext>
            </a:extLst>
          </p:cNvPr>
          <p:cNvSpPr>
            <a:spLocks noGrp="1"/>
          </p:cNvSpPr>
          <p:nvPr>
            <p:ph type="title"/>
          </p:nvPr>
        </p:nvSpPr>
        <p:spPr/>
        <p:txBody>
          <a:bodyPr/>
          <a:lstStyle/>
          <a:p>
            <a:r>
              <a:rPr lang="en-US" dirty="0">
                <a:latin typeface="+mj-lt"/>
              </a:rPr>
              <a:t>STB Coordinator Resources</a:t>
            </a:r>
          </a:p>
        </p:txBody>
      </p:sp>
      <p:pic>
        <p:nvPicPr>
          <p:cNvPr id="4" name="Picture 3">
            <a:extLst>
              <a:ext uri="{FF2B5EF4-FFF2-40B4-BE49-F238E27FC236}">
                <a16:creationId xmlns:a16="http://schemas.microsoft.com/office/drawing/2014/main" id="{AD458580-05B7-A472-DF58-24359CE597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710" y="1226095"/>
            <a:ext cx="8052579" cy="3495027"/>
          </a:xfrm>
          <a:prstGeom prst="rect">
            <a:avLst/>
          </a:prstGeom>
          <a:ln>
            <a:solidFill>
              <a:schemeClr val="tx1"/>
            </a:solidFill>
          </a:ln>
        </p:spPr>
      </p:pic>
      <p:sp>
        <p:nvSpPr>
          <p:cNvPr id="9" name="TextBox 8">
            <a:extLst>
              <a:ext uri="{FF2B5EF4-FFF2-40B4-BE49-F238E27FC236}">
                <a16:creationId xmlns:a16="http://schemas.microsoft.com/office/drawing/2014/main" id="{43401847-7801-AA9B-EEF3-37D41926A4A2}"/>
              </a:ext>
            </a:extLst>
          </p:cNvPr>
          <p:cNvSpPr txBox="1"/>
          <p:nvPr/>
        </p:nvSpPr>
        <p:spPr>
          <a:xfrm>
            <a:off x="446378" y="918318"/>
            <a:ext cx="3293215" cy="307777"/>
          </a:xfrm>
          <a:prstGeom prst="rect">
            <a:avLst/>
          </a:prstGeom>
          <a:noFill/>
        </p:spPr>
        <p:txBody>
          <a:bodyPr wrap="square" lIns="91440" tIns="45720" rIns="91440" bIns="45720" anchor="t">
            <a:spAutoFit/>
          </a:bodyPr>
          <a:lstStyle/>
          <a:p>
            <a:r>
              <a:rPr lang="en-US" dirty="0">
                <a:latin typeface="Arial" panose="020B0604020202020204" pitchFamily="34" charset="0"/>
                <a:cs typeface="Arial" panose="020B0604020202020204" pitchFamily="34" charset="0"/>
                <a:hlinkClick r:id="rId4"/>
              </a:rPr>
              <a:t>https://achieve.lausd.net/testing</a:t>
            </a:r>
            <a:r>
              <a:rPr lang="en-US" dirty="0">
                <a:latin typeface="Arial" panose="020B0604020202020204" pitchFamily="34" charset="0"/>
                <a:cs typeface="Arial" panose="020B0604020202020204" pitchFamily="34" charset="0"/>
              </a:rPr>
              <a:t> </a:t>
            </a:r>
          </a:p>
        </p:txBody>
      </p:sp>
      <p:sp>
        <p:nvSpPr>
          <p:cNvPr id="10" name="Right Arrow 11">
            <a:extLst>
              <a:ext uri="{FF2B5EF4-FFF2-40B4-BE49-F238E27FC236}">
                <a16:creationId xmlns:a16="http://schemas.microsoft.com/office/drawing/2014/main" id="{8CF43469-9F02-5B47-BB82-F52CB2E6AECC}"/>
              </a:ext>
            </a:extLst>
          </p:cNvPr>
          <p:cNvSpPr/>
          <p:nvPr/>
        </p:nvSpPr>
        <p:spPr>
          <a:xfrm>
            <a:off x="5956577" y="3933390"/>
            <a:ext cx="457200" cy="64008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2</a:t>
            </a:r>
          </a:p>
        </p:txBody>
      </p:sp>
      <p:sp>
        <p:nvSpPr>
          <p:cNvPr id="12" name="Rectangle 11">
            <a:extLst>
              <a:ext uri="{FF2B5EF4-FFF2-40B4-BE49-F238E27FC236}">
                <a16:creationId xmlns:a16="http://schemas.microsoft.com/office/drawing/2014/main" id="{FEBB73CE-8122-7218-8BC7-04C655A5155D}"/>
              </a:ext>
            </a:extLst>
          </p:cNvPr>
          <p:cNvSpPr/>
          <p:nvPr/>
        </p:nvSpPr>
        <p:spPr>
          <a:xfrm>
            <a:off x="6747019" y="4158237"/>
            <a:ext cx="1786844" cy="1823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E5E7EBE0-E474-9938-5721-963FE13BE0B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651298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table&#10;&#10;Description automatically generated">
            <a:extLst>
              <a:ext uri="{FF2B5EF4-FFF2-40B4-BE49-F238E27FC236}">
                <a16:creationId xmlns:a16="http://schemas.microsoft.com/office/drawing/2014/main" id="{5A6BA830-EE61-2D2F-398D-BD3CB4AB9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20" y="969800"/>
            <a:ext cx="7091897" cy="2998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itle 1">
            <a:extLst>
              <a:ext uri="{FF2B5EF4-FFF2-40B4-BE49-F238E27FC236}">
                <a16:creationId xmlns:a16="http://schemas.microsoft.com/office/drawing/2014/main" id="{777A0AED-5634-B841-A8F1-50527A2603F8}"/>
              </a:ext>
            </a:extLst>
          </p:cNvPr>
          <p:cNvSpPr>
            <a:spLocks noGrp="1"/>
          </p:cNvSpPr>
          <p:nvPr>
            <p:ph type="title"/>
          </p:nvPr>
        </p:nvSpPr>
        <p:spPr>
          <a:xfrm>
            <a:off x="41375" y="150"/>
            <a:ext cx="8247573" cy="773400"/>
          </a:xfrm>
          <a:noFill/>
        </p:spPr>
        <p:txBody>
          <a:bodyPr>
            <a:noAutofit/>
          </a:bodyPr>
          <a:lstStyle/>
          <a:p>
            <a:r>
              <a:rPr lang="en-US" sz="2400" dirty="0"/>
              <a:t>Monitoring Completion of TE &amp; Proctor Requirements</a:t>
            </a:r>
          </a:p>
        </p:txBody>
      </p:sp>
      <p:sp>
        <p:nvSpPr>
          <p:cNvPr id="15" name="Speech Bubble: Rectangle 7">
            <a:extLst>
              <a:ext uri="{FF2B5EF4-FFF2-40B4-BE49-F238E27FC236}">
                <a16:creationId xmlns:a16="http://schemas.microsoft.com/office/drawing/2014/main" id="{C4AF4945-8DC2-2C45-B6B5-393F2DCF6454}"/>
              </a:ext>
            </a:extLst>
          </p:cNvPr>
          <p:cNvSpPr/>
          <p:nvPr/>
        </p:nvSpPr>
        <p:spPr>
          <a:xfrm>
            <a:off x="5829088" y="4129791"/>
            <a:ext cx="1836405" cy="276728"/>
          </a:xfrm>
          <a:prstGeom prst="wedgeRectCallout">
            <a:avLst>
              <a:gd name="adj1" fmla="val 24035"/>
              <a:gd name="adj2" fmla="val -748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dirty="0">
                <a:solidFill>
                  <a:srgbClr val="000000"/>
                </a:solidFill>
                <a:cs typeface="Arial" panose="020B0604020202020204" pitchFamily="34" charset="0"/>
              </a:rPr>
              <a:t>4</a:t>
            </a:r>
            <a:r>
              <a:rPr lang="en-US" sz="950" kern="1200" dirty="0">
                <a:solidFill>
                  <a:srgbClr val="000000"/>
                </a:solidFill>
                <a:cs typeface="Arial" panose="020B0604020202020204" pitchFamily="34" charset="0"/>
              </a:rPr>
              <a:t>. Proctors are not designated.</a:t>
            </a:r>
          </a:p>
        </p:txBody>
      </p:sp>
      <p:sp>
        <p:nvSpPr>
          <p:cNvPr id="20" name="Speech Bubble: Rectangle 7">
            <a:extLst>
              <a:ext uri="{FF2B5EF4-FFF2-40B4-BE49-F238E27FC236}">
                <a16:creationId xmlns:a16="http://schemas.microsoft.com/office/drawing/2014/main" id="{9ED58C47-1F52-F442-B8BD-EB5B20D0BDE9}"/>
              </a:ext>
            </a:extLst>
          </p:cNvPr>
          <p:cNvSpPr/>
          <p:nvPr/>
        </p:nvSpPr>
        <p:spPr>
          <a:xfrm>
            <a:off x="1875934" y="1416888"/>
            <a:ext cx="1095585" cy="341811"/>
          </a:xfrm>
          <a:prstGeom prst="wedgeRectCallout">
            <a:avLst>
              <a:gd name="adj1" fmla="val 60076"/>
              <a:gd name="adj2" fmla="val 7801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950" kern="1200" dirty="0">
                <a:solidFill>
                  <a:srgbClr val="000000"/>
                </a:solidFill>
                <a:cs typeface="Arial" panose="020B0604020202020204" pitchFamily="34" charset="0"/>
              </a:rPr>
              <a:t>1. Select Testing Program.</a:t>
            </a:r>
          </a:p>
        </p:txBody>
      </p:sp>
      <p:sp>
        <p:nvSpPr>
          <p:cNvPr id="22" name="Speech Bubble: Rectangle 7">
            <a:extLst>
              <a:ext uri="{FF2B5EF4-FFF2-40B4-BE49-F238E27FC236}">
                <a16:creationId xmlns:a16="http://schemas.microsoft.com/office/drawing/2014/main" id="{99BBF7FB-299F-0B4C-8C6F-A7894A0628BE}"/>
              </a:ext>
            </a:extLst>
          </p:cNvPr>
          <p:cNvSpPr/>
          <p:nvPr/>
        </p:nvSpPr>
        <p:spPr>
          <a:xfrm>
            <a:off x="6654518" y="1174578"/>
            <a:ext cx="1504179" cy="341811"/>
          </a:xfrm>
          <a:prstGeom prst="wedgeRectCallout">
            <a:avLst>
              <a:gd name="adj1" fmla="val -19009"/>
              <a:gd name="adj2" fmla="val 15737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950" kern="1200" dirty="0">
                <a:solidFill>
                  <a:srgbClr val="000000"/>
                </a:solidFill>
                <a:cs typeface="Arial" panose="020B0604020202020204" pitchFamily="34" charset="0"/>
              </a:rPr>
              <a:t>2. Select your school to view substitutes</a:t>
            </a:r>
            <a:r>
              <a:rPr lang="en-US" sz="1050" kern="1200" dirty="0">
                <a:solidFill>
                  <a:srgbClr val="000000"/>
                </a:solidFill>
                <a:cs typeface="Arial" panose="020B0604020202020204" pitchFamily="34" charset="0"/>
              </a:rPr>
              <a:t>.</a:t>
            </a:r>
          </a:p>
        </p:txBody>
      </p:sp>
      <p:sp>
        <p:nvSpPr>
          <p:cNvPr id="11" name="Speech Bubble: Rectangle 7">
            <a:extLst>
              <a:ext uri="{FF2B5EF4-FFF2-40B4-BE49-F238E27FC236}">
                <a16:creationId xmlns:a16="http://schemas.microsoft.com/office/drawing/2014/main" id="{954EF615-6656-244D-8446-DAC5AD38F21E}"/>
              </a:ext>
            </a:extLst>
          </p:cNvPr>
          <p:cNvSpPr/>
          <p:nvPr/>
        </p:nvSpPr>
        <p:spPr>
          <a:xfrm>
            <a:off x="4385389" y="2522153"/>
            <a:ext cx="3903559" cy="211348"/>
          </a:xfrm>
          <a:prstGeom prst="wedgeRectCallout">
            <a:avLst>
              <a:gd name="adj1" fmla="val -24780"/>
              <a:gd name="adj2" fmla="val 12037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kern="1200" dirty="0">
                <a:solidFill>
                  <a:srgbClr val="000000"/>
                </a:solidFill>
                <a:cs typeface="Arial" panose="020B0604020202020204" pitchFamily="34" charset="0"/>
              </a:rPr>
              <a:t>3. Verify completion of both Security Requirements and designation.</a:t>
            </a:r>
          </a:p>
        </p:txBody>
      </p:sp>
      <p:sp>
        <p:nvSpPr>
          <p:cNvPr id="10" name="Rectangle 9">
            <a:extLst>
              <a:ext uri="{FF2B5EF4-FFF2-40B4-BE49-F238E27FC236}">
                <a16:creationId xmlns:a16="http://schemas.microsoft.com/office/drawing/2014/main" id="{A1B2CF0C-DC06-D450-0E48-3A6C817F1EF5}"/>
              </a:ext>
            </a:extLst>
          </p:cNvPr>
          <p:cNvSpPr/>
          <p:nvPr/>
        </p:nvSpPr>
        <p:spPr>
          <a:xfrm>
            <a:off x="4568805" y="2914937"/>
            <a:ext cx="3399538" cy="10588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FF0000"/>
                </a:solidFill>
              </a:ln>
              <a:noFill/>
            </a:endParaRPr>
          </a:p>
        </p:txBody>
      </p:sp>
      <p:sp>
        <p:nvSpPr>
          <p:cNvPr id="5" name="Footer Placeholder 4">
            <a:extLst>
              <a:ext uri="{FF2B5EF4-FFF2-40B4-BE49-F238E27FC236}">
                <a16:creationId xmlns:a16="http://schemas.microsoft.com/office/drawing/2014/main" id="{96FCF681-9E21-D64B-F42D-AEC8CB808786}"/>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6835607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7BD809-DC3B-DD7C-A60E-C5CE20DD3BC3}"/>
              </a:ext>
            </a:extLst>
          </p:cNvPr>
          <p:cNvSpPr>
            <a:spLocks noGrp="1"/>
          </p:cNvSpPr>
          <p:nvPr>
            <p:ph type="title"/>
          </p:nvPr>
        </p:nvSpPr>
        <p:spPr/>
        <p:txBody>
          <a:bodyPr>
            <a:noAutofit/>
          </a:bodyPr>
          <a:lstStyle/>
          <a:p>
            <a:r>
              <a:rPr lang="en-US" sz="2400"/>
              <a:t>Monitoring Completion of TE &amp; Proctor Requirements</a:t>
            </a:r>
          </a:p>
        </p:txBody>
      </p:sp>
      <p:sp>
        <p:nvSpPr>
          <p:cNvPr id="3" name="Text Placeholder 2"/>
          <p:cNvSpPr>
            <a:spLocks noGrp="1"/>
          </p:cNvSpPr>
          <p:nvPr>
            <p:ph type="body" idx="13"/>
          </p:nvPr>
        </p:nvSpPr>
        <p:spPr/>
        <p:txBody>
          <a:bodyPr spcFirstLastPara="1" wrap="square" lIns="68580" tIns="34290" rIns="68580" bIns="34290" anchor="t" anchorCtr="0">
            <a:normAutofit lnSpcReduction="10000"/>
          </a:bodyPr>
          <a:lstStyle/>
          <a:p>
            <a:pPr marL="385445" indent="-385445"/>
            <a:r>
              <a:rPr lang="en-US" sz="1800" dirty="0">
                <a:ea typeface="+mn-lt"/>
                <a:cs typeface="Arial" panose="020B0604020202020204" pitchFamily="34" charset="0"/>
              </a:rPr>
              <a:t>If a </a:t>
            </a:r>
            <a:r>
              <a:rPr lang="en-US" sz="1800" dirty="0">
                <a:solidFill>
                  <a:srgbClr val="FF0000"/>
                </a:solidFill>
                <a:ea typeface="+mn-lt"/>
                <a:cs typeface="Arial" panose="020B0604020202020204" pitchFamily="34" charset="0"/>
              </a:rPr>
              <a:t>site employee</a:t>
            </a:r>
            <a:r>
              <a:rPr lang="en-US" sz="1800" dirty="0">
                <a:ea typeface="+mn-lt"/>
                <a:cs typeface="Arial" panose="020B0604020202020204" pitchFamily="34" charset="0"/>
              </a:rPr>
              <a:t> is not populating on the Affidavit and Agreement Report, they </a:t>
            </a:r>
            <a:r>
              <a:rPr lang="en-US" sz="1800" b="1" dirty="0">
                <a:ea typeface="+mn-lt"/>
                <a:cs typeface="Arial" panose="020B0604020202020204" pitchFamily="34" charset="0"/>
              </a:rPr>
              <a:t>DID NOT</a:t>
            </a:r>
            <a:r>
              <a:rPr lang="en-US" sz="1800" dirty="0">
                <a:ea typeface="+mn-lt"/>
                <a:cs typeface="Arial" panose="020B0604020202020204" pitchFamily="34" charset="0"/>
              </a:rPr>
              <a:t> sign the ELPAC Affidavit; they only marked it COMPLETE in </a:t>
            </a:r>
            <a:r>
              <a:rPr lang="en-US" sz="1800" dirty="0" err="1">
                <a:ea typeface="+mn-lt"/>
                <a:cs typeface="Arial" panose="020B0604020202020204" pitchFamily="34" charset="0"/>
              </a:rPr>
              <a:t>MyPLN</a:t>
            </a:r>
            <a:r>
              <a:rPr lang="en-US" sz="1800" dirty="0">
                <a:ea typeface="+mn-lt"/>
                <a:cs typeface="Arial" panose="020B0604020202020204" pitchFamily="34" charset="0"/>
              </a:rPr>
              <a:t>.</a:t>
            </a:r>
            <a:r>
              <a:rPr lang="en-US" sz="1900" dirty="0">
                <a:ea typeface="+mn-lt"/>
                <a:cs typeface="Arial" panose="020B0604020202020204" pitchFamily="34" charset="0"/>
              </a:rPr>
              <a:t> </a:t>
            </a:r>
            <a:endParaRPr lang="en-US" sz="1900" dirty="0"/>
          </a:p>
          <a:p>
            <a:pPr lvl="1"/>
            <a:r>
              <a:rPr lang="en-US" sz="1600" dirty="0">
                <a:ea typeface="+mn-lt"/>
              </a:rPr>
              <a:t>Guide them to sign the affidavit directly in the STB Portal.</a:t>
            </a:r>
            <a:endParaRPr lang="en-US" sz="1600" dirty="0"/>
          </a:p>
          <a:p>
            <a:pPr marL="1028700" lvl="2" indent="-342900">
              <a:buFont typeface="+mj-lt"/>
              <a:buAutoNum type="arabicPeriod"/>
            </a:pPr>
            <a:r>
              <a:rPr lang="en-US" sz="1500" dirty="0">
                <a:ea typeface="+mn-lt"/>
                <a:cs typeface="Arial" panose="020B0604020202020204" pitchFamily="34" charset="0"/>
              </a:rPr>
              <a:t>Log into the STB Portal</a:t>
            </a:r>
          </a:p>
          <a:p>
            <a:pPr marL="1028700" lvl="2" indent="-342900">
              <a:buFont typeface="+mj-lt"/>
              <a:buAutoNum type="arabicPeriod"/>
            </a:pPr>
            <a:r>
              <a:rPr lang="en-US" sz="1500" dirty="0">
                <a:ea typeface="+mn-lt"/>
                <a:cs typeface="Arial" panose="020B0604020202020204" pitchFamily="34" charset="0"/>
              </a:rPr>
              <a:t>Select SECURITY FORMS</a:t>
            </a:r>
            <a:endParaRPr lang="en-US" dirty="0"/>
          </a:p>
          <a:p>
            <a:pPr marL="1028700" lvl="2" indent="-342900">
              <a:buFont typeface="+mj-lt"/>
              <a:buAutoNum type="arabicPeriod"/>
            </a:pPr>
            <a:r>
              <a:rPr lang="en-US" sz="1500" dirty="0">
                <a:ea typeface="+mn-lt"/>
                <a:cs typeface="Arial" panose="020B0604020202020204" pitchFamily="34" charset="0"/>
              </a:rPr>
              <a:t>Select ELPAC</a:t>
            </a:r>
          </a:p>
          <a:p>
            <a:pPr marL="1028700" lvl="2" indent="-342900">
              <a:buFont typeface="+mj-lt"/>
              <a:buAutoNum type="arabicPeriod"/>
            </a:pPr>
            <a:r>
              <a:rPr lang="en-US" sz="1500" dirty="0">
                <a:ea typeface="+mn-lt"/>
                <a:cs typeface="Arial" panose="020B0604020202020204" pitchFamily="34" charset="0"/>
              </a:rPr>
              <a:t>Read, sign, and click CERTIFY/SUBMIT</a:t>
            </a:r>
          </a:p>
          <a:p>
            <a:pPr marL="1028700" lvl="2" indent="-342900">
              <a:buFont typeface="+mj-lt"/>
              <a:buAutoNum type="arabicPeriod"/>
            </a:pPr>
            <a:r>
              <a:rPr lang="en-US" sz="1500" dirty="0">
                <a:ea typeface="+mn-lt"/>
                <a:cs typeface="Arial" panose="020B0604020202020204" pitchFamily="34" charset="0"/>
              </a:rPr>
              <a:t>Completion will immediately populate in the STB Portal</a:t>
            </a:r>
          </a:p>
          <a:p>
            <a:r>
              <a:rPr lang="en-US" sz="1800" dirty="0">
                <a:ea typeface="+mn-lt"/>
                <a:cs typeface="Arial" panose="020B0604020202020204" pitchFamily="34" charset="0"/>
              </a:rPr>
              <a:t>If a </a:t>
            </a:r>
            <a:r>
              <a:rPr lang="en-US" sz="1800" dirty="0">
                <a:solidFill>
                  <a:srgbClr val="FF0000"/>
                </a:solidFill>
                <a:ea typeface="+mn-lt"/>
                <a:cs typeface="Arial" panose="020B0604020202020204" pitchFamily="34" charset="0"/>
              </a:rPr>
              <a:t>substitute</a:t>
            </a:r>
            <a:r>
              <a:rPr lang="en-US" sz="1800" dirty="0">
                <a:ea typeface="+mn-lt"/>
                <a:cs typeface="Arial" panose="020B0604020202020204" pitchFamily="34" charset="0"/>
              </a:rPr>
              <a:t> is not populating on the Report, select your school in the Multiple Assignment dropdown menu. </a:t>
            </a:r>
            <a:endParaRPr lang="en-US" sz="1800" dirty="0"/>
          </a:p>
          <a:p>
            <a:pPr lvl="1"/>
            <a:r>
              <a:rPr lang="en-US" sz="1600" dirty="0">
                <a:ea typeface="+mn-lt"/>
              </a:rPr>
              <a:t>If they still do not populate, have them complete the steps listed above and select your school as a multiple assignment.</a:t>
            </a:r>
            <a:endParaRPr lang="en-US" sz="1600" dirty="0"/>
          </a:p>
          <a:p>
            <a:pPr lvl="1">
              <a:buClr>
                <a:srgbClr val="2F5597"/>
              </a:buClr>
            </a:pPr>
            <a:r>
              <a:rPr lang="en-US" sz="1600" dirty="0">
                <a:ea typeface="+mn-lt"/>
              </a:rPr>
              <a:t>If they already signed and are unable to add your school, call STB.</a:t>
            </a:r>
          </a:p>
          <a:p>
            <a:pPr marL="1028700" lvl="2" indent="-342900">
              <a:buClr>
                <a:srgbClr val="4472C4">
                  <a:lumMod val="60000"/>
                  <a:lumOff val="40000"/>
                </a:srgbClr>
              </a:buClr>
              <a:buFont typeface="Arial" panose="020B0604020202020204" pitchFamily="34" charset="0"/>
              <a:buChar char="•"/>
            </a:pPr>
            <a:endParaRPr lang="en-US" dirty="0">
              <a:ea typeface="Tahoma"/>
            </a:endParaRPr>
          </a:p>
          <a:p>
            <a:pPr marL="342900" indent="-342900">
              <a:buFont typeface="Arial" panose="020B0604020202020204" pitchFamily="34" charset="0"/>
              <a:buChar char="•"/>
            </a:pPr>
            <a:endParaRPr lang="en-US" dirty="0">
              <a:ea typeface="Tahoma"/>
              <a:cs typeface="Arial" panose="020B0604020202020204" pitchFamily="34" charset="0"/>
            </a:endParaRPr>
          </a:p>
        </p:txBody>
      </p:sp>
      <p:sp>
        <p:nvSpPr>
          <p:cNvPr id="6" name="Footer Placeholder 5">
            <a:extLst>
              <a:ext uri="{FF2B5EF4-FFF2-40B4-BE49-F238E27FC236}">
                <a16:creationId xmlns:a16="http://schemas.microsoft.com/office/drawing/2014/main" id="{4AEF54FC-1C89-C8C4-5E71-A1887FDA72D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2187772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524B0-5368-F23D-81D9-BC5659617B30}"/>
              </a:ext>
            </a:extLst>
          </p:cNvPr>
          <p:cNvSpPr>
            <a:spLocks noGrp="1"/>
          </p:cNvSpPr>
          <p:nvPr>
            <p:ph type="title"/>
          </p:nvPr>
        </p:nvSpPr>
        <p:spPr/>
        <p:txBody>
          <a:bodyPr lIns="68580" tIns="34290" rIns="68580" bIns="34290" anchor="ctr">
            <a:normAutofit/>
          </a:bodyPr>
          <a:lstStyle/>
          <a:p>
            <a:pPr>
              <a:lnSpc>
                <a:spcPct val="90000"/>
              </a:lnSpc>
            </a:pPr>
            <a:r>
              <a:rPr lang="en-US"/>
              <a:t>Monitoring Completion of Moodle Training</a:t>
            </a:r>
          </a:p>
        </p:txBody>
      </p:sp>
      <p:sp>
        <p:nvSpPr>
          <p:cNvPr id="7" name="Footer Placeholder 6">
            <a:extLst>
              <a:ext uri="{FF2B5EF4-FFF2-40B4-BE49-F238E27FC236}">
                <a16:creationId xmlns:a16="http://schemas.microsoft.com/office/drawing/2014/main" id="{E0C5BE94-F6F9-F260-73E5-33340D7CC26D}"/>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11" name="Arrow: Down 10">
            <a:extLst>
              <a:ext uri="{FF2B5EF4-FFF2-40B4-BE49-F238E27FC236}">
                <a16:creationId xmlns:a16="http://schemas.microsoft.com/office/drawing/2014/main" id="{9AAB048C-AEBE-856A-1F98-82289A9FD9AA}"/>
              </a:ext>
            </a:extLst>
          </p:cNvPr>
          <p:cNvSpPr/>
          <p:nvPr/>
        </p:nvSpPr>
        <p:spPr>
          <a:xfrm>
            <a:off x="1803581" y="1424103"/>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1</a:t>
            </a:r>
          </a:p>
        </p:txBody>
      </p:sp>
      <p:pic>
        <p:nvPicPr>
          <p:cNvPr id="13" name="Picture 12" descr="Student Testing Branch HOME PAGE - Internet Explorer provided by LAUSD">
            <a:extLst>
              <a:ext uri="{FF2B5EF4-FFF2-40B4-BE49-F238E27FC236}">
                <a16:creationId xmlns:a16="http://schemas.microsoft.com/office/drawing/2014/main" id="{D21F1CF2-7365-F91E-0E40-EE8C6A7275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2999" y="1767003"/>
            <a:ext cx="1848746" cy="1289041"/>
          </a:xfrm>
          <a:prstGeom prst="rect">
            <a:avLst/>
          </a:prstGeom>
          <a:ln>
            <a:solidFill>
              <a:schemeClr val="accent1">
                <a:lumMod val="50000"/>
              </a:schemeClr>
            </a:solidFill>
          </a:ln>
        </p:spPr>
      </p:pic>
      <p:sp>
        <p:nvSpPr>
          <p:cNvPr id="15" name="Arrow: Down 10">
            <a:extLst>
              <a:ext uri="{FF2B5EF4-FFF2-40B4-BE49-F238E27FC236}">
                <a16:creationId xmlns:a16="http://schemas.microsoft.com/office/drawing/2014/main" id="{BE1523AA-71FD-B1FC-9839-D1F77BE3B281}"/>
              </a:ext>
            </a:extLst>
          </p:cNvPr>
          <p:cNvSpPr/>
          <p:nvPr/>
        </p:nvSpPr>
        <p:spPr>
          <a:xfrm>
            <a:off x="6283067" y="1424103"/>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2</a:t>
            </a:r>
          </a:p>
        </p:txBody>
      </p:sp>
      <p:sp>
        <p:nvSpPr>
          <p:cNvPr id="17" name="TextBox 16">
            <a:extLst>
              <a:ext uri="{FF2B5EF4-FFF2-40B4-BE49-F238E27FC236}">
                <a16:creationId xmlns:a16="http://schemas.microsoft.com/office/drawing/2014/main" id="{5C1B7ABE-5A93-58F5-0976-7AB7D8817A7A}"/>
              </a:ext>
            </a:extLst>
          </p:cNvPr>
          <p:cNvSpPr txBox="1"/>
          <p:nvPr/>
        </p:nvSpPr>
        <p:spPr>
          <a:xfrm>
            <a:off x="2560951" y="966131"/>
            <a:ext cx="3876421" cy="261610"/>
          </a:xfrm>
          <a:prstGeom prst="rect">
            <a:avLst/>
          </a:prstGeom>
          <a:solidFill>
            <a:srgbClr val="FFFF00"/>
          </a:solidFill>
          <a:ln>
            <a:solidFill>
              <a:schemeClr val="tx1"/>
            </a:solidFill>
          </a:ln>
        </p:spPr>
        <p:txBody>
          <a:bodyPr wrap="square" lIns="91440" tIns="45720" rIns="91440" bIns="45720" rtlCol="0" anchor="t">
            <a:spAutoFit/>
          </a:bodyPr>
          <a:lstStyle/>
          <a:p>
            <a:r>
              <a:rPr lang="en-US" sz="1100" dirty="0">
                <a:latin typeface="+mn-lt"/>
                <a:cs typeface="Arial" panose="020B0604020202020204" pitchFamily="34" charset="0"/>
              </a:rPr>
              <a:t>Navigate to STB Website: </a:t>
            </a:r>
            <a:r>
              <a:rPr lang="en-US" sz="1100" dirty="0">
                <a:latin typeface="+mn-lt"/>
                <a:cs typeface="Arial" panose="020B0604020202020204" pitchFamily="34" charset="0"/>
                <a:hlinkClick r:id="rId4"/>
              </a:rPr>
              <a:t>https://achieve.lausd.net/testing</a:t>
            </a:r>
            <a:endParaRPr lang="en-US" sz="1100" dirty="0">
              <a:latin typeface="+mn-lt"/>
              <a:cs typeface="Arial" panose="020B0604020202020204" pitchFamily="34" charset="0"/>
            </a:endParaRPr>
          </a:p>
        </p:txBody>
      </p:sp>
      <p:grpSp>
        <p:nvGrpSpPr>
          <p:cNvPr id="5" name="Group 4">
            <a:extLst>
              <a:ext uri="{FF2B5EF4-FFF2-40B4-BE49-F238E27FC236}">
                <a16:creationId xmlns:a16="http://schemas.microsoft.com/office/drawing/2014/main" id="{B32CCAF4-CD08-6203-2619-A42B3835682C}"/>
              </a:ext>
            </a:extLst>
          </p:cNvPr>
          <p:cNvGrpSpPr/>
          <p:nvPr/>
        </p:nvGrpSpPr>
        <p:grpSpPr>
          <a:xfrm>
            <a:off x="1684000" y="3438952"/>
            <a:ext cx="2668429" cy="1143512"/>
            <a:chOff x="1720635" y="3416971"/>
            <a:chExt cx="2668429" cy="1143512"/>
          </a:xfrm>
        </p:grpSpPr>
        <p:pic>
          <p:nvPicPr>
            <p:cNvPr id="6" name="Picture 3" descr="A screenshot of a phone&#10;&#10;Description automatically generated">
              <a:extLst>
                <a:ext uri="{FF2B5EF4-FFF2-40B4-BE49-F238E27FC236}">
                  <a16:creationId xmlns:a16="http://schemas.microsoft.com/office/drawing/2014/main" id="{E7FD1130-AADC-AC46-F37F-76F67301A33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20635" y="3416971"/>
              <a:ext cx="2668429" cy="1143512"/>
            </a:xfrm>
            <a:prstGeom prst="rect">
              <a:avLst/>
            </a:prstGeom>
            <a:ln>
              <a:solidFill>
                <a:schemeClr val="tx1"/>
              </a:solidFill>
            </a:ln>
          </p:spPr>
        </p:pic>
        <p:sp>
          <p:nvSpPr>
            <p:cNvPr id="23" name="Frame 22">
              <a:extLst>
                <a:ext uri="{FF2B5EF4-FFF2-40B4-BE49-F238E27FC236}">
                  <a16:creationId xmlns:a16="http://schemas.microsoft.com/office/drawing/2014/main" id="{D6C61571-A80F-DB04-C527-9F7FA1AEB7A6}"/>
                </a:ext>
              </a:extLst>
            </p:cNvPr>
            <p:cNvSpPr/>
            <p:nvPr/>
          </p:nvSpPr>
          <p:spPr>
            <a:xfrm>
              <a:off x="1805231" y="4067397"/>
              <a:ext cx="2003626" cy="250528"/>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sp>
        <p:nvSpPr>
          <p:cNvPr id="25" name="Arrow: Down 10">
            <a:extLst>
              <a:ext uri="{FF2B5EF4-FFF2-40B4-BE49-F238E27FC236}">
                <a16:creationId xmlns:a16="http://schemas.microsoft.com/office/drawing/2014/main" id="{CD6607A8-FC5D-05AE-BFED-F9E4EE5C4943}"/>
              </a:ext>
            </a:extLst>
          </p:cNvPr>
          <p:cNvSpPr/>
          <p:nvPr/>
        </p:nvSpPr>
        <p:spPr>
          <a:xfrm>
            <a:off x="2733829" y="2991184"/>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3</a:t>
            </a:r>
          </a:p>
        </p:txBody>
      </p:sp>
      <p:grpSp>
        <p:nvGrpSpPr>
          <p:cNvPr id="4" name="Group 3">
            <a:extLst>
              <a:ext uri="{FF2B5EF4-FFF2-40B4-BE49-F238E27FC236}">
                <a16:creationId xmlns:a16="http://schemas.microsoft.com/office/drawing/2014/main" id="{12F33C7F-F1EF-3B51-563F-CAD80F1BF7EE}"/>
              </a:ext>
            </a:extLst>
          </p:cNvPr>
          <p:cNvGrpSpPr/>
          <p:nvPr/>
        </p:nvGrpSpPr>
        <p:grpSpPr>
          <a:xfrm>
            <a:off x="1342663" y="1769321"/>
            <a:ext cx="3429000" cy="914400"/>
            <a:chOff x="1371600" y="1769321"/>
            <a:chExt cx="3429000" cy="914400"/>
          </a:xfrm>
        </p:grpSpPr>
        <p:pic>
          <p:nvPicPr>
            <p:cNvPr id="9" name="Picture 8">
              <a:extLst>
                <a:ext uri="{FF2B5EF4-FFF2-40B4-BE49-F238E27FC236}">
                  <a16:creationId xmlns:a16="http://schemas.microsoft.com/office/drawing/2014/main" id="{D8026E66-9D78-E74F-C0B6-B253E37F20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71600" y="1769321"/>
              <a:ext cx="3429000" cy="914400"/>
            </a:xfrm>
            <a:prstGeom prst="rect">
              <a:avLst/>
            </a:prstGeom>
            <a:ln>
              <a:solidFill>
                <a:schemeClr val="tx1"/>
              </a:solidFill>
            </a:ln>
          </p:spPr>
        </p:pic>
        <p:sp>
          <p:nvSpPr>
            <p:cNvPr id="2" name="Frame 1">
              <a:extLst>
                <a:ext uri="{FF2B5EF4-FFF2-40B4-BE49-F238E27FC236}">
                  <a16:creationId xmlns:a16="http://schemas.microsoft.com/office/drawing/2014/main" id="{22A478AB-3A1B-F7C4-C7D6-56FB3A17451E}"/>
                </a:ext>
              </a:extLst>
            </p:cNvPr>
            <p:cNvSpPr/>
            <p:nvPr/>
          </p:nvSpPr>
          <p:spPr>
            <a:xfrm>
              <a:off x="1509823" y="1899384"/>
              <a:ext cx="1055440" cy="326365"/>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pic>
        <p:nvPicPr>
          <p:cNvPr id="8" name="Picture 8" descr="A picture containing screenshot, text, rectangle, line&#10;&#10;Description automatically generated">
            <a:extLst>
              <a:ext uri="{FF2B5EF4-FFF2-40B4-BE49-F238E27FC236}">
                <a16:creationId xmlns:a16="http://schemas.microsoft.com/office/drawing/2014/main" id="{94A0971B-53CC-0B33-EF79-4AB64EC8EBC8}"/>
              </a:ext>
            </a:extLst>
          </p:cNvPr>
          <p:cNvPicPr>
            <a:picLocks noChangeAspect="1"/>
          </p:cNvPicPr>
          <p:nvPr/>
        </p:nvPicPr>
        <p:blipFill rotWithShape="1">
          <a:blip r:embed="rId7"/>
          <a:srcRect l="50000" t="3247" r="1010" b="3509"/>
          <a:stretch/>
        </p:blipFill>
        <p:spPr>
          <a:xfrm>
            <a:off x="6664298" y="3570382"/>
            <a:ext cx="1303275" cy="967587"/>
          </a:xfrm>
          <a:prstGeom prst="rect">
            <a:avLst/>
          </a:prstGeom>
        </p:spPr>
      </p:pic>
      <p:pic>
        <p:nvPicPr>
          <p:cNvPr id="10" name="Picture 5" descr="Graphical user interface, text, application&#10;&#10;Description automatically generated">
            <a:extLst>
              <a:ext uri="{FF2B5EF4-FFF2-40B4-BE49-F238E27FC236}">
                <a16:creationId xmlns:a16="http://schemas.microsoft.com/office/drawing/2014/main" id="{31BB6CCA-0603-9A35-910A-7677556FF65F}"/>
              </a:ext>
            </a:extLst>
          </p:cNvPr>
          <p:cNvPicPr>
            <a:picLocks noChangeAspect="1"/>
          </p:cNvPicPr>
          <p:nvPr/>
        </p:nvPicPr>
        <p:blipFill rotWithShape="1">
          <a:blip r:embed="rId8"/>
          <a:srcRect t="15217" r="79731" b="19130"/>
          <a:stretch/>
        </p:blipFill>
        <p:spPr>
          <a:xfrm>
            <a:off x="5096931" y="3559308"/>
            <a:ext cx="1484720" cy="980378"/>
          </a:xfrm>
          <a:prstGeom prst="rect">
            <a:avLst/>
          </a:prstGeom>
          <a:ln>
            <a:noFill/>
          </a:ln>
        </p:spPr>
      </p:pic>
      <p:sp>
        <p:nvSpPr>
          <p:cNvPr id="16" name="Arrow: Down 10">
            <a:extLst>
              <a:ext uri="{FF2B5EF4-FFF2-40B4-BE49-F238E27FC236}">
                <a16:creationId xmlns:a16="http://schemas.microsoft.com/office/drawing/2014/main" id="{FE44F2E2-A2F7-6A50-5947-8EDCAABDAE74}"/>
              </a:ext>
            </a:extLst>
          </p:cNvPr>
          <p:cNvSpPr/>
          <p:nvPr/>
        </p:nvSpPr>
        <p:spPr>
          <a:xfrm>
            <a:off x="6285304" y="3135034"/>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dirty="0">
                <a:solidFill>
                  <a:srgbClr val="000000"/>
                </a:solidFill>
                <a:cs typeface="Arial" panose="020B0604020202020204" pitchFamily="34" charset="0"/>
              </a:rPr>
              <a:t>4</a:t>
            </a:r>
          </a:p>
        </p:txBody>
      </p:sp>
    </p:spTree>
    <p:extLst>
      <p:ext uri="{BB962C8B-B14F-4D97-AF65-F5344CB8AC3E}">
        <p14:creationId xmlns:p14="http://schemas.microsoft.com/office/powerpoint/2010/main" val="33591595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b" anchorCtr="0">
            <a:normAutofit/>
          </a:bodyPr>
          <a:lstStyle/>
          <a:p>
            <a:r>
              <a:rPr lang="en-US"/>
              <a:t>Completion of Initial ELPAC Moodle </a:t>
            </a:r>
          </a:p>
        </p:txBody>
      </p:sp>
      <p:pic>
        <p:nvPicPr>
          <p:cNvPr id="3" name="Picture 4" descr="Table&#10;&#10;Description automatically generated">
            <a:extLst>
              <a:ext uri="{FF2B5EF4-FFF2-40B4-BE49-F238E27FC236}">
                <a16:creationId xmlns:a16="http://schemas.microsoft.com/office/drawing/2014/main" id="{BEE3D000-EC5C-D3E6-6C2A-67A93670C013}"/>
              </a:ext>
            </a:extLst>
          </p:cNvPr>
          <p:cNvPicPr>
            <a:picLocks noChangeAspect="1"/>
          </p:cNvPicPr>
          <p:nvPr/>
        </p:nvPicPr>
        <p:blipFill>
          <a:blip r:embed="rId3"/>
          <a:stretch>
            <a:fillRect/>
          </a:stretch>
        </p:blipFill>
        <p:spPr>
          <a:xfrm>
            <a:off x="1756954" y="857943"/>
            <a:ext cx="5325611" cy="3011769"/>
          </a:xfrm>
          <a:prstGeom prst="rect">
            <a:avLst/>
          </a:prstGeom>
          <a:ln>
            <a:solidFill>
              <a:schemeClr val="tx1"/>
            </a:solidFill>
          </a:ln>
        </p:spPr>
      </p:pic>
      <p:sp>
        <p:nvSpPr>
          <p:cNvPr id="4" name="Speech Bubble: Rectangle 7">
            <a:extLst>
              <a:ext uri="{FF2B5EF4-FFF2-40B4-BE49-F238E27FC236}">
                <a16:creationId xmlns:a16="http://schemas.microsoft.com/office/drawing/2014/main" id="{A375571E-C978-2B16-2C81-D70CF924A450}"/>
              </a:ext>
            </a:extLst>
          </p:cNvPr>
          <p:cNvSpPr/>
          <p:nvPr/>
        </p:nvSpPr>
        <p:spPr>
          <a:xfrm>
            <a:off x="1756183" y="4032832"/>
            <a:ext cx="5310192" cy="383836"/>
          </a:xfrm>
          <a:prstGeom prst="wedgeRectCallout">
            <a:avLst>
              <a:gd name="adj1" fmla="val 24035"/>
              <a:gd name="adj2" fmla="val -748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defRPr/>
            </a:pPr>
            <a:r>
              <a:rPr lang="en-US" sz="1050" dirty="0">
                <a:solidFill>
                  <a:schemeClr val="tx1"/>
                </a:solidFill>
                <a:ea typeface="Tahoma"/>
                <a:cs typeface="Arial" panose="020B0604020202020204" pitchFamily="34" charset="0"/>
              </a:rPr>
              <a:t>Individuals who have completed Moodle Training will be indicated here within 1-2 business day after the TE completed the course.</a:t>
            </a:r>
            <a:endParaRPr lang="en-US" dirty="0"/>
          </a:p>
        </p:txBody>
      </p:sp>
      <p:sp>
        <p:nvSpPr>
          <p:cNvPr id="7" name="Rectangle 6">
            <a:extLst>
              <a:ext uri="{FF2B5EF4-FFF2-40B4-BE49-F238E27FC236}">
                <a16:creationId xmlns:a16="http://schemas.microsoft.com/office/drawing/2014/main" id="{60D1119A-7939-4872-8621-1AEE9C206C8D}"/>
              </a:ext>
            </a:extLst>
          </p:cNvPr>
          <p:cNvSpPr/>
          <p:nvPr/>
        </p:nvSpPr>
        <p:spPr>
          <a:xfrm>
            <a:off x="1756954" y="2674620"/>
            <a:ext cx="5325611" cy="11950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Footer Placeholder 8">
            <a:extLst>
              <a:ext uri="{FF2B5EF4-FFF2-40B4-BE49-F238E27FC236}">
                <a16:creationId xmlns:a16="http://schemas.microsoft.com/office/drawing/2014/main" id="{BF1FF1B1-6BB8-F626-8842-61169FC03980}"/>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3372628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 shot of a computer&#10;&#10;Description automatically generated">
            <a:extLst>
              <a:ext uri="{FF2B5EF4-FFF2-40B4-BE49-F238E27FC236}">
                <a16:creationId xmlns:a16="http://schemas.microsoft.com/office/drawing/2014/main" id="{1E41A14D-794E-F01C-EAF6-F0DD70835333}"/>
              </a:ext>
            </a:extLst>
          </p:cNvPr>
          <p:cNvPicPr>
            <a:picLocks noChangeAspect="1"/>
          </p:cNvPicPr>
          <p:nvPr/>
        </p:nvPicPr>
        <p:blipFill>
          <a:blip r:embed="rId3"/>
          <a:stretch>
            <a:fillRect/>
          </a:stretch>
        </p:blipFill>
        <p:spPr>
          <a:xfrm>
            <a:off x="1025099" y="787804"/>
            <a:ext cx="7093801" cy="3563871"/>
          </a:xfrm>
          <a:prstGeom prst="rect">
            <a:avLst/>
          </a:prstGeom>
        </p:spPr>
      </p:pic>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sz="2400" dirty="0">
                <a:solidFill>
                  <a:srgbClr val="FF9900"/>
                </a:solidFill>
              </a:rPr>
              <a:t>Completion of Initial ALT ELPAC Moodle </a:t>
            </a:r>
            <a:endParaRPr lang="en-US" sz="2250" dirty="0">
              <a:solidFill>
                <a:srgbClr val="FF9900"/>
              </a:solidFill>
            </a:endParaRPr>
          </a:p>
        </p:txBody>
      </p:sp>
      <p:sp>
        <p:nvSpPr>
          <p:cNvPr id="7" name="Text Placeholder 6">
            <a:extLst>
              <a:ext uri="{FF2B5EF4-FFF2-40B4-BE49-F238E27FC236}">
                <a16:creationId xmlns:a16="http://schemas.microsoft.com/office/drawing/2014/main" id="{2F854439-6495-E1E0-F540-BE8E127C2159}"/>
              </a:ext>
            </a:extLst>
          </p:cNvPr>
          <p:cNvSpPr>
            <a:spLocks noGrp="1"/>
          </p:cNvSpPr>
          <p:nvPr>
            <p:ph type="body" idx="13"/>
          </p:nvPr>
        </p:nvSpPr>
        <p:spPr/>
        <p:txBody>
          <a:bodyPr spcFirstLastPara="1" wrap="square" lIns="68580" tIns="34290" rIns="68580" bIns="34290" anchor="t" anchorCtr="0">
            <a:noAutofit/>
          </a:bodyPr>
          <a:lstStyle/>
          <a:p>
            <a:pPr marL="0" indent="0">
              <a:buNone/>
            </a:pPr>
            <a:endParaRPr lang="en-US" sz="1500" dirty="0">
              <a:latin typeface="Arial" panose="020B0604020202020204" pitchFamily="34" charset="0"/>
              <a:ea typeface="Tahoma"/>
              <a:cs typeface="Arial" panose="020B0604020202020204" pitchFamily="34" charset="0"/>
            </a:endParaRPr>
          </a:p>
          <a:p>
            <a:endParaRPr lang="en-US" dirty="0"/>
          </a:p>
        </p:txBody>
      </p:sp>
      <p:sp>
        <p:nvSpPr>
          <p:cNvPr id="3" name="Frame 2">
            <a:extLst>
              <a:ext uri="{FF2B5EF4-FFF2-40B4-BE49-F238E27FC236}">
                <a16:creationId xmlns:a16="http://schemas.microsoft.com/office/drawing/2014/main" id="{5FB05926-C36E-199E-A380-97A67EF64A13}"/>
              </a:ext>
            </a:extLst>
          </p:cNvPr>
          <p:cNvSpPr/>
          <p:nvPr/>
        </p:nvSpPr>
        <p:spPr>
          <a:xfrm>
            <a:off x="5697487" y="1625793"/>
            <a:ext cx="2091070" cy="390194"/>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9" name="Rectangle 8">
            <a:extLst>
              <a:ext uri="{FF2B5EF4-FFF2-40B4-BE49-F238E27FC236}">
                <a16:creationId xmlns:a16="http://schemas.microsoft.com/office/drawing/2014/main" id="{25D495A7-2536-4C8D-9C24-55645BA79E8F}"/>
              </a:ext>
            </a:extLst>
          </p:cNvPr>
          <p:cNvSpPr/>
          <p:nvPr/>
        </p:nvSpPr>
        <p:spPr>
          <a:xfrm>
            <a:off x="1160458" y="3184340"/>
            <a:ext cx="6899021" cy="10906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Oval 10">
            <a:extLst>
              <a:ext uri="{FF2B5EF4-FFF2-40B4-BE49-F238E27FC236}">
                <a16:creationId xmlns:a16="http://schemas.microsoft.com/office/drawing/2014/main" id="{BB8673EB-4AD6-5E1B-D2DD-E40F82F5592E}"/>
              </a:ext>
            </a:extLst>
          </p:cNvPr>
          <p:cNvSpPr/>
          <p:nvPr/>
        </p:nvSpPr>
        <p:spPr>
          <a:xfrm>
            <a:off x="7051430" y="202223"/>
            <a:ext cx="791307" cy="413971"/>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dirty="0">
                <a:solidFill>
                  <a:schemeClr val="tx1"/>
                </a:solidFill>
                <a:cs typeface="Arial" panose="020B0604020202020204" pitchFamily="34" charset="0"/>
              </a:rPr>
              <a:t>Poll</a:t>
            </a:r>
          </a:p>
        </p:txBody>
      </p:sp>
      <p:sp>
        <p:nvSpPr>
          <p:cNvPr id="10" name="Footer Placeholder 9">
            <a:extLst>
              <a:ext uri="{FF2B5EF4-FFF2-40B4-BE49-F238E27FC236}">
                <a16:creationId xmlns:a16="http://schemas.microsoft.com/office/drawing/2014/main" id="{F25E23D9-AFC5-0B98-41CD-A9E00F2AFA75}"/>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6" name="Speech Bubble: Rectangle 7">
            <a:extLst>
              <a:ext uri="{FF2B5EF4-FFF2-40B4-BE49-F238E27FC236}">
                <a16:creationId xmlns:a16="http://schemas.microsoft.com/office/drawing/2014/main" id="{F73FFF53-484D-2914-CBF4-993D7E8ED509}"/>
              </a:ext>
            </a:extLst>
          </p:cNvPr>
          <p:cNvSpPr/>
          <p:nvPr/>
        </p:nvSpPr>
        <p:spPr>
          <a:xfrm>
            <a:off x="1946538" y="4465728"/>
            <a:ext cx="5250921" cy="226744"/>
          </a:xfrm>
          <a:prstGeom prst="wedgeRectCallout">
            <a:avLst>
              <a:gd name="adj1" fmla="val 24035"/>
              <a:gd name="adj2" fmla="val -10570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fontAlgn="base">
              <a:spcBef>
                <a:spcPct val="0"/>
              </a:spcBef>
              <a:spcAft>
                <a:spcPct val="0"/>
              </a:spcAft>
              <a:defRPr/>
            </a:pPr>
            <a:r>
              <a:rPr lang="en-US" sz="1100" dirty="0">
                <a:solidFill>
                  <a:schemeClr val="tx1"/>
                </a:solidFill>
                <a:ea typeface="Tahoma"/>
                <a:cs typeface="Arial" panose="020B0604020202020204" pitchFamily="34" charset="0"/>
              </a:rPr>
              <a:t>Individuals who completed this training last year or this year will be indicated here.</a:t>
            </a:r>
          </a:p>
        </p:txBody>
      </p:sp>
    </p:spTree>
    <p:extLst>
      <p:ext uri="{BB962C8B-B14F-4D97-AF65-F5344CB8AC3E}">
        <p14:creationId xmlns:p14="http://schemas.microsoft.com/office/powerpoint/2010/main" val="7514593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a:xfrm>
            <a:off x="0" y="28832"/>
            <a:ext cx="8189700" cy="773400"/>
          </a:xfrm>
        </p:spPr>
        <p:txBody>
          <a:bodyPr spcFirstLastPara="1" wrap="square" lIns="68580" tIns="34290" rIns="68580" bIns="34290" anchor="b" anchorCtr="0">
            <a:normAutofit/>
          </a:bodyPr>
          <a:lstStyle/>
          <a:p>
            <a:r>
              <a:rPr lang="en-US"/>
              <a:t>Check for Understanding #2</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pPr marL="342900" indent="-342900">
              <a:buClr>
                <a:srgbClr val="203864"/>
              </a:buClr>
            </a:pPr>
            <a:endParaRPr lang="en-US" sz="1500"/>
          </a:p>
          <a:p>
            <a:pPr marL="345281">
              <a:buClr>
                <a:srgbClr val="203864"/>
              </a:buClr>
              <a:buFont typeface="Tw Cen MT"/>
              <a:buAutoNum type="arabicPeriod"/>
            </a:pPr>
            <a:endParaRPr lang="en-US" sz="1350"/>
          </a:p>
        </p:txBody>
      </p:sp>
      <p:sp>
        <p:nvSpPr>
          <p:cNvPr id="2" name="TextBox 1">
            <a:extLst>
              <a:ext uri="{FF2B5EF4-FFF2-40B4-BE49-F238E27FC236}">
                <a16:creationId xmlns:a16="http://schemas.microsoft.com/office/drawing/2014/main" id="{239831E9-C8C1-CCA8-8CC6-C49E3695269F}"/>
              </a:ext>
            </a:extLst>
          </p:cNvPr>
          <p:cNvSpPr txBox="1"/>
          <p:nvPr/>
        </p:nvSpPr>
        <p:spPr>
          <a:xfrm>
            <a:off x="466725" y="888023"/>
            <a:ext cx="8310929" cy="191590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000" dirty="0">
                <a:latin typeface="+mn-lt"/>
                <a:ea typeface="Calibri"/>
                <a:cs typeface="Arial" panose="020B0604020202020204" pitchFamily="34" charset="0"/>
              </a:rPr>
              <a:t>The ELPAC Coordinator must designate all Test Examiners in the STB Portal and ensure requirements are met before assigning a TOMS account. </a:t>
            </a:r>
          </a:p>
          <a:p>
            <a:endParaRPr lang="en-US" sz="2000" dirty="0">
              <a:latin typeface="+mn-lt"/>
              <a:ea typeface="Calibri"/>
              <a:cs typeface="Arial" panose="020B0604020202020204" pitchFamily="34" charset="0"/>
            </a:endParaRPr>
          </a:p>
          <a:p>
            <a:pPr marL="457200" indent="-457200">
              <a:buAutoNum type="alphaLcPeriod"/>
            </a:pPr>
            <a:r>
              <a:rPr lang="en-US" sz="2000" dirty="0">
                <a:highlight>
                  <a:srgbClr val="00FF00"/>
                </a:highlight>
                <a:latin typeface="+mn-lt"/>
                <a:ea typeface="Calibri"/>
                <a:cs typeface="Arial" panose="020B0604020202020204" pitchFamily="34" charset="0"/>
              </a:rPr>
              <a:t>True</a:t>
            </a:r>
          </a:p>
          <a:p>
            <a:pPr marL="457200" indent="-457200">
              <a:buAutoNum type="alphaLcPeriod"/>
            </a:pPr>
            <a:r>
              <a:rPr lang="en-US" sz="2000" dirty="0">
                <a:latin typeface="+mn-lt"/>
                <a:ea typeface="Calibri"/>
                <a:cs typeface="Arial" panose="020B0604020202020204" pitchFamily="34" charset="0"/>
              </a:rPr>
              <a:t>False</a:t>
            </a:r>
          </a:p>
        </p:txBody>
      </p:sp>
      <p:sp>
        <p:nvSpPr>
          <p:cNvPr id="4" name="TextBox 3">
            <a:extLst>
              <a:ext uri="{FF2B5EF4-FFF2-40B4-BE49-F238E27FC236}">
                <a16:creationId xmlns:a16="http://schemas.microsoft.com/office/drawing/2014/main" id="{4F2FD4B0-B948-C013-F94E-2D73BFB00659}"/>
              </a:ext>
            </a:extLst>
          </p:cNvPr>
          <p:cNvSpPr txBox="1"/>
          <p:nvPr/>
        </p:nvSpPr>
        <p:spPr>
          <a:xfrm>
            <a:off x="1333807" y="3297493"/>
            <a:ext cx="6776576" cy="93102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b="1" dirty="0">
                <a:ea typeface="Calibri"/>
                <a:cs typeface="Arial" panose="020B0604020202020204" pitchFamily="34" charset="0"/>
              </a:rPr>
              <a:t>The ELPAC Coordinator must designate each Test Examiner in the STB Portal and verify that all training requirements have been completed before creating a TOMS account. If a TOMS account is created for an untrained individual, it will be deleted by STB.</a:t>
            </a:r>
            <a:endParaRPr lang="en-US" dirty="0"/>
          </a:p>
        </p:txBody>
      </p:sp>
      <p:sp>
        <p:nvSpPr>
          <p:cNvPr id="7" name="Footer Placeholder 6">
            <a:extLst>
              <a:ext uri="{FF2B5EF4-FFF2-40B4-BE49-F238E27FC236}">
                <a16:creationId xmlns:a16="http://schemas.microsoft.com/office/drawing/2014/main" id="{582E4785-5464-3D2C-22CA-430C7BACBB0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6622906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b" anchorCtr="0">
            <a:normAutofit/>
          </a:bodyPr>
          <a:lstStyle/>
          <a:p>
            <a:r>
              <a:rPr lang="en-US"/>
              <a:t>Action Items</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pPr marL="342900" indent="-342900">
              <a:buClr>
                <a:srgbClr val="203864"/>
              </a:buClr>
            </a:pPr>
            <a:r>
              <a:rPr lang="en-US" sz="2400" dirty="0">
                <a:ea typeface="Tahoma"/>
                <a:cs typeface="Arial" panose="020B0604020202020204" pitchFamily="34" charset="0"/>
              </a:rPr>
              <a:t>Confirm that TEs have completed ELPAC Requirements in the STB Portal.</a:t>
            </a:r>
            <a:endParaRPr lang="en-US" sz="1500" dirty="0"/>
          </a:p>
          <a:p>
            <a:pPr marL="342900" indent="-342900">
              <a:buClr>
                <a:srgbClr val="203864"/>
              </a:buClr>
            </a:pPr>
            <a:r>
              <a:rPr lang="en-US" sz="2400" dirty="0">
                <a:ea typeface="Tahoma"/>
                <a:cs typeface="Arial" panose="020B0604020202020204" pitchFamily="34" charset="0"/>
              </a:rPr>
              <a:t>Monitor Completion of Moodle training(s) in the STB Portal and collect Moodle Completion Certificates.</a:t>
            </a:r>
            <a:endParaRPr lang="en-US" sz="1500" dirty="0"/>
          </a:p>
          <a:p>
            <a:pPr marL="344805">
              <a:buClr>
                <a:srgbClr val="203864"/>
              </a:buClr>
              <a:buFont typeface="Tw Cen MT"/>
              <a:buAutoNum type="arabicPeriod"/>
            </a:pPr>
            <a:endParaRPr lang="en-US" sz="1350" dirty="0"/>
          </a:p>
        </p:txBody>
      </p:sp>
      <p:sp>
        <p:nvSpPr>
          <p:cNvPr id="5" name="Footer Placeholder 4">
            <a:extLst>
              <a:ext uri="{FF2B5EF4-FFF2-40B4-BE49-F238E27FC236}">
                <a16:creationId xmlns:a16="http://schemas.microsoft.com/office/drawing/2014/main" id="{78187B81-E94C-694D-1808-2D02D64B200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1106266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dirty="0"/>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dirty="0">
                <a:latin typeface="+mn-lt"/>
              </a:rPr>
              <a:t>ELPAC TOMS Accounts</a:t>
            </a:r>
          </a:p>
        </p:txBody>
      </p:sp>
      <p:sp>
        <p:nvSpPr>
          <p:cNvPr id="6" name="Footer Placeholder 5">
            <a:extLst>
              <a:ext uri="{FF2B5EF4-FFF2-40B4-BE49-F238E27FC236}">
                <a16:creationId xmlns:a16="http://schemas.microsoft.com/office/drawing/2014/main" id="{1D39B02A-CAE1-4919-5A41-94699E2D4A7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283898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ELPAC Coordinator TOMS Accounts</a:t>
            </a:r>
          </a:p>
        </p:txBody>
      </p:sp>
      <p:sp>
        <p:nvSpPr>
          <p:cNvPr id="3" name="Text Placeholder 2"/>
          <p:cNvSpPr>
            <a:spLocks noGrp="1"/>
          </p:cNvSpPr>
          <p:nvPr>
            <p:ph type="body" idx="13"/>
          </p:nvPr>
        </p:nvSpPr>
        <p:spPr/>
        <p:txBody>
          <a:bodyPr>
            <a:noAutofit/>
          </a:bodyPr>
          <a:lstStyle/>
          <a:p>
            <a:pPr marL="0" indent="0">
              <a:buNone/>
            </a:pPr>
            <a:r>
              <a:rPr lang="en-US" sz="1800" b="1" dirty="0"/>
              <a:t>ELPAC Coordinator TOMS accounts are created by STB </a:t>
            </a:r>
            <a:r>
              <a:rPr lang="en-US" sz="1800" b="1" dirty="0">
                <a:solidFill>
                  <a:srgbClr val="FF0000"/>
                </a:solidFill>
              </a:rPr>
              <a:t>after</a:t>
            </a:r>
            <a:r>
              <a:rPr lang="en-US" sz="1800" b="1" dirty="0"/>
              <a:t> all Principal and Coordinator training requirements have been completed and verified. </a:t>
            </a:r>
          </a:p>
          <a:p>
            <a:pPr marL="285750" indent="-285750">
              <a:buSzPct val="100000"/>
            </a:pPr>
            <a:r>
              <a:rPr lang="en-US" sz="1600" dirty="0"/>
              <a:t>ELPAC Coordinator TOMS accounts allow for the following:</a:t>
            </a:r>
          </a:p>
          <a:p>
            <a:pPr lvl="1">
              <a:buSzPct val="100000"/>
            </a:pPr>
            <a:r>
              <a:rPr lang="en-US" sz="1400" dirty="0"/>
              <a:t>Administer ELPAC assessments to students </a:t>
            </a:r>
          </a:p>
          <a:p>
            <a:pPr lvl="1">
              <a:buSzPct val="100000"/>
            </a:pPr>
            <a:r>
              <a:rPr lang="en-US" sz="1400" dirty="0"/>
              <a:t>Create Test Examiner accounts (Do not create a TE account for yourself)</a:t>
            </a:r>
          </a:p>
          <a:p>
            <a:pPr lvl="1">
              <a:buSzPct val="100000"/>
            </a:pPr>
            <a:r>
              <a:rPr lang="en-US" sz="1400" dirty="0"/>
              <a:t>Create and submit STAIRS</a:t>
            </a:r>
          </a:p>
          <a:p>
            <a:pPr lvl="1">
              <a:buSzPct val="100000"/>
            </a:pPr>
            <a:r>
              <a:rPr lang="en-US" sz="1400" dirty="0"/>
              <a:t>Enter Designated Supports and Accommodations for students</a:t>
            </a:r>
          </a:p>
          <a:p>
            <a:pPr lvl="1">
              <a:buSzPct val="100000"/>
            </a:pPr>
            <a:r>
              <a:rPr lang="en-US" sz="1400" dirty="0"/>
              <a:t>Access site-level reports</a:t>
            </a:r>
          </a:p>
          <a:p>
            <a:pPr lvl="1">
              <a:buSzPct val="100000"/>
            </a:pPr>
            <a:r>
              <a:rPr lang="en-US" sz="1400" dirty="0"/>
              <a:t>Data and score entry in DEI and THSS</a:t>
            </a:r>
          </a:p>
          <a:p>
            <a:pPr lvl="1">
              <a:buSzPct val="100000"/>
            </a:pPr>
            <a:r>
              <a:rPr lang="en-US" sz="1400" dirty="0"/>
              <a:t>Access Completion Status Portal Reports through elpac.org</a:t>
            </a:r>
          </a:p>
          <a:p>
            <a:pPr lvl="1">
              <a:buSzPct val="100000"/>
            </a:pPr>
            <a:r>
              <a:rPr lang="en-US" sz="1400" dirty="0"/>
              <a:t>Access assessment results in CERS</a:t>
            </a:r>
          </a:p>
          <a:p>
            <a:pPr lvl="1"/>
            <a:endParaRPr lang="en-US" sz="1800" dirty="0"/>
          </a:p>
          <a:p>
            <a:pPr marL="344805" lvl="1" indent="0">
              <a:buNone/>
            </a:pPr>
            <a:endParaRPr lang="en-US" sz="1800" dirty="0"/>
          </a:p>
          <a:p>
            <a:pPr lvl="1"/>
            <a:endParaRPr lang="en-US" sz="1800" dirty="0"/>
          </a:p>
        </p:txBody>
      </p:sp>
      <p:sp>
        <p:nvSpPr>
          <p:cNvPr id="6" name="Footer Placeholder 5">
            <a:extLst>
              <a:ext uri="{FF2B5EF4-FFF2-40B4-BE49-F238E27FC236}">
                <a16:creationId xmlns:a16="http://schemas.microsoft.com/office/drawing/2014/main" id="{DA4528B7-FCBA-BECA-C921-8D65DA55C4C1}"/>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9658827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ELPAC Test Examiner TOMS Accounts</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pPr marL="285750" indent="-285750">
              <a:buSzPct val="100000"/>
            </a:pPr>
            <a:r>
              <a:rPr lang="en-US" sz="1800" dirty="0">
                <a:ea typeface="Tahoma"/>
                <a:cs typeface="Arial" panose="020B0604020202020204" pitchFamily="34" charset="0"/>
              </a:rPr>
              <a:t>ELPAC Test Examiner TOMS accounts are created by the school’s ELPAC Coordinator after verifying completion of:</a:t>
            </a:r>
          </a:p>
          <a:p>
            <a:pPr lvl="1">
              <a:buSzPct val="100000"/>
              <a:buFont typeface="+mj-lt"/>
              <a:buAutoNum type="arabicPeriod"/>
            </a:pPr>
            <a:r>
              <a:rPr lang="en-US" sz="1600" dirty="0">
                <a:ea typeface="Tahoma"/>
                <a:cs typeface="Arial" panose="020B0604020202020204" pitchFamily="34" charset="0"/>
              </a:rPr>
              <a:t>ELPAC Security Form Training</a:t>
            </a:r>
          </a:p>
          <a:p>
            <a:pPr lvl="1">
              <a:buSzPct val="100000"/>
              <a:buFont typeface="+mj-lt"/>
              <a:buAutoNum type="arabicPeriod"/>
            </a:pPr>
            <a:r>
              <a:rPr lang="en-US" sz="1600" dirty="0">
                <a:ea typeface="Tahoma"/>
                <a:cs typeface="Arial" panose="020B0604020202020204" pitchFamily="34" charset="0"/>
              </a:rPr>
              <a:t>ELPAC Affidavit</a:t>
            </a:r>
          </a:p>
          <a:p>
            <a:pPr lvl="1">
              <a:buSzPct val="100000"/>
              <a:buFont typeface="+mj-lt"/>
              <a:buAutoNum type="arabicPeriod"/>
            </a:pPr>
            <a:r>
              <a:rPr lang="en-US" sz="1600" dirty="0">
                <a:ea typeface="Tahoma"/>
                <a:cs typeface="Arial" panose="020B0604020202020204" pitchFamily="34" charset="0"/>
              </a:rPr>
              <a:t>Initial ELPAC school-based training</a:t>
            </a:r>
          </a:p>
          <a:p>
            <a:pPr lvl="1">
              <a:buSzPct val="100000"/>
              <a:buFont typeface="+mj-lt"/>
              <a:buAutoNum type="arabicPeriod"/>
            </a:pPr>
            <a:r>
              <a:rPr lang="en-US" sz="1600" dirty="0">
                <a:ea typeface="Tahoma"/>
                <a:cs typeface="Arial" panose="020B0604020202020204" pitchFamily="34" charset="0"/>
              </a:rPr>
              <a:t>Moodle calibration(s) </a:t>
            </a:r>
          </a:p>
          <a:p>
            <a:pPr marL="285750" indent="-285750">
              <a:buSzPct val="100000"/>
            </a:pPr>
            <a:r>
              <a:rPr lang="en-US" sz="1800" dirty="0">
                <a:ea typeface="Tahoma"/>
                <a:cs typeface="Arial" panose="020B0604020202020204" pitchFamily="34" charset="0"/>
              </a:rPr>
              <a:t>ELPAC TE TOMS accounts allows for the following:</a:t>
            </a:r>
          </a:p>
          <a:p>
            <a:pPr lvl="1">
              <a:buSzPct val="100000"/>
            </a:pPr>
            <a:r>
              <a:rPr lang="en-US" sz="1600" dirty="0">
                <a:ea typeface="Tahoma"/>
                <a:cs typeface="Arial" panose="020B0604020202020204" pitchFamily="34" charset="0"/>
              </a:rPr>
              <a:t>Administer ELPAC assessments to students</a:t>
            </a:r>
          </a:p>
          <a:p>
            <a:pPr lvl="1">
              <a:buSzPct val="100000"/>
            </a:pPr>
            <a:r>
              <a:rPr lang="en-US" sz="1600" dirty="0">
                <a:ea typeface="Tahoma"/>
                <a:cs typeface="Arial" panose="020B0604020202020204" pitchFamily="34" charset="0"/>
              </a:rPr>
              <a:t>Data and score entry in DEI and THSS</a:t>
            </a:r>
          </a:p>
          <a:p>
            <a:pPr lvl="1">
              <a:buSzPct val="100000"/>
            </a:pPr>
            <a:r>
              <a:rPr lang="en-US" sz="1600" dirty="0">
                <a:ea typeface="Tahoma"/>
                <a:cs typeface="Arial" panose="020B0604020202020204" pitchFamily="34" charset="0"/>
              </a:rPr>
              <a:t>Access completion status reports and test results</a:t>
            </a:r>
          </a:p>
        </p:txBody>
      </p:sp>
      <p:sp>
        <p:nvSpPr>
          <p:cNvPr id="6" name="Footer Placeholder 5">
            <a:extLst>
              <a:ext uri="{FF2B5EF4-FFF2-40B4-BE49-F238E27FC236}">
                <a16:creationId xmlns:a16="http://schemas.microsoft.com/office/drawing/2014/main" id="{6A9511ED-D066-D086-A8A2-4507543CFD4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042479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3F9384-56F8-2D67-7180-B67AB6734145}"/>
              </a:ext>
            </a:extLst>
          </p:cNvPr>
          <p:cNvSpPr>
            <a:spLocks noGrp="1"/>
          </p:cNvSpPr>
          <p:nvPr>
            <p:ph type="title"/>
          </p:nvPr>
        </p:nvSpPr>
        <p:spPr/>
        <p:txBody>
          <a:bodyPr/>
          <a:lstStyle/>
          <a:p>
            <a:r>
              <a:rPr lang="en-US" dirty="0">
                <a:latin typeface="+mj-lt"/>
              </a:rPr>
              <a:t>STB Coordinator Resources</a:t>
            </a:r>
          </a:p>
        </p:txBody>
      </p:sp>
      <p:pic>
        <p:nvPicPr>
          <p:cNvPr id="4" name="Picture 2" descr="Graphical user interface, text, application, email&#10;&#10;Description automatically generated">
            <a:extLst>
              <a:ext uri="{FF2B5EF4-FFF2-40B4-BE49-F238E27FC236}">
                <a16:creationId xmlns:a16="http://schemas.microsoft.com/office/drawing/2014/main" id="{0869351F-86C1-EB7F-7BFD-914BF645776B}"/>
              </a:ext>
            </a:extLst>
          </p:cNvPr>
          <p:cNvPicPr>
            <a:picLocks noChangeAspect="1"/>
          </p:cNvPicPr>
          <p:nvPr/>
        </p:nvPicPr>
        <p:blipFill>
          <a:blip r:embed="rId3"/>
          <a:stretch>
            <a:fillRect/>
          </a:stretch>
        </p:blipFill>
        <p:spPr>
          <a:xfrm>
            <a:off x="2594347" y="964369"/>
            <a:ext cx="6050998" cy="3737197"/>
          </a:xfrm>
          <a:prstGeom prst="rect">
            <a:avLst/>
          </a:prstGeom>
          <a:ln>
            <a:solidFill>
              <a:schemeClr val="tx1"/>
            </a:solidFill>
          </a:ln>
        </p:spPr>
      </p:pic>
      <p:sp>
        <p:nvSpPr>
          <p:cNvPr id="5" name="Rectangle 4">
            <a:extLst>
              <a:ext uri="{FF2B5EF4-FFF2-40B4-BE49-F238E27FC236}">
                <a16:creationId xmlns:a16="http://schemas.microsoft.com/office/drawing/2014/main" id="{68A532AD-19F8-6ED2-69BD-ED443D5AA493}"/>
              </a:ext>
            </a:extLst>
          </p:cNvPr>
          <p:cNvSpPr/>
          <p:nvPr/>
        </p:nvSpPr>
        <p:spPr>
          <a:xfrm>
            <a:off x="2590670" y="2301703"/>
            <a:ext cx="3029176" cy="24351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C34C32-5303-AFDE-E19E-3E86952F74E4}"/>
              </a:ext>
            </a:extLst>
          </p:cNvPr>
          <p:cNvSpPr/>
          <p:nvPr/>
        </p:nvSpPr>
        <p:spPr>
          <a:xfrm>
            <a:off x="2593821" y="4390486"/>
            <a:ext cx="1725382" cy="24106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4C2429-F8AD-F8F7-683F-CFEB332D36DF}"/>
              </a:ext>
            </a:extLst>
          </p:cNvPr>
          <p:cNvSpPr/>
          <p:nvPr/>
        </p:nvSpPr>
        <p:spPr>
          <a:xfrm>
            <a:off x="2594347" y="1232917"/>
            <a:ext cx="927344" cy="221252"/>
          </a:xfrm>
          <a:prstGeom prst="rect">
            <a:avLst/>
          </a:prstGeom>
          <a:noFill/>
          <a:ln>
            <a:solidFill>
              <a:srgbClr val="D97F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7">
            <a:extLst>
              <a:ext uri="{FF2B5EF4-FFF2-40B4-BE49-F238E27FC236}">
                <a16:creationId xmlns:a16="http://schemas.microsoft.com/office/drawing/2014/main" id="{7B68059B-014E-AAB2-B55C-E81CB080F8CE}"/>
              </a:ext>
            </a:extLst>
          </p:cNvPr>
          <p:cNvSpPr/>
          <p:nvPr/>
        </p:nvSpPr>
        <p:spPr>
          <a:xfrm>
            <a:off x="672595" y="1038833"/>
            <a:ext cx="1455348" cy="609419"/>
          </a:xfrm>
          <a:prstGeom prst="wedgeRoundRectCallout">
            <a:avLst>
              <a:gd name="adj1" fmla="val 75705"/>
              <a:gd name="adj2" fmla="val 8857"/>
              <a:gd name="adj3" fmla="val 16667"/>
            </a:avLst>
          </a:prstGeom>
          <a:solidFill>
            <a:srgbClr val="D97F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tx1"/>
                </a:solidFill>
                <a:cs typeface="Arial" panose="020B0604020202020204" pitchFamily="34" charset="0"/>
              </a:rPr>
              <a:t>Affidavits for non-district BIIs.</a:t>
            </a:r>
            <a:endParaRPr lang="en-US" sz="1100" b="1" dirty="0">
              <a:solidFill>
                <a:schemeClr val="tx1"/>
              </a:solidFill>
              <a:cs typeface="Arial" panose="020B0604020202020204" pitchFamily="34" charset="0"/>
            </a:endParaRPr>
          </a:p>
        </p:txBody>
      </p:sp>
      <p:sp>
        <p:nvSpPr>
          <p:cNvPr id="9" name="Speech Bubble: Rectangle with Corners Rounded 8">
            <a:extLst>
              <a:ext uri="{FF2B5EF4-FFF2-40B4-BE49-F238E27FC236}">
                <a16:creationId xmlns:a16="http://schemas.microsoft.com/office/drawing/2014/main" id="{E0C0CA3E-E2C3-3439-B53E-923010D2BD82}"/>
              </a:ext>
            </a:extLst>
          </p:cNvPr>
          <p:cNvSpPr/>
          <p:nvPr/>
        </p:nvSpPr>
        <p:spPr>
          <a:xfrm>
            <a:off x="645357" y="2278420"/>
            <a:ext cx="1509824" cy="609419"/>
          </a:xfrm>
          <a:prstGeom prst="wedgeRoundRectCallout">
            <a:avLst>
              <a:gd name="adj1" fmla="val 73092"/>
              <a:gd name="adj2" fmla="val -28277"/>
              <a:gd name="adj3" fmla="val 16667"/>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tx1"/>
                </a:solidFill>
                <a:cs typeface="Arial" panose="020B0604020202020204" pitchFamily="34" charset="0"/>
              </a:rPr>
              <a:t>Accessibility Resources Documentation</a:t>
            </a:r>
            <a:endParaRPr lang="en-US" sz="1100" b="1" dirty="0">
              <a:solidFill>
                <a:schemeClr val="tx1"/>
              </a:solidFill>
              <a:cs typeface="Arial" panose="020B0604020202020204" pitchFamily="34" charset="0"/>
            </a:endParaRPr>
          </a:p>
        </p:txBody>
      </p:sp>
      <p:sp>
        <p:nvSpPr>
          <p:cNvPr id="10" name="Speech Bubble: Rectangle with Corners Rounded 9">
            <a:extLst>
              <a:ext uri="{FF2B5EF4-FFF2-40B4-BE49-F238E27FC236}">
                <a16:creationId xmlns:a16="http://schemas.microsoft.com/office/drawing/2014/main" id="{AE061E0E-9E38-A2CA-F9CD-8B41AB9BAB91}"/>
              </a:ext>
            </a:extLst>
          </p:cNvPr>
          <p:cNvSpPr/>
          <p:nvPr/>
        </p:nvSpPr>
        <p:spPr>
          <a:xfrm>
            <a:off x="709030" y="4256541"/>
            <a:ext cx="1418197" cy="383040"/>
          </a:xfrm>
          <a:prstGeom prst="wedgeRoundRectCallout">
            <a:avLst>
              <a:gd name="adj1" fmla="val 78774"/>
              <a:gd name="adj2" fmla="val 17724"/>
              <a:gd name="adj3" fmla="val 16667"/>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tx1"/>
                </a:solidFill>
                <a:cs typeface="Arial" panose="020B0604020202020204" pitchFamily="34" charset="0"/>
              </a:rPr>
              <a:t>RSVP School List</a:t>
            </a:r>
          </a:p>
        </p:txBody>
      </p:sp>
      <p:sp>
        <p:nvSpPr>
          <p:cNvPr id="12" name="Footer Placeholder 11">
            <a:extLst>
              <a:ext uri="{FF2B5EF4-FFF2-40B4-BE49-F238E27FC236}">
                <a16:creationId xmlns:a16="http://schemas.microsoft.com/office/drawing/2014/main" id="{067C90F9-7DF0-8EDF-32C0-5EE02DCA2E9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8784197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607461-9994-B643-8A8B-D563F4F2B567}"/>
              </a:ext>
            </a:extLst>
          </p:cNvPr>
          <p:cNvSpPr>
            <a:spLocks noGrp="1"/>
          </p:cNvSpPr>
          <p:nvPr>
            <p:ph type="title"/>
          </p:nvPr>
        </p:nvSpPr>
        <p:spPr/>
        <p:txBody>
          <a:bodyPr>
            <a:normAutofit/>
          </a:bodyPr>
          <a:lstStyle/>
          <a:p>
            <a:r>
              <a:rPr lang="en-US"/>
              <a:t>Security</a:t>
            </a:r>
          </a:p>
        </p:txBody>
      </p:sp>
      <p:sp>
        <p:nvSpPr>
          <p:cNvPr id="6" name="Text Placeholder 5">
            <a:extLst>
              <a:ext uri="{FF2B5EF4-FFF2-40B4-BE49-F238E27FC236}">
                <a16:creationId xmlns:a16="http://schemas.microsoft.com/office/drawing/2014/main" id="{A1804F12-FE47-98C1-7486-4A473E7F9FDF}"/>
              </a:ext>
            </a:extLst>
          </p:cNvPr>
          <p:cNvSpPr>
            <a:spLocks noGrp="1"/>
          </p:cNvSpPr>
          <p:nvPr>
            <p:ph type="body" idx="13"/>
          </p:nvPr>
        </p:nvSpPr>
        <p:spPr/>
        <p:txBody>
          <a:bodyPr/>
          <a:lstStyle/>
          <a:p>
            <a:pPr marL="0" indent="0">
              <a:buNone/>
            </a:pPr>
            <a:r>
              <a:rPr lang="en-US" dirty="0"/>
              <a:t>Staff who are granted TOMS accounts are permitted to access secure and confidential information and resources.</a:t>
            </a:r>
          </a:p>
          <a:p>
            <a:r>
              <a:rPr lang="en-US" sz="1800" dirty="0"/>
              <a:t>Do not share account credentials with any other employee or person.</a:t>
            </a:r>
          </a:p>
          <a:p>
            <a:r>
              <a:rPr lang="en-US" sz="1800" dirty="0"/>
              <a:t>Memorize or store account logon information in a secure location; do not request computer to store or remember password.</a:t>
            </a:r>
          </a:p>
          <a:p>
            <a:r>
              <a:rPr lang="en-US" sz="1800" dirty="0"/>
              <a:t>Do not disclose or share any secure material in any format with anyone else.</a:t>
            </a:r>
          </a:p>
          <a:p>
            <a:endParaRPr lang="en-US" dirty="0"/>
          </a:p>
        </p:txBody>
      </p:sp>
      <p:sp>
        <p:nvSpPr>
          <p:cNvPr id="5" name="Footer Placeholder 4">
            <a:extLst>
              <a:ext uri="{FF2B5EF4-FFF2-40B4-BE49-F238E27FC236}">
                <a16:creationId xmlns:a16="http://schemas.microsoft.com/office/drawing/2014/main" id="{BC7B3807-9162-EE47-4C0F-C21DE7C6133F}"/>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3692496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Creating Test Examiner Accounts</a:t>
            </a:r>
          </a:p>
        </p:txBody>
      </p:sp>
      <p:sp>
        <p:nvSpPr>
          <p:cNvPr id="3" name="TextBox 2">
            <a:extLst>
              <a:ext uri="{FF2B5EF4-FFF2-40B4-BE49-F238E27FC236}">
                <a16:creationId xmlns:a16="http://schemas.microsoft.com/office/drawing/2014/main" id="{4953191A-90B8-0843-AFE5-1A80C6F7EB00}"/>
              </a:ext>
            </a:extLst>
          </p:cNvPr>
          <p:cNvSpPr txBox="1"/>
          <p:nvPr/>
        </p:nvSpPr>
        <p:spPr>
          <a:xfrm>
            <a:off x="4983554" y="1970128"/>
            <a:ext cx="3460649" cy="1910779"/>
          </a:xfrm>
          <a:prstGeom prst="rect">
            <a:avLst/>
          </a:prstGeom>
          <a:noFill/>
          <a:ln>
            <a:solidFill>
              <a:schemeClr val="tx1"/>
            </a:solidFill>
          </a:ln>
        </p:spPr>
        <p:txBody>
          <a:bodyPr wrap="square" lIns="68580" tIns="34290" rIns="68580" bIns="34290" rtlCol="0" anchor="t">
            <a:spAutoFit/>
          </a:bodyPr>
          <a:lstStyle/>
          <a:p>
            <a:pPr marL="213995" indent="-213995">
              <a:spcAft>
                <a:spcPts val="450"/>
              </a:spcAft>
              <a:buClr>
                <a:schemeClr val="accent1">
                  <a:lumMod val="50000"/>
                </a:schemeClr>
              </a:buClr>
              <a:buFont typeface="Wingdings" panose="05000000000000000000" pitchFamily="2" charset="2"/>
              <a:buChar char="q"/>
            </a:pPr>
            <a:r>
              <a:rPr lang="en-US" sz="1050" b="1" dirty="0">
                <a:latin typeface="+mn-lt"/>
                <a:cs typeface="Arial" panose="020B0604020202020204" pitchFamily="34" charset="0"/>
              </a:rPr>
              <a:t>Did you verify the completion of requirements in the STB Portal?</a:t>
            </a:r>
          </a:p>
          <a:p>
            <a:pPr marL="213995" indent="-213995">
              <a:buClr>
                <a:schemeClr val="accent1">
                  <a:lumMod val="50000"/>
                </a:schemeClr>
              </a:buClr>
              <a:buFont typeface="Wingdings" panose="05000000000000000000" pitchFamily="2" charset="2"/>
              <a:buChar char="q"/>
            </a:pPr>
            <a:r>
              <a:rPr lang="en-US" sz="1050" b="1" dirty="0">
                <a:latin typeface="+mn-lt"/>
                <a:cs typeface="Arial" panose="020B0604020202020204" pitchFamily="34" charset="0"/>
              </a:rPr>
              <a:t>Did you designate the individual in the STB Portal?</a:t>
            </a:r>
            <a:endParaRPr lang="en-US" sz="1050" b="1" dirty="0">
              <a:latin typeface="+mn-lt"/>
              <a:ea typeface="Calibri"/>
              <a:cs typeface="Arial" panose="020B0604020202020204" pitchFamily="34" charset="0"/>
            </a:endParaRPr>
          </a:p>
          <a:p>
            <a:pPr marL="213995" indent="-213995">
              <a:buClr>
                <a:schemeClr val="accent1">
                  <a:lumMod val="50000"/>
                </a:schemeClr>
              </a:buClr>
              <a:buFont typeface="Wingdings" panose="05000000000000000000" pitchFamily="2" charset="2"/>
              <a:buChar char="q"/>
            </a:pPr>
            <a:r>
              <a:rPr lang="en-US" sz="1050" b="1" dirty="0">
                <a:latin typeface="+mn-lt"/>
                <a:cs typeface="Arial" panose="020B0604020202020204" pitchFamily="34" charset="0"/>
              </a:rPr>
              <a:t>Do you have the TE’s Moodle calibration certificate(s)?</a:t>
            </a:r>
          </a:p>
          <a:p>
            <a:pPr marL="213995" indent="-213995">
              <a:buClr>
                <a:schemeClr val="accent1">
                  <a:lumMod val="50000"/>
                </a:schemeClr>
              </a:buClr>
              <a:buFont typeface="Wingdings" panose="05000000000000000000" pitchFamily="2" charset="2"/>
              <a:buChar char="q"/>
            </a:pPr>
            <a:r>
              <a:rPr lang="en-US" sz="1050" b="1" dirty="0">
                <a:latin typeface="+mn-lt"/>
                <a:ea typeface="Calibri"/>
                <a:cs typeface="Arial" panose="020B0604020202020204" pitchFamily="34" charset="0"/>
              </a:rPr>
              <a:t>Did they participate in the school-based training?</a:t>
            </a:r>
          </a:p>
          <a:p>
            <a:pPr marL="213995" indent="-213995">
              <a:buClr>
                <a:schemeClr val="accent1">
                  <a:lumMod val="50000"/>
                </a:schemeClr>
              </a:buClr>
              <a:buFont typeface="Wingdings" panose="05000000000000000000" pitchFamily="2" charset="2"/>
              <a:buChar char="q"/>
            </a:pPr>
            <a:endParaRPr lang="en-US" sz="1050" b="1" dirty="0">
              <a:latin typeface="+mn-lt"/>
              <a:cs typeface="Arial" panose="020B0604020202020204" pitchFamily="34" charset="0"/>
            </a:endParaRPr>
          </a:p>
          <a:p>
            <a:pPr algn="ctr">
              <a:buClr>
                <a:schemeClr val="accent1">
                  <a:lumMod val="50000"/>
                </a:schemeClr>
              </a:buClr>
            </a:pPr>
            <a:r>
              <a:rPr lang="en-US" sz="1050" b="1" dirty="0">
                <a:solidFill>
                  <a:srgbClr val="FF0000"/>
                </a:solidFill>
                <a:latin typeface="+mn-lt"/>
                <a:cs typeface="Arial" panose="020B0604020202020204" pitchFamily="34" charset="0"/>
              </a:rPr>
              <a:t>If TOMS accounts are created for untrained TEs, STB will delete the accounts.</a:t>
            </a:r>
            <a:endParaRPr lang="en-US" sz="1050" b="1" dirty="0">
              <a:solidFill>
                <a:srgbClr val="FF0000"/>
              </a:solidFill>
              <a:latin typeface="+mn-lt"/>
              <a:ea typeface="Calibri"/>
              <a:cs typeface="Arial" panose="020B0604020202020204" pitchFamily="34" charset="0"/>
            </a:endParaRPr>
          </a:p>
        </p:txBody>
      </p:sp>
      <p:pic>
        <p:nvPicPr>
          <p:cNvPr id="17" name="Picture 16">
            <a:extLst>
              <a:ext uri="{FF2B5EF4-FFF2-40B4-BE49-F238E27FC236}">
                <a16:creationId xmlns:a16="http://schemas.microsoft.com/office/drawing/2014/main" id="{512685BE-53FC-DD4C-9B12-B6F66CBA2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370" y="1098769"/>
            <a:ext cx="648295" cy="648295"/>
          </a:xfrm>
          <a:prstGeom prst="rect">
            <a:avLst/>
          </a:prstGeom>
        </p:spPr>
      </p:pic>
      <p:sp>
        <p:nvSpPr>
          <p:cNvPr id="7" name="Footer Placeholder 6">
            <a:extLst>
              <a:ext uri="{FF2B5EF4-FFF2-40B4-BE49-F238E27FC236}">
                <a16:creationId xmlns:a16="http://schemas.microsoft.com/office/drawing/2014/main" id="{D6942A46-1F7C-6EB3-42BD-F7DFE400C6EB}"/>
              </a:ext>
            </a:extLst>
          </p:cNvPr>
          <p:cNvSpPr>
            <a:spLocks noGrp="1"/>
          </p:cNvSpPr>
          <p:nvPr>
            <p:ph type="ftr" sz="quarter" idx="11"/>
          </p:nvPr>
        </p:nvSpPr>
        <p:spPr/>
        <p:txBody>
          <a:bodyPr/>
          <a:lstStyle/>
          <a:p>
            <a:r>
              <a:rPr lang="en-US"/>
              <a:t>2023-24 Initial ELPAC and Initial Alternate ELPAC Administration Coordinator Training</a:t>
            </a:r>
          </a:p>
        </p:txBody>
      </p:sp>
      <p:pic>
        <p:nvPicPr>
          <p:cNvPr id="4" name="Picture 4" descr="A screenshot of a computer&#10;&#10;Description automatically generated">
            <a:extLst>
              <a:ext uri="{FF2B5EF4-FFF2-40B4-BE49-F238E27FC236}">
                <a16:creationId xmlns:a16="http://schemas.microsoft.com/office/drawing/2014/main" id="{99CC603C-4BA2-FB88-08EF-56D5264F0413}"/>
              </a:ext>
            </a:extLst>
          </p:cNvPr>
          <p:cNvPicPr>
            <a:picLocks noChangeAspect="1"/>
          </p:cNvPicPr>
          <p:nvPr/>
        </p:nvPicPr>
        <p:blipFill>
          <a:blip r:embed="rId4"/>
          <a:stretch>
            <a:fillRect/>
          </a:stretch>
        </p:blipFill>
        <p:spPr>
          <a:xfrm>
            <a:off x="1245668" y="1174213"/>
            <a:ext cx="2996159" cy="2908562"/>
          </a:xfrm>
          <a:prstGeom prst="rect">
            <a:avLst/>
          </a:prstGeom>
          <a:ln>
            <a:solidFill>
              <a:schemeClr val="tx1"/>
            </a:solidFill>
          </a:ln>
        </p:spPr>
      </p:pic>
    </p:spTree>
    <p:extLst>
      <p:ext uri="{BB962C8B-B14F-4D97-AF65-F5344CB8AC3E}">
        <p14:creationId xmlns:p14="http://schemas.microsoft.com/office/powerpoint/2010/main" val="15471808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2CDC011-1CE6-C8C9-70C1-1456171B86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3421" y="1702288"/>
            <a:ext cx="5047119" cy="3081785"/>
          </a:xfrm>
          <a:prstGeom prst="rect">
            <a:avLst/>
          </a:prstGeom>
          <a:ln>
            <a:solidFill>
              <a:schemeClr val="tx1"/>
            </a:solidFill>
          </a:ln>
        </p:spPr>
      </p:pic>
      <p:sp>
        <p:nvSpPr>
          <p:cNvPr id="2" name="Title 1"/>
          <p:cNvSpPr>
            <a:spLocks noGrp="1"/>
          </p:cNvSpPr>
          <p:nvPr>
            <p:ph type="title"/>
          </p:nvPr>
        </p:nvSpPr>
        <p:spPr/>
        <p:txBody>
          <a:bodyPr>
            <a:normAutofit/>
          </a:bodyPr>
          <a:lstStyle/>
          <a:p>
            <a:r>
              <a:rPr lang="en-US"/>
              <a:t>Creating Test Examiner Accounts</a:t>
            </a:r>
          </a:p>
        </p:txBody>
      </p:sp>
      <p:sp>
        <p:nvSpPr>
          <p:cNvPr id="7" name="Text Placeholder 6">
            <a:extLst>
              <a:ext uri="{FF2B5EF4-FFF2-40B4-BE49-F238E27FC236}">
                <a16:creationId xmlns:a16="http://schemas.microsoft.com/office/drawing/2014/main" id="{2BFA6A26-1AF7-24CC-8759-7C0FE7F6B255}"/>
              </a:ext>
            </a:extLst>
          </p:cNvPr>
          <p:cNvSpPr>
            <a:spLocks noGrp="1"/>
          </p:cNvSpPr>
          <p:nvPr>
            <p:ph type="body" idx="13"/>
          </p:nvPr>
        </p:nvSpPr>
        <p:spPr/>
        <p:txBody>
          <a:bodyPr spcFirstLastPara="1" wrap="square" lIns="68580" tIns="34290" rIns="68580" bIns="34290" anchor="t" anchorCtr="0">
            <a:normAutofit/>
          </a:bodyPr>
          <a:lstStyle/>
          <a:p>
            <a:pPr marL="0" indent="0">
              <a:buNone/>
            </a:pPr>
            <a:r>
              <a:rPr lang="en-US" sz="1800" dirty="0">
                <a:ea typeface="Tahoma"/>
                <a:cs typeface="Arial" panose="020B0604020202020204" pitchFamily="34" charset="0"/>
              </a:rPr>
              <a:t>ELPAC Coordinators can add users to TOMS individually or through batch file upload, using a template, to add several users at once.</a:t>
            </a:r>
          </a:p>
          <a:p>
            <a:pPr marL="0" indent="0">
              <a:buNone/>
            </a:pPr>
            <a:endParaRPr lang="en-US" dirty="0"/>
          </a:p>
        </p:txBody>
      </p:sp>
      <p:sp>
        <p:nvSpPr>
          <p:cNvPr id="18" name="Rounded Rectangular Callout 17">
            <a:extLst>
              <a:ext uri="{FF2B5EF4-FFF2-40B4-BE49-F238E27FC236}">
                <a16:creationId xmlns:a16="http://schemas.microsoft.com/office/drawing/2014/main" id="{FE2709D3-DDBB-7A4A-8243-567716359749}"/>
              </a:ext>
            </a:extLst>
          </p:cNvPr>
          <p:cNvSpPr/>
          <p:nvPr/>
        </p:nvSpPr>
        <p:spPr>
          <a:xfrm flipH="1">
            <a:off x="1048717" y="2380851"/>
            <a:ext cx="1004069" cy="384700"/>
          </a:xfrm>
          <a:prstGeom prst="wedgeRoundRectCallout">
            <a:avLst>
              <a:gd name="adj1" fmla="val -114972"/>
              <a:gd name="adj2" fmla="val -5573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dirty="0">
                <a:solidFill>
                  <a:srgbClr val="000000"/>
                </a:solidFill>
                <a:cs typeface="Arial" panose="020B0604020202020204" pitchFamily="34" charset="0"/>
              </a:rPr>
              <a:t>Individual</a:t>
            </a:r>
          </a:p>
          <a:p>
            <a:pPr algn="ctr" defTabSz="514350" fontAlgn="base">
              <a:spcBef>
                <a:spcPct val="0"/>
              </a:spcBef>
              <a:spcAft>
                <a:spcPct val="0"/>
              </a:spcAft>
              <a:buClrTx/>
              <a:defRPr/>
            </a:pPr>
            <a:r>
              <a:rPr lang="en-US" sz="1100" kern="1200" dirty="0">
                <a:solidFill>
                  <a:srgbClr val="000000"/>
                </a:solidFill>
                <a:cs typeface="Arial" panose="020B0604020202020204" pitchFamily="34" charset="0"/>
              </a:rPr>
              <a:t>“ADD”</a:t>
            </a:r>
          </a:p>
        </p:txBody>
      </p:sp>
      <p:sp>
        <p:nvSpPr>
          <p:cNvPr id="19" name="Rounded Rectangular Callout 18">
            <a:extLst>
              <a:ext uri="{FF2B5EF4-FFF2-40B4-BE49-F238E27FC236}">
                <a16:creationId xmlns:a16="http://schemas.microsoft.com/office/drawing/2014/main" id="{87CFD9AE-F974-704D-8A5E-F4CE3AF098F3}"/>
              </a:ext>
            </a:extLst>
          </p:cNvPr>
          <p:cNvSpPr/>
          <p:nvPr/>
        </p:nvSpPr>
        <p:spPr>
          <a:xfrm>
            <a:off x="4444579" y="1613876"/>
            <a:ext cx="919655" cy="384903"/>
          </a:xfrm>
          <a:prstGeom prst="wedgeRoundRectCallout">
            <a:avLst>
              <a:gd name="adj1" fmla="val -194958"/>
              <a:gd name="adj2" fmla="val 128421"/>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kern="1200" dirty="0">
                <a:solidFill>
                  <a:srgbClr val="000000"/>
                </a:solidFill>
                <a:cs typeface="Arial" panose="020B0604020202020204" pitchFamily="34" charset="0"/>
              </a:rPr>
              <a:t>Batch</a:t>
            </a:r>
          </a:p>
          <a:p>
            <a:pPr algn="ctr" defTabSz="514350" fontAlgn="base">
              <a:spcBef>
                <a:spcPct val="0"/>
              </a:spcBef>
              <a:spcAft>
                <a:spcPct val="0"/>
              </a:spcAft>
              <a:buClrTx/>
              <a:defRPr/>
            </a:pPr>
            <a:r>
              <a:rPr lang="en-US" sz="1100" kern="1200" dirty="0">
                <a:solidFill>
                  <a:srgbClr val="000000"/>
                </a:solidFill>
                <a:cs typeface="Arial" panose="020B0604020202020204" pitchFamily="34" charset="0"/>
              </a:rPr>
              <a:t>”Upload”</a:t>
            </a:r>
          </a:p>
        </p:txBody>
      </p:sp>
      <p:sp>
        <p:nvSpPr>
          <p:cNvPr id="20" name="Rounded Rectangular Callout 19">
            <a:extLst>
              <a:ext uri="{FF2B5EF4-FFF2-40B4-BE49-F238E27FC236}">
                <a16:creationId xmlns:a16="http://schemas.microsoft.com/office/drawing/2014/main" id="{853ECFAB-6206-9C4E-826B-D1D1B9297537}"/>
              </a:ext>
            </a:extLst>
          </p:cNvPr>
          <p:cNvSpPr/>
          <p:nvPr/>
        </p:nvSpPr>
        <p:spPr>
          <a:xfrm>
            <a:off x="1048717" y="3228232"/>
            <a:ext cx="1004069" cy="404302"/>
          </a:xfrm>
          <a:prstGeom prst="wedgeRoundRectCallout">
            <a:avLst>
              <a:gd name="adj1" fmla="val 92344"/>
              <a:gd name="adj2" fmla="val 1881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kern="1200" dirty="0">
                <a:solidFill>
                  <a:srgbClr val="000000"/>
                </a:solidFill>
                <a:cs typeface="Arial" panose="020B0604020202020204" pitchFamily="34" charset="0"/>
              </a:rPr>
              <a:t>Complete all fields</a:t>
            </a:r>
          </a:p>
        </p:txBody>
      </p:sp>
      <p:sp>
        <p:nvSpPr>
          <p:cNvPr id="21" name="Rounded Rectangular Callout 20">
            <a:extLst>
              <a:ext uri="{FF2B5EF4-FFF2-40B4-BE49-F238E27FC236}">
                <a16:creationId xmlns:a16="http://schemas.microsoft.com/office/drawing/2014/main" id="{D2CDF686-AB19-F045-8BD9-6F86728FCAA8}"/>
              </a:ext>
            </a:extLst>
          </p:cNvPr>
          <p:cNvSpPr/>
          <p:nvPr/>
        </p:nvSpPr>
        <p:spPr>
          <a:xfrm>
            <a:off x="7341515" y="4223541"/>
            <a:ext cx="565255" cy="209943"/>
          </a:xfrm>
          <a:prstGeom prst="wedgeRoundRectCallout">
            <a:avLst>
              <a:gd name="adj1" fmla="val -72733"/>
              <a:gd name="adj2" fmla="val 8227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dirty="0">
                <a:solidFill>
                  <a:srgbClr val="000000"/>
                </a:solidFill>
                <a:cs typeface="Arial" panose="020B0604020202020204" pitchFamily="34" charset="0"/>
              </a:rPr>
              <a:t>Next</a:t>
            </a:r>
            <a:endParaRPr lang="en-US" sz="1100" kern="1200" dirty="0">
              <a:solidFill>
                <a:srgbClr val="000000"/>
              </a:solidFill>
              <a:cs typeface="Arial" panose="020B0604020202020204" pitchFamily="34" charset="0"/>
            </a:endParaRPr>
          </a:p>
        </p:txBody>
      </p:sp>
      <p:sp>
        <p:nvSpPr>
          <p:cNvPr id="12" name="Rounded Rectangular Callout 11">
            <a:extLst>
              <a:ext uri="{FF2B5EF4-FFF2-40B4-BE49-F238E27FC236}">
                <a16:creationId xmlns:a16="http://schemas.microsoft.com/office/drawing/2014/main" id="{A914AC81-E27B-2B4D-9531-1620795DEAC4}"/>
              </a:ext>
            </a:extLst>
          </p:cNvPr>
          <p:cNvSpPr/>
          <p:nvPr/>
        </p:nvSpPr>
        <p:spPr>
          <a:xfrm>
            <a:off x="6233987" y="2926202"/>
            <a:ext cx="920418" cy="598200"/>
          </a:xfrm>
          <a:prstGeom prst="wedgeRoundRectCallout">
            <a:avLst>
              <a:gd name="adj1" fmla="val -138142"/>
              <a:gd name="adj2" fmla="val 76850"/>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dirty="0">
                <a:solidFill>
                  <a:srgbClr val="000000"/>
                </a:solidFill>
                <a:cs typeface="Arial" panose="020B0604020202020204" pitchFamily="34" charset="0"/>
              </a:rPr>
              <a:t>Use only LAUSD Emails</a:t>
            </a:r>
            <a:endParaRPr lang="en-US" sz="1100" kern="1200" dirty="0">
              <a:solidFill>
                <a:srgbClr val="000000"/>
              </a:solidFill>
              <a:cs typeface="Arial" panose="020B0604020202020204" pitchFamily="34" charset="0"/>
            </a:endParaRPr>
          </a:p>
        </p:txBody>
      </p:sp>
      <p:sp>
        <p:nvSpPr>
          <p:cNvPr id="6" name="Footer Placeholder 5">
            <a:extLst>
              <a:ext uri="{FF2B5EF4-FFF2-40B4-BE49-F238E27FC236}">
                <a16:creationId xmlns:a16="http://schemas.microsoft.com/office/drawing/2014/main" id="{382F521E-DE23-0C5F-97AE-FFD27E63239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29739932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C694D92C-B419-B96B-EA2D-6A0D9C610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410" y="947690"/>
            <a:ext cx="6623180" cy="3486637"/>
          </a:xfrm>
          <a:prstGeom prst="rect">
            <a:avLst/>
          </a:prstGeom>
        </p:spPr>
      </p:pic>
      <p:sp>
        <p:nvSpPr>
          <p:cNvPr id="2" name="Title 1"/>
          <p:cNvSpPr>
            <a:spLocks noGrp="1"/>
          </p:cNvSpPr>
          <p:nvPr>
            <p:ph type="title"/>
          </p:nvPr>
        </p:nvSpPr>
        <p:spPr/>
        <p:txBody>
          <a:bodyPr>
            <a:noAutofit/>
          </a:bodyPr>
          <a:lstStyle/>
          <a:p>
            <a:r>
              <a:rPr lang="en-US" sz="2625"/>
              <a:t>Creating Test Examiner Accounts</a:t>
            </a:r>
          </a:p>
        </p:txBody>
      </p:sp>
      <p:sp>
        <p:nvSpPr>
          <p:cNvPr id="17" name="Rounded Rectangular Callout 16">
            <a:extLst>
              <a:ext uri="{FF2B5EF4-FFF2-40B4-BE49-F238E27FC236}">
                <a16:creationId xmlns:a16="http://schemas.microsoft.com/office/drawing/2014/main" id="{05C98E3D-7952-5A4A-9930-801891D4F09D}"/>
              </a:ext>
            </a:extLst>
          </p:cNvPr>
          <p:cNvSpPr/>
          <p:nvPr/>
        </p:nvSpPr>
        <p:spPr>
          <a:xfrm>
            <a:off x="7199517" y="4281535"/>
            <a:ext cx="553886" cy="238517"/>
          </a:xfrm>
          <a:prstGeom prst="wedgeRoundRectCallout">
            <a:avLst>
              <a:gd name="adj1" fmla="val 28367"/>
              <a:gd name="adj2" fmla="val -11288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dirty="0">
                <a:solidFill>
                  <a:schemeClr val="tx1"/>
                </a:solidFill>
                <a:cs typeface="Arial" panose="020B0604020202020204" pitchFamily="34" charset="0"/>
              </a:rPr>
              <a:t>Next</a:t>
            </a:r>
            <a:endParaRPr lang="en-US" sz="1100" kern="1200" dirty="0">
              <a:solidFill>
                <a:schemeClr val="tx1"/>
              </a:solidFill>
              <a:cs typeface="Arial" panose="020B0604020202020204" pitchFamily="34" charset="0"/>
            </a:endParaRPr>
          </a:p>
        </p:txBody>
      </p:sp>
      <p:sp>
        <p:nvSpPr>
          <p:cNvPr id="16" name="Rounded Rectangular Callout 15">
            <a:extLst>
              <a:ext uri="{FF2B5EF4-FFF2-40B4-BE49-F238E27FC236}">
                <a16:creationId xmlns:a16="http://schemas.microsoft.com/office/drawing/2014/main" id="{4B839179-EECF-6D40-8232-1914EFE708E7}"/>
              </a:ext>
            </a:extLst>
          </p:cNvPr>
          <p:cNvSpPr/>
          <p:nvPr/>
        </p:nvSpPr>
        <p:spPr>
          <a:xfrm>
            <a:off x="5669406" y="2438075"/>
            <a:ext cx="1337909" cy="461903"/>
          </a:xfrm>
          <a:prstGeom prst="wedgeRoundRectCallout">
            <a:avLst>
              <a:gd name="adj1" fmla="val -46459"/>
              <a:gd name="adj2" fmla="val 11196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kern="1200" dirty="0">
                <a:solidFill>
                  <a:srgbClr val="000000"/>
                </a:solidFill>
                <a:cs typeface="Arial" panose="020B0604020202020204" pitchFamily="34" charset="0"/>
              </a:rPr>
              <a:t>Select "ELPAC </a:t>
            </a:r>
            <a:br>
              <a:rPr lang="en-US" sz="1100" kern="1200" dirty="0"/>
            </a:br>
            <a:r>
              <a:rPr lang="en-US" sz="1100" kern="1200" dirty="0">
                <a:solidFill>
                  <a:srgbClr val="000000"/>
                </a:solidFill>
                <a:cs typeface="Arial" panose="020B0604020202020204" pitchFamily="34" charset="0"/>
              </a:rPr>
              <a:t>Test Examiner”</a:t>
            </a:r>
          </a:p>
        </p:txBody>
      </p:sp>
      <p:sp>
        <p:nvSpPr>
          <p:cNvPr id="5" name="Footer Placeholder 4">
            <a:extLst>
              <a:ext uri="{FF2B5EF4-FFF2-40B4-BE49-F238E27FC236}">
                <a16:creationId xmlns:a16="http://schemas.microsoft.com/office/drawing/2014/main" id="{A205F04A-65B7-2DC2-46E4-A5881D0D662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5689089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3D98C9B-AE7B-7DA9-65AD-823154DA61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4210" y="1008658"/>
            <a:ext cx="6167906" cy="3340332"/>
          </a:xfrm>
          <a:prstGeom prst="rect">
            <a:avLst/>
          </a:prstGeom>
          <a:ln>
            <a:solidFill>
              <a:schemeClr val="tx1"/>
            </a:solidFill>
          </a:ln>
        </p:spPr>
      </p:pic>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a:noAutofit/>
          </a:bodyPr>
          <a:lstStyle/>
          <a:p>
            <a:r>
              <a:rPr lang="en-US" sz="2625"/>
              <a:t>Creating Test Examiner Accounts </a:t>
            </a:r>
          </a:p>
        </p:txBody>
      </p:sp>
      <p:sp>
        <p:nvSpPr>
          <p:cNvPr id="7" name="Rounded Rectangular Callout 6">
            <a:extLst>
              <a:ext uri="{FF2B5EF4-FFF2-40B4-BE49-F238E27FC236}">
                <a16:creationId xmlns:a16="http://schemas.microsoft.com/office/drawing/2014/main" id="{1FEDA4C3-992F-D442-91CA-B4B3CD4D8721}"/>
              </a:ext>
            </a:extLst>
          </p:cNvPr>
          <p:cNvSpPr/>
          <p:nvPr/>
        </p:nvSpPr>
        <p:spPr>
          <a:xfrm>
            <a:off x="4032184" y="2226020"/>
            <a:ext cx="1997591" cy="962555"/>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050" dirty="0">
                <a:solidFill>
                  <a:srgbClr val="000000"/>
                </a:solidFill>
                <a:cs typeface="Arial" panose="020B0604020202020204" pitchFamily="34" charset="0"/>
              </a:rPr>
              <a:t>Confirm that all information is correct. If the email was entered incorrectly, the TE will not be able to access TOMS. </a:t>
            </a:r>
            <a:endParaRPr lang="en-US" sz="1350" kern="1200" dirty="0">
              <a:solidFill>
                <a:srgbClr val="000000"/>
              </a:solidFill>
              <a:cs typeface="Arial" panose="020B0604020202020204" pitchFamily="34" charset="0"/>
            </a:endParaRPr>
          </a:p>
        </p:txBody>
      </p:sp>
      <p:sp>
        <p:nvSpPr>
          <p:cNvPr id="10" name="Rounded Rectangular Callout 9">
            <a:extLst>
              <a:ext uri="{FF2B5EF4-FFF2-40B4-BE49-F238E27FC236}">
                <a16:creationId xmlns:a16="http://schemas.microsoft.com/office/drawing/2014/main" id="{AE2AD8BC-A604-424B-916F-D0CAA90D1913}"/>
              </a:ext>
            </a:extLst>
          </p:cNvPr>
          <p:cNvSpPr/>
          <p:nvPr/>
        </p:nvSpPr>
        <p:spPr>
          <a:xfrm>
            <a:off x="6168365" y="4280449"/>
            <a:ext cx="553886" cy="238517"/>
          </a:xfrm>
          <a:prstGeom prst="wedgeRoundRectCallout">
            <a:avLst>
              <a:gd name="adj1" fmla="val 73078"/>
              <a:gd name="adj2" fmla="val -11887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050" dirty="0">
                <a:solidFill>
                  <a:srgbClr val="000000"/>
                </a:solidFill>
                <a:cs typeface="Arial" panose="020B0604020202020204" pitchFamily="34" charset="0"/>
              </a:rPr>
              <a:t>Save</a:t>
            </a:r>
            <a:endParaRPr lang="en-US" sz="1350" kern="1200" dirty="0">
              <a:solidFill>
                <a:srgbClr val="000000"/>
              </a:solidFill>
              <a:cs typeface="Arial" panose="020B0604020202020204" pitchFamily="34" charset="0"/>
            </a:endParaRPr>
          </a:p>
        </p:txBody>
      </p:sp>
      <p:sp>
        <p:nvSpPr>
          <p:cNvPr id="5" name="Footer Placeholder 4">
            <a:extLst>
              <a:ext uri="{FF2B5EF4-FFF2-40B4-BE49-F238E27FC236}">
                <a16:creationId xmlns:a16="http://schemas.microsoft.com/office/drawing/2014/main" id="{996AE371-6C01-A752-1CBD-F1E69F139F7D}"/>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8422646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spcFirstLastPara="1" wrap="square" lIns="68580" tIns="34290" rIns="68580" bIns="34290" anchor="ctr" anchorCtr="0">
            <a:normAutofit/>
          </a:bodyPr>
          <a:lstStyle/>
          <a:p>
            <a:r>
              <a:rPr lang="en-US"/>
              <a:t>Creating Test Examiner Accounts </a:t>
            </a:r>
          </a:p>
        </p:txBody>
      </p:sp>
      <p:sp>
        <p:nvSpPr>
          <p:cNvPr id="7" name="Text Placeholder 6">
            <a:extLst>
              <a:ext uri="{FF2B5EF4-FFF2-40B4-BE49-F238E27FC236}">
                <a16:creationId xmlns:a16="http://schemas.microsoft.com/office/drawing/2014/main" id="{06E7DE6C-D327-2D4F-52D0-2825548F782E}"/>
              </a:ext>
            </a:extLst>
          </p:cNvPr>
          <p:cNvSpPr>
            <a:spLocks noGrp="1"/>
          </p:cNvSpPr>
          <p:nvPr>
            <p:ph type="body" idx="1"/>
          </p:nvPr>
        </p:nvSpPr>
        <p:spPr>
          <a:xfrm>
            <a:off x="311700" y="961831"/>
            <a:ext cx="4260300" cy="3768622"/>
          </a:xfrm>
        </p:spPr>
        <p:txBody>
          <a:bodyPr spcFirstLastPara="1" wrap="square" lIns="68580" tIns="34290" rIns="68580" bIns="34290" anchor="t" anchorCtr="0">
            <a:normAutofit/>
          </a:bodyPr>
          <a:lstStyle/>
          <a:p>
            <a:pPr marL="0" indent="0">
              <a:buNone/>
            </a:pPr>
            <a:r>
              <a:rPr lang="en-US" dirty="0">
                <a:ea typeface="Tahoma"/>
                <a:cs typeface="Arial" panose="020B0604020202020204" pitchFamily="34" charset="0"/>
              </a:rPr>
              <a:t>An email will be sent to the TE with a link to create their password.</a:t>
            </a:r>
          </a:p>
          <a:p>
            <a:r>
              <a:rPr lang="en-US" sz="1800" dirty="0">
                <a:ea typeface="Tahoma"/>
                <a:cs typeface="Arial" panose="020B0604020202020204" pitchFamily="34" charset="0"/>
              </a:rPr>
              <a:t>The TE will have </a:t>
            </a:r>
            <a:r>
              <a:rPr lang="en-US" sz="1800" b="1" dirty="0">
                <a:solidFill>
                  <a:srgbClr val="FF0000"/>
                </a:solidFill>
                <a:ea typeface="Tahoma"/>
                <a:cs typeface="Arial" panose="020B0604020202020204" pitchFamily="34" charset="0"/>
              </a:rPr>
              <a:t>30 min.</a:t>
            </a:r>
            <a:r>
              <a:rPr lang="en-US" sz="1800" dirty="0">
                <a:ea typeface="Tahoma"/>
                <a:cs typeface="Arial" panose="020B0604020202020204" pitchFamily="34" charset="0"/>
              </a:rPr>
              <a:t> to click the link.</a:t>
            </a:r>
            <a:endParaRPr lang="en-US" sz="1800" dirty="0"/>
          </a:p>
          <a:p>
            <a:pPr lvl="1"/>
            <a:r>
              <a:rPr lang="en-US" sz="1650" dirty="0">
                <a:ea typeface="Tahoma"/>
                <a:cs typeface="Arial" panose="020B0604020202020204" pitchFamily="34" charset="0"/>
              </a:rPr>
              <a:t>If the link expires, TEs can receive a new email by selecting </a:t>
            </a:r>
            <a:r>
              <a:rPr lang="en-US" sz="1650" b="1" dirty="0">
                <a:solidFill>
                  <a:srgbClr val="FF0000"/>
                </a:solidFill>
                <a:ea typeface="Tahoma"/>
                <a:cs typeface="Arial" panose="020B0604020202020204" pitchFamily="34" charset="0"/>
              </a:rPr>
              <a:t>Request one now </a:t>
            </a:r>
            <a:r>
              <a:rPr lang="en-US" sz="1650" dirty="0">
                <a:ea typeface="Tahoma"/>
                <a:cs typeface="Arial" panose="020B0604020202020204" pitchFamily="34" charset="0"/>
              </a:rPr>
              <a:t>from the TOMS logon screen. </a:t>
            </a:r>
            <a:endParaRPr lang="en-US" sz="1650" dirty="0"/>
          </a:p>
          <a:p>
            <a:pPr lvl="1"/>
            <a:endParaRPr lang="en-US" dirty="0"/>
          </a:p>
          <a:p>
            <a:pPr lvl="1"/>
            <a:endParaRPr lang="en-US" dirty="0"/>
          </a:p>
          <a:p>
            <a:pPr lvl="1"/>
            <a:endParaRPr lang="en-US" dirty="0"/>
          </a:p>
          <a:p>
            <a:endParaRPr lang="en-US" dirty="0"/>
          </a:p>
        </p:txBody>
      </p:sp>
      <p:pic>
        <p:nvPicPr>
          <p:cNvPr id="4" name="Picture 3">
            <a:extLst>
              <a:ext uri="{FF2B5EF4-FFF2-40B4-BE49-F238E27FC236}">
                <a16:creationId xmlns:a16="http://schemas.microsoft.com/office/drawing/2014/main" id="{21BF9F25-CAC6-024A-915E-A23AD672E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128" y="3148192"/>
            <a:ext cx="1356691" cy="1525865"/>
          </a:xfrm>
          <a:prstGeom prst="rect">
            <a:avLst/>
          </a:prstGeom>
          <a:ln>
            <a:solidFill>
              <a:schemeClr val="tx1"/>
            </a:solidFill>
          </a:ln>
        </p:spPr>
      </p:pic>
      <p:sp>
        <p:nvSpPr>
          <p:cNvPr id="5" name="Frame 4">
            <a:extLst>
              <a:ext uri="{FF2B5EF4-FFF2-40B4-BE49-F238E27FC236}">
                <a16:creationId xmlns:a16="http://schemas.microsoft.com/office/drawing/2014/main" id="{598EC1D3-1793-6F4A-A403-0B973755E4C1}"/>
              </a:ext>
            </a:extLst>
          </p:cNvPr>
          <p:cNvSpPr/>
          <p:nvPr/>
        </p:nvSpPr>
        <p:spPr>
          <a:xfrm>
            <a:off x="6095483" y="4497319"/>
            <a:ext cx="953621" cy="176873"/>
          </a:xfrm>
          <a:prstGeom prst="frame">
            <a:avLst/>
          </a:prstGeom>
          <a:solidFill>
            <a:srgbClr val="FF0000"/>
          </a:solidFill>
          <a:ln w="31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3" name="Rounded Rectangular Callout 19">
            <a:extLst>
              <a:ext uri="{FF2B5EF4-FFF2-40B4-BE49-F238E27FC236}">
                <a16:creationId xmlns:a16="http://schemas.microsoft.com/office/drawing/2014/main" id="{3874AE2B-1D1C-B18F-8C63-7C43993B9884}"/>
              </a:ext>
            </a:extLst>
          </p:cNvPr>
          <p:cNvSpPr/>
          <p:nvPr/>
        </p:nvSpPr>
        <p:spPr>
          <a:xfrm>
            <a:off x="4371871" y="3854496"/>
            <a:ext cx="1295379" cy="588123"/>
          </a:xfrm>
          <a:prstGeom prst="wedgeRoundRectCallout">
            <a:avLst>
              <a:gd name="adj1" fmla="val 77022"/>
              <a:gd name="adj2" fmla="val 68230"/>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defRPr/>
            </a:pPr>
            <a:r>
              <a:rPr lang="en-US" sz="1100" dirty="0">
                <a:solidFill>
                  <a:schemeClr val="tx1"/>
                </a:solidFill>
                <a:cs typeface="Arial" panose="020B0604020202020204" pitchFamily="34" charset="0"/>
              </a:rPr>
              <a:t>Click here to receive a new email link.</a:t>
            </a:r>
            <a:endParaRPr lang="en-US" sz="1100" kern="1200" dirty="0">
              <a:solidFill>
                <a:schemeClr val="tx1"/>
              </a:solidFill>
              <a:cs typeface="Arial" panose="020B0604020202020204" pitchFamily="34" charset="0"/>
            </a:endParaRPr>
          </a:p>
        </p:txBody>
      </p:sp>
      <p:pic>
        <p:nvPicPr>
          <p:cNvPr id="8" name="Picture 8" descr="Icon&#10;&#10;Description automatically generated">
            <a:extLst>
              <a:ext uri="{FF2B5EF4-FFF2-40B4-BE49-F238E27FC236}">
                <a16:creationId xmlns:a16="http://schemas.microsoft.com/office/drawing/2014/main" id="{2B60E96B-2616-7424-98F2-6330460E7314}"/>
              </a:ext>
            </a:extLst>
          </p:cNvPr>
          <p:cNvPicPr>
            <a:picLocks noChangeAspect="1"/>
          </p:cNvPicPr>
          <p:nvPr/>
        </p:nvPicPr>
        <p:blipFill rotWithShape="1">
          <a:blip r:embed="rId4"/>
          <a:srcRect l="17959" t="5552" r="18367" b="12406"/>
          <a:stretch/>
        </p:blipFill>
        <p:spPr>
          <a:xfrm>
            <a:off x="6462647" y="2245126"/>
            <a:ext cx="556382" cy="778592"/>
          </a:xfrm>
          <a:prstGeom prst="rect">
            <a:avLst/>
          </a:prstGeom>
          <a:ln>
            <a:solidFill>
              <a:schemeClr val="tx1"/>
            </a:solidFill>
          </a:ln>
        </p:spPr>
      </p:pic>
      <p:pic>
        <p:nvPicPr>
          <p:cNvPr id="9" name="Picture 9" descr="Graphical user interface, application&#10;&#10;Description automatically generated">
            <a:extLst>
              <a:ext uri="{FF2B5EF4-FFF2-40B4-BE49-F238E27FC236}">
                <a16:creationId xmlns:a16="http://schemas.microsoft.com/office/drawing/2014/main" id="{4A6AA1E7-95CB-B466-2FE9-409A99F028F5}"/>
              </a:ext>
            </a:extLst>
          </p:cNvPr>
          <p:cNvPicPr>
            <a:picLocks noChangeAspect="1"/>
          </p:cNvPicPr>
          <p:nvPr/>
        </p:nvPicPr>
        <p:blipFill>
          <a:blip r:embed="rId5"/>
          <a:stretch>
            <a:fillRect/>
          </a:stretch>
        </p:blipFill>
        <p:spPr>
          <a:xfrm>
            <a:off x="6114800" y="948145"/>
            <a:ext cx="1356692" cy="1172507"/>
          </a:xfrm>
          <a:prstGeom prst="rect">
            <a:avLst/>
          </a:prstGeom>
          <a:ln>
            <a:solidFill>
              <a:schemeClr val="tx1"/>
            </a:solidFill>
          </a:ln>
        </p:spPr>
      </p:pic>
      <p:sp>
        <p:nvSpPr>
          <p:cNvPr id="13" name="Footer Placeholder 12">
            <a:extLst>
              <a:ext uri="{FF2B5EF4-FFF2-40B4-BE49-F238E27FC236}">
                <a16:creationId xmlns:a16="http://schemas.microsoft.com/office/drawing/2014/main" id="{782AFEC0-7CEB-B2EE-759F-0A2C98675F27}"/>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40548298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spcFirstLastPara="1" wrap="square" lIns="68580" tIns="34290" rIns="68580" bIns="34290" anchor="ctr" anchorCtr="0">
            <a:normAutofit/>
          </a:bodyPr>
          <a:lstStyle/>
          <a:p>
            <a:r>
              <a:rPr lang="en-US"/>
              <a:t>Signing the TOMS ELPAC Affidavit</a:t>
            </a:r>
          </a:p>
        </p:txBody>
      </p:sp>
      <p:sp>
        <p:nvSpPr>
          <p:cNvPr id="7" name="Text Placeholder 6">
            <a:extLst>
              <a:ext uri="{FF2B5EF4-FFF2-40B4-BE49-F238E27FC236}">
                <a16:creationId xmlns:a16="http://schemas.microsoft.com/office/drawing/2014/main" id="{06E7DE6C-D327-2D4F-52D0-2825548F782E}"/>
              </a:ext>
            </a:extLst>
          </p:cNvPr>
          <p:cNvSpPr>
            <a:spLocks noGrp="1"/>
          </p:cNvSpPr>
          <p:nvPr>
            <p:ph type="body" idx="13"/>
          </p:nvPr>
        </p:nvSpPr>
        <p:spPr/>
        <p:txBody>
          <a:bodyPr spcFirstLastPara="1" wrap="square" lIns="68580" tIns="34290" rIns="68580" bIns="34290" anchor="t" anchorCtr="0">
            <a:normAutofit/>
          </a:bodyPr>
          <a:lstStyle/>
          <a:p>
            <a:pPr marL="4445">
              <a:buNone/>
            </a:pPr>
            <a:endParaRPr lang="en-US" sz="1650"/>
          </a:p>
          <a:p>
            <a:pPr lvl="1"/>
            <a:endParaRPr lang="en-US"/>
          </a:p>
          <a:p>
            <a:endParaRPr lang="en-US"/>
          </a:p>
        </p:txBody>
      </p:sp>
      <p:pic>
        <p:nvPicPr>
          <p:cNvPr id="2" name="Picture 2" descr="Graphical user interface, text, application&#10;&#10;Description automatically generated">
            <a:extLst>
              <a:ext uri="{FF2B5EF4-FFF2-40B4-BE49-F238E27FC236}">
                <a16:creationId xmlns:a16="http://schemas.microsoft.com/office/drawing/2014/main" id="{9C0035F9-020D-3DE3-521C-827112F1C217}"/>
              </a:ext>
            </a:extLst>
          </p:cNvPr>
          <p:cNvPicPr>
            <a:picLocks noChangeAspect="1"/>
          </p:cNvPicPr>
          <p:nvPr/>
        </p:nvPicPr>
        <p:blipFill>
          <a:blip r:embed="rId3"/>
          <a:stretch>
            <a:fillRect/>
          </a:stretch>
        </p:blipFill>
        <p:spPr>
          <a:xfrm>
            <a:off x="3912704" y="3028563"/>
            <a:ext cx="2216425" cy="1695808"/>
          </a:xfrm>
          <a:prstGeom prst="rect">
            <a:avLst/>
          </a:prstGeom>
          <a:ln>
            <a:solidFill>
              <a:schemeClr val="tx1"/>
            </a:solidFill>
          </a:ln>
        </p:spPr>
      </p:pic>
      <p:pic>
        <p:nvPicPr>
          <p:cNvPr id="3" name="Picture 3" descr="Graphical user interface, text, application, chat or text message&#10;&#10;Description automatically generated">
            <a:extLst>
              <a:ext uri="{FF2B5EF4-FFF2-40B4-BE49-F238E27FC236}">
                <a16:creationId xmlns:a16="http://schemas.microsoft.com/office/drawing/2014/main" id="{093B07E4-8050-825F-6DB9-7B6AEA3C138F}"/>
              </a:ext>
            </a:extLst>
          </p:cNvPr>
          <p:cNvPicPr>
            <a:picLocks noChangeAspect="1"/>
          </p:cNvPicPr>
          <p:nvPr/>
        </p:nvPicPr>
        <p:blipFill>
          <a:blip r:embed="rId4"/>
          <a:stretch>
            <a:fillRect/>
          </a:stretch>
        </p:blipFill>
        <p:spPr>
          <a:xfrm>
            <a:off x="3912706" y="1697327"/>
            <a:ext cx="2159276" cy="1138004"/>
          </a:xfrm>
          <a:prstGeom prst="rect">
            <a:avLst/>
          </a:prstGeom>
          <a:ln>
            <a:solidFill>
              <a:schemeClr val="tx1"/>
            </a:solidFill>
          </a:ln>
        </p:spPr>
      </p:pic>
      <p:pic>
        <p:nvPicPr>
          <p:cNvPr id="8" name="Picture 8" descr="Graphical user interface, text&#10;&#10;Description automatically generated">
            <a:extLst>
              <a:ext uri="{FF2B5EF4-FFF2-40B4-BE49-F238E27FC236}">
                <a16:creationId xmlns:a16="http://schemas.microsoft.com/office/drawing/2014/main" id="{B6AC006C-14CF-A5C8-581F-9A51612FC422}"/>
              </a:ext>
            </a:extLst>
          </p:cNvPr>
          <p:cNvPicPr>
            <a:picLocks noChangeAspect="1"/>
          </p:cNvPicPr>
          <p:nvPr/>
        </p:nvPicPr>
        <p:blipFill rotWithShape="1">
          <a:blip r:embed="rId5"/>
          <a:srcRect l="11021" t="18841" r="13011" b="8696"/>
          <a:stretch/>
        </p:blipFill>
        <p:spPr>
          <a:xfrm>
            <a:off x="3912706" y="1074823"/>
            <a:ext cx="2156116" cy="516628"/>
          </a:xfrm>
          <a:prstGeom prst="rect">
            <a:avLst/>
          </a:prstGeom>
          <a:ln>
            <a:solidFill>
              <a:schemeClr val="tx1"/>
            </a:solidFill>
          </a:ln>
        </p:spPr>
      </p:pic>
      <p:sp>
        <p:nvSpPr>
          <p:cNvPr id="11" name="Rounded Rectangular Callout 6">
            <a:extLst>
              <a:ext uri="{FF2B5EF4-FFF2-40B4-BE49-F238E27FC236}">
                <a16:creationId xmlns:a16="http://schemas.microsoft.com/office/drawing/2014/main" id="{80A36CD0-F29B-7295-B9D5-4E708937524D}"/>
              </a:ext>
            </a:extLst>
          </p:cNvPr>
          <p:cNvSpPr/>
          <p:nvPr/>
        </p:nvSpPr>
        <p:spPr>
          <a:xfrm>
            <a:off x="6637892" y="1045494"/>
            <a:ext cx="1410865" cy="450944"/>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defRPr/>
            </a:pPr>
            <a:r>
              <a:rPr lang="en-US" sz="1100" dirty="0">
                <a:solidFill>
                  <a:schemeClr val="tx1"/>
                </a:solidFill>
                <a:cs typeface="Arial" panose="020B0604020202020204" pitchFamily="34" charset="0"/>
              </a:rPr>
              <a:t>1. Access TOMS via elpac.org </a:t>
            </a:r>
            <a:endParaRPr lang="en-US" sz="1100" kern="1200" dirty="0">
              <a:solidFill>
                <a:schemeClr val="tx1"/>
              </a:solidFill>
              <a:cs typeface="Arial" panose="020B0604020202020204" pitchFamily="34" charset="0"/>
            </a:endParaRPr>
          </a:p>
        </p:txBody>
      </p:sp>
      <p:sp>
        <p:nvSpPr>
          <p:cNvPr id="13" name="Rounded Rectangular Callout 6">
            <a:extLst>
              <a:ext uri="{FF2B5EF4-FFF2-40B4-BE49-F238E27FC236}">
                <a16:creationId xmlns:a16="http://schemas.microsoft.com/office/drawing/2014/main" id="{08155B88-76F3-91AF-A457-E678102F45C3}"/>
              </a:ext>
            </a:extLst>
          </p:cNvPr>
          <p:cNvSpPr/>
          <p:nvPr/>
        </p:nvSpPr>
        <p:spPr>
          <a:xfrm>
            <a:off x="6618843" y="1938950"/>
            <a:ext cx="1504459" cy="817273"/>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defRPr/>
            </a:pPr>
            <a:r>
              <a:rPr lang="en-US" sz="1100" dirty="0">
                <a:solidFill>
                  <a:schemeClr val="tx1"/>
                </a:solidFill>
                <a:cs typeface="Arial" panose="020B0604020202020204" pitchFamily="34" charset="0"/>
              </a:rPr>
              <a:t>2. Click the ELPAC TE Role and the affidavit will populate.  </a:t>
            </a:r>
            <a:endParaRPr lang="en-US" sz="1100" kern="1200" dirty="0">
              <a:solidFill>
                <a:schemeClr val="tx1"/>
              </a:solidFill>
              <a:cs typeface="Arial" panose="020B0604020202020204" pitchFamily="34" charset="0"/>
            </a:endParaRPr>
          </a:p>
        </p:txBody>
      </p:sp>
      <p:sp>
        <p:nvSpPr>
          <p:cNvPr id="14" name="Rounded Rectangular Callout 6">
            <a:extLst>
              <a:ext uri="{FF2B5EF4-FFF2-40B4-BE49-F238E27FC236}">
                <a16:creationId xmlns:a16="http://schemas.microsoft.com/office/drawing/2014/main" id="{85302EE2-8E23-3172-94A1-43CBDD4F2DBD}"/>
              </a:ext>
            </a:extLst>
          </p:cNvPr>
          <p:cNvSpPr/>
          <p:nvPr/>
        </p:nvSpPr>
        <p:spPr>
          <a:xfrm>
            <a:off x="6615529" y="3032493"/>
            <a:ext cx="1433228" cy="1551443"/>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dirty="0">
                <a:solidFill>
                  <a:schemeClr val="tx1"/>
                </a:solidFill>
                <a:cs typeface="Arial" panose="020B0604020202020204" pitchFamily="34" charset="0"/>
              </a:rPr>
              <a:t>3. Read the affidavit, sign, and submit. </a:t>
            </a:r>
          </a:p>
          <a:p>
            <a:pPr algn="ctr" defTabSz="514350">
              <a:spcBef>
                <a:spcPct val="0"/>
              </a:spcBef>
              <a:spcAft>
                <a:spcPct val="0"/>
              </a:spcAft>
              <a:defRPr/>
            </a:pPr>
            <a:endParaRPr lang="en-US" sz="1100" dirty="0">
              <a:solidFill>
                <a:schemeClr val="tx1"/>
              </a:solidFill>
              <a:cs typeface="Arial" panose="020B0604020202020204" pitchFamily="34" charset="0"/>
            </a:endParaRPr>
          </a:p>
          <a:p>
            <a:pPr algn="ctr" defTabSz="514350">
              <a:spcBef>
                <a:spcPct val="0"/>
              </a:spcBef>
              <a:spcAft>
                <a:spcPct val="0"/>
              </a:spcAft>
              <a:defRPr/>
            </a:pPr>
            <a:r>
              <a:rPr lang="en-US" sz="1100" dirty="0">
                <a:solidFill>
                  <a:schemeClr val="tx1"/>
                </a:solidFill>
                <a:cs typeface="Arial" panose="020B0604020202020204" pitchFamily="34" charset="0"/>
              </a:rPr>
              <a:t>ELPAC test sessions can be created in 2-3 hours.</a:t>
            </a:r>
          </a:p>
        </p:txBody>
      </p:sp>
      <p:sp>
        <p:nvSpPr>
          <p:cNvPr id="15" name="Text Placeholder 2">
            <a:extLst>
              <a:ext uri="{FF2B5EF4-FFF2-40B4-BE49-F238E27FC236}">
                <a16:creationId xmlns:a16="http://schemas.microsoft.com/office/drawing/2014/main" id="{05FD706D-8BF2-1313-5525-7AB7F51116A3}"/>
              </a:ext>
            </a:extLst>
          </p:cNvPr>
          <p:cNvSpPr txBox="1">
            <a:spLocks/>
          </p:cNvSpPr>
          <p:nvPr/>
        </p:nvSpPr>
        <p:spPr>
          <a:xfrm>
            <a:off x="1469673" y="2933598"/>
            <a:ext cx="1416353" cy="1441149"/>
          </a:xfrm>
          <a:prstGeom prst="rect">
            <a:avLst/>
          </a:prstGeom>
          <a:solidFill>
            <a:srgbClr val="FFFF00"/>
          </a:solidFill>
          <a:ln>
            <a:solidFill>
              <a:schemeClr val="tx1"/>
            </a:solidFill>
          </a:ln>
        </p:spPr>
        <p:txBody>
          <a:bodyPr lIns="68580" tIns="34290" rIns="68580" bIns="34290" anchor="t">
            <a:no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pPr algn="ctr" defTabSz="514350" fontAlgn="base">
              <a:spcBef>
                <a:spcPct val="0"/>
              </a:spcBef>
              <a:spcAft>
                <a:spcPct val="0"/>
              </a:spcAft>
              <a:buClrTx/>
              <a:defRPr/>
            </a:pPr>
            <a:r>
              <a:rPr lang="en-US" sz="1100" dirty="0">
                <a:cs typeface="Arial" panose="020B0604020202020204" pitchFamily="34" charset="0"/>
              </a:rPr>
              <a:t>IMPORTANT!</a:t>
            </a:r>
          </a:p>
          <a:p>
            <a:pPr algn="ctr" defTabSz="514350">
              <a:spcBef>
                <a:spcPct val="0"/>
              </a:spcBef>
              <a:spcAft>
                <a:spcPct val="0"/>
              </a:spcAft>
              <a:buClrTx/>
              <a:defRPr/>
            </a:pPr>
            <a:endParaRPr lang="en-US" sz="1100" dirty="0">
              <a:cs typeface="Arial" panose="020B0604020202020204" pitchFamily="34" charset="0"/>
            </a:endParaRPr>
          </a:p>
          <a:p>
            <a:pPr algn="ctr" defTabSz="514350">
              <a:spcBef>
                <a:spcPct val="0"/>
              </a:spcBef>
              <a:spcAft>
                <a:spcPct val="0"/>
              </a:spcAft>
              <a:buClrTx/>
              <a:defRPr/>
            </a:pPr>
            <a:r>
              <a:rPr lang="en-US" sz="1100" dirty="0">
                <a:cs typeface="Arial" panose="020B0604020202020204" pitchFamily="34" charset="0"/>
              </a:rPr>
              <a:t>TEs Sign Multiple Affidavits!</a:t>
            </a:r>
          </a:p>
          <a:p>
            <a:pPr marL="257175" indent="-257175" defTabSz="514350" fontAlgn="base">
              <a:spcBef>
                <a:spcPct val="0"/>
              </a:spcBef>
              <a:spcAft>
                <a:spcPct val="0"/>
              </a:spcAft>
              <a:buSzPct val="100000"/>
              <a:buFont typeface="+mj-lt"/>
              <a:buAutoNum type="arabicPeriod"/>
              <a:defRPr/>
            </a:pPr>
            <a:endParaRPr lang="en-US" sz="1100" dirty="0">
              <a:cs typeface="Arial" panose="020B0604020202020204" pitchFamily="34" charset="0"/>
            </a:endParaRPr>
          </a:p>
          <a:p>
            <a:pPr marL="257175" indent="-257175" defTabSz="514350" fontAlgn="base">
              <a:spcBef>
                <a:spcPct val="0"/>
              </a:spcBef>
              <a:spcAft>
                <a:spcPct val="0"/>
              </a:spcAft>
              <a:buSzPct val="100000"/>
              <a:buFont typeface="+mj-lt"/>
              <a:buAutoNum type="arabicPeriod"/>
              <a:defRPr/>
            </a:pPr>
            <a:r>
              <a:rPr lang="en-US" sz="1100" dirty="0">
                <a:cs typeface="Arial" panose="020B0604020202020204" pitchFamily="34" charset="0"/>
              </a:rPr>
              <a:t>STB Portal</a:t>
            </a:r>
          </a:p>
          <a:p>
            <a:pPr marL="257175" indent="-257175" defTabSz="514350" fontAlgn="base">
              <a:spcBef>
                <a:spcPct val="0"/>
              </a:spcBef>
              <a:spcAft>
                <a:spcPct val="0"/>
              </a:spcAft>
              <a:buSzPct val="100000"/>
              <a:buFont typeface="+mj-lt"/>
              <a:buAutoNum type="arabicPeriod"/>
              <a:defRPr/>
            </a:pPr>
            <a:r>
              <a:rPr lang="en-US" sz="1100" dirty="0">
                <a:cs typeface="Arial" panose="020B0604020202020204" pitchFamily="34" charset="0"/>
              </a:rPr>
              <a:t>Moodle</a:t>
            </a:r>
          </a:p>
          <a:p>
            <a:pPr marL="257175" indent="-257175" defTabSz="514350" fontAlgn="base">
              <a:spcBef>
                <a:spcPct val="0"/>
              </a:spcBef>
              <a:spcAft>
                <a:spcPct val="0"/>
              </a:spcAft>
              <a:buSzPct val="100000"/>
              <a:buFont typeface="+mj-lt"/>
              <a:buAutoNum type="arabicPeriod"/>
              <a:defRPr/>
            </a:pPr>
            <a:r>
              <a:rPr lang="en-US" sz="1100" dirty="0">
                <a:cs typeface="Arial" panose="020B0604020202020204" pitchFamily="34" charset="0"/>
              </a:rPr>
              <a:t>TOMS</a:t>
            </a:r>
          </a:p>
        </p:txBody>
      </p:sp>
      <p:sp>
        <p:nvSpPr>
          <p:cNvPr id="4" name="Text Placeholder 2">
            <a:extLst>
              <a:ext uri="{FF2B5EF4-FFF2-40B4-BE49-F238E27FC236}">
                <a16:creationId xmlns:a16="http://schemas.microsoft.com/office/drawing/2014/main" id="{B061A808-3DA0-56D3-FAD5-28056B32D597}"/>
              </a:ext>
            </a:extLst>
          </p:cNvPr>
          <p:cNvSpPr txBox="1">
            <a:spLocks/>
          </p:cNvSpPr>
          <p:nvPr/>
        </p:nvSpPr>
        <p:spPr>
          <a:xfrm>
            <a:off x="790467" y="1041054"/>
            <a:ext cx="2721278" cy="1230866"/>
          </a:xfrm>
          <a:prstGeom prst="rect">
            <a:avLst/>
          </a:prstGeom>
          <a:noFill/>
          <a:ln>
            <a:solidFill>
              <a:schemeClr val="tx1"/>
            </a:solidFill>
          </a:ln>
        </p:spPr>
        <p:txBody>
          <a:bodyPr lIns="68580" tIns="34290" rIns="68580" bIns="34290" anchor="t">
            <a:no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pPr marL="4445" indent="-317500" algn="ctr" defTabSz="514350">
              <a:spcAft>
                <a:spcPts val="300"/>
              </a:spcAft>
              <a:defRPr/>
            </a:pPr>
            <a:r>
              <a:rPr lang="en-US" sz="1700" b="1" dirty="0">
                <a:cs typeface="Arial" panose="020B0604020202020204" pitchFamily="34" charset="0"/>
              </a:rPr>
              <a:t>AFTER CREATING THEIR PASSWORD</a:t>
            </a:r>
            <a:r>
              <a:rPr lang="en-US" sz="1700" dirty="0">
                <a:cs typeface="Arial" panose="020B0604020202020204" pitchFamily="34" charset="0"/>
              </a:rPr>
              <a:t>, TEs must sign the </a:t>
            </a:r>
          </a:p>
          <a:p>
            <a:pPr marL="4445" indent="-317500" algn="ctr" defTabSz="514350">
              <a:spcAft>
                <a:spcPts val="300"/>
              </a:spcAft>
              <a:defRPr/>
            </a:pPr>
            <a:r>
              <a:rPr lang="en-US" sz="1700" dirty="0">
                <a:highlight>
                  <a:srgbClr val="00FFFF"/>
                </a:highlight>
                <a:cs typeface="Arial" panose="020B0604020202020204" pitchFamily="34" charset="0"/>
              </a:rPr>
              <a:t>TOMS affidavit</a:t>
            </a:r>
            <a:r>
              <a:rPr lang="en-US" sz="1700" dirty="0">
                <a:cs typeface="Arial" panose="020B0604020202020204" pitchFamily="34" charset="0"/>
              </a:rPr>
              <a:t>.</a:t>
            </a:r>
          </a:p>
          <a:p>
            <a:pPr marL="4445" indent="-317500" defTabSz="514350">
              <a:spcAft>
                <a:spcPts val="300"/>
              </a:spcAft>
              <a:defRPr/>
            </a:pPr>
            <a:endParaRPr lang="en-US" sz="1700" dirty="0">
              <a:cs typeface="Arial"/>
            </a:endParaRPr>
          </a:p>
          <a:p>
            <a:pPr algn="ctr" defTabSz="514350">
              <a:spcBef>
                <a:spcPct val="0"/>
              </a:spcBef>
              <a:spcAft>
                <a:spcPct val="0"/>
              </a:spcAft>
              <a:buClrTx/>
              <a:defRPr/>
            </a:pPr>
            <a:endParaRPr lang="en-US" sz="1350" b="1" dirty="0">
              <a:cs typeface="Arial" panose="020B0604020202020204" pitchFamily="34" charset="0"/>
            </a:endParaRPr>
          </a:p>
        </p:txBody>
      </p:sp>
      <p:sp>
        <p:nvSpPr>
          <p:cNvPr id="10" name="Footer Placeholder 9">
            <a:extLst>
              <a:ext uri="{FF2B5EF4-FFF2-40B4-BE49-F238E27FC236}">
                <a16:creationId xmlns:a16="http://schemas.microsoft.com/office/drawing/2014/main" id="{AE966EA2-FD0E-4236-C916-AADF0E4402A3}"/>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19732979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spcFirstLastPara="1" wrap="square" lIns="68580" tIns="34290" rIns="68580" bIns="34290" anchor="ctr" anchorCtr="0">
            <a:normAutofit/>
          </a:bodyPr>
          <a:lstStyle/>
          <a:p>
            <a:r>
              <a:rPr lang="en-US"/>
              <a:t>Signing the TOMS ELPAC Affidavit</a:t>
            </a:r>
          </a:p>
        </p:txBody>
      </p:sp>
      <p:sp>
        <p:nvSpPr>
          <p:cNvPr id="8" name="Text Placeholder 6">
            <a:extLst>
              <a:ext uri="{FF2B5EF4-FFF2-40B4-BE49-F238E27FC236}">
                <a16:creationId xmlns:a16="http://schemas.microsoft.com/office/drawing/2014/main" id="{EB02C612-3456-37F7-5C64-9C3F9B49237D}"/>
              </a:ext>
            </a:extLst>
          </p:cNvPr>
          <p:cNvSpPr txBox="1">
            <a:spLocks/>
          </p:cNvSpPr>
          <p:nvPr/>
        </p:nvSpPr>
        <p:spPr>
          <a:xfrm>
            <a:off x="323630" y="888516"/>
            <a:ext cx="3426152" cy="2636852"/>
          </a:xfrm>
          <a:prstGeom prst="rect">
            <a:avLst/>
          </a:prstGeom>
        </p:spPr>
        <p:txBody>
          <a:bodyPr lIns="68580" tIns="34290" rIns="68580" bIns="34290" anchor="t">
            <a:noAutofit/>
          </a:bodyPr>
          <a:lstStyle>
            <a:lvl1pPr marL="460375" indent="-460375" algn="l" rtl="0" eaLnBrk="1" latinLnBrk="0" hangingPunct="1">
              <a:spcBef>
                <a:spcPts val="700"/>
              </a:spcBef>
              <a:spcAft>
                <a:spcPts val="600"/>
              </a:spcAft>
              <a:buClr>
                <a:schemeClr val="accent1"/>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342900" indent="-342900">
              <a:buClr>
                <a:schemeClr val="accent1">
                  <a:lumMod val="50000"/>
                </a:schemeClr>
              </a:buClr>
            </a:pPr>
            <a:r>
              <a:rPr lang="en-US" sz="1500" dirty="0">
                <a:latin typeface="+mn-lt"/>
                <a:ea typeface="Tahoma"/>
                <a:cs typeface="Arial" panose="020B0604020202020204" pitchFamily="34" charset="0"/>
              </a:rPr>
              <a:t>If the TOMS affidavit has not been signed, Initial ELPAC Assessments will not be visible in the TA Interface and sessions cannot be created.</a:t>
            </a:r>
            <a:endParaRPr lang="en-US" sz="1500" dirty="0">
              <a:latin typeface="+mn-lt"/>
              <a:cs typeface="Arial" panose="020B0604020202020204" pitchFamily="34" charset="0"/>
            </a:endParaRPr>
          </a:p>
          <a:p>
            <a:pPr marL="342900" indent="-342900">
              <a:buClr>
                <a:schemeClr val="accent1">
                  <a:lumMod val="50000"/>
                </a:schemeClr>
              </a:buClr>
            </a:pPr>
            <a:r>
              <a:rPr lang="en-US" sz="1500" dirty="0">
                <a:latin typeface="+mn-lt"/>
                <a:ea typeface="Tahoma"/>
                <a:cs typeface="Arial" panose="020B0604020202020204" pitchFamily="34" charset="0"/>
              </a:rPr>
              <a:t>TEs will NOT be able to administer the Initial ELPAC until 2-3 hours AFTER signing the affidavit in TOMS.</a:t>
            </a:r>
          </a:p>
          <a:p>
            <a:pPr lvl="1">
              <a:buClr>
                <a:schemeClr val="accent1">
                  <a:lumMod val="75000"/>
                </a:schemeClr>
              </a:buClr>
            </a:pPr>
            <a:r>
              <a:rPr lang="en-US" sz="1400" dirty="0">
                <a:latin typeface="+mn-lt"/>
                <a:ea typeface="Tahoma"/>
                <a:cs typeface="Arial" panose="020B0604020202020204" pitchFamily="34" charset="0"/>
              </a:rPr>
              <a:t>This can affect your testing schedule!</a:t>
            </a:r>
            <a:endParaRPr lang="en-US" sz="1400" dirty="0">
              <a:latin typeface="+mn-lt"/>
              <a:cs typeface="Arial" panose="020B0604020202020204" pitchFamily="34" charset="0"/>
            </a:endParaRPr>
          </a:p>
          <a:p>
            <a:pPr>
              <a:buAutoNum type="arabicPeriod"/>
            </a:pPr>
            <a:endParaRPr lang="en-US" sz="1950" dirty="0">
              <a:latin typeface="+mn-lt"/>
              <a:cs typeface="Arial" panose="020B0604020202020204" pitchFamily="34" charset="0"/>
            </a:endParaRPr>
          </a:p>
          <a:p>
            <a:endParaRPr lang="en-US" sz="1950" dirty="0">
              <a:latin typeface="+mn-lt"/>
              <a:cs typeface="Arial" panose="020B0604020202020204" pitchFamily="34" charset="0"/>
            </a:endParaRPr>
          </a:p>
        </p:txBody>
      </p:sp>
      <p:pic>
        <p:nvPicPr>
          <p:cNvPr id="5" name="Picture 4" descr="A screenshot of a test&#10;&#10;Description automatically generated with low confidence">
            <a:extLst>
              <a:ext uri="{FF2B5EF4-FFF2-40B4-BE49-F238E27FC236}">
                <a16:creationId xmlns:a16="http://schemas.microsoft.com/office/drawing/2014/main" id="{24A0AF4A-8D99-8817-79B4-E36BFABB9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763" y="1413323"/>
            <a:ext cx="3268266" cy="1016318"/>
          </a:xfrm>
          <a:prstGeom prst="rect">
            <a:avLst/>
          </a:prstGeom>
          <a:ln>
            <a:solidFill>
              <a:schemeClr val="tx1"/>
            </a:solidFill>
          </a:ln>
        </p:spPr>
      </p:pic>
      <p:pic>
        <p:nvPicPr>
          <p:cNvPr id="10" name="Picture 9" descr="A picture containing text, screenshot, font, electric blue&#10;&#10;Description automatically generated">
            <a:extLst>
              <a:ext uri="{FF2B5EF4-FFF2-40B4-BE49-F238E27FC236}">
                <a16:creationId xmlns:a16="http://schemas.microsoft.com/office/drawing/2014/main" id="{345C86A5-996B-1A8A-BB3F-1B038A114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794" y="3716002"/>
            <a:ext cx="6098722" cy="816793"/>
          </a:xfrm>
          <a:prstGeom prst="rect">
            <a:avLst/>
          </a:prstGeom>
          <a:ln>
            <a:solidFill>
              <a:schemeClr val="tx1"/>
            </a:solidFill>
          </a:ln>
        </p:spPr>
      </p:pic>
      <p:sp>
        <p:nvSpPr>
          <p:cNvPr id="11" name="Rounded Rectangular Callout 6">
            <a:extLst>
              <a:ext uri="{FF2B5EF4-FFF2-40B4-BE49-F238E27FC236}">
                <a16:creationId xmlns:a16="http://schemas.microsoft.com/office/drawing/2014/main" id="{86DDCE0F-12B5-A0B9-5622-586692E6C2F7}"/>
              </a:ext>
            </a:extLst>
          </p:cNvPr>
          <p:cNvSpPr/>
          <p:nvPr/>
        </p:nvSpPr>
        <p:spPr>
          <a:xfrm>
            <a:off x="4903618" y="2569002"/>
            <a:ext cx="3848556" cy="702839"/>
          </a:xfrm>
          <a:prstGeom prst="wedgeRoundRectCallout">
            <a:avLst>
              <a:gd name="adj1" fmla="val 17826"/>
              <a:gd name="adj2" fmla="val 8340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dirty="0">
                <a:solidFill>
                  <a:schemeClr val="tx1"/>
                </a:solidFill>
                <a:ea typeface="Tahoma"/>
                <a:cs typeface="Arial" panose="020B0604020202020204" pitchFamily="34" charset="0"/>
              </a:rPr>
              <a:t>Coordinators should download the </a:t>
            </a:r>
            <a:r>
              <a:rPr lang="en-US" sz="1100" i="1" dirty="0">
                <a:solidFill>
                  <a:schemeClr val="tx1"/>
                </a:solidFill>
                <a:ea typeface="Tahoma"/>
                <a:cs typeface="Arial" panose="020B0604020202020204" pitchFamily="34" charset="0"/>
              </a:rPr>
              <a:t>Security Forms and Remote Administration Status Report</a:t>
            </a:r>
            <a:r>
              <a:rPr lang="en-US" sz="1100" dirty="0">
                <a:solidFill>
                  <a:schemeClr val="tx1"/>
                </a:solidFill>
                <a:ea typeface="Tahoma"/>
                <a:cs typeface="Arial" panose="020B0604020202020204" pitchFamily="34" charset="0"/>
              </a:rPr>
              <a:t> to see who has/has not signed the TOMS Affidavit.</a:t>
            </a:r>
            <a:endParaRPr lang="en-US" sz="1100" dirty="0">
              <a:solidFill>
                <a:schemeClr val="tx1"/>
              </a:solidFill>
              <a:cs typeface="Arial" panose="020B0604020202020204" pitchFamily="34" charset="0"/>
            </a:endParaRPr>
          </a:p>
        </p:txBody>
      </p:sp>
      <p:sp>
        <p:nvSpPr>
          <p:cNvPr id="14" name="Rectangle 13">
            <a:extLst>
              <a:ext uri="{FF2B5EF4-FFF2-40B4-BE49-F238E27FC236}">
                <a16:creationId xmlns:a16="http://schemas.microsoft.com/office/drawing/2014/main" id="{0A51C59B-DD8C-5B94-196A-064BA88A0C75}"/>
              </a:ext>
            </a:extLst>
          </p:cNvPr>
          <p:cNvSpPr/>
          <p:nvPr/>
        </p:nvSpPr>
        <p:spPr>
          <a:xfrm>
            <a:off x="7243544" y="3716002"/>
            <a:ext cx="1589853" cy="8160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noFill/>
            </a:endParaRPr>
          </a:p>
        </p:txBody>
      </p:sp>
      <p:sp>
        <p:nvSpPr>
          <p:cNvPr id="4" name="Footer Placeholder 3">
            <a:extLst>
              <a:ext uri="{FF2B5EF4-FFF2-40B4-BE49-F238E27FC236}">
                <a16:creationId xmlns:a16="http://schemas.microsoft.com/office/drawing/2014/main" id="{C699FE6F-9BCD-9441-878B-7C5713485180}"/>
              </a:ext>
            </a:extLst>
          </p:cNvPr>
          <p:cNvSpPr>
            <a:spLocks noGrp="1"/>
          </p:cNvSpPr>
          <p:nvPr>
            <p:ph type="ftr" sz="quarter" idx="11"/>
          </p:nvPr>
        </p:nvSpPr>
        <p:spPr/>
        <p:txBody>
          <a:bodyPr/>
          <a:lstStyle/>
          <a:p>
            <a:r>
              <a:rPr lang="en-US"/>
              <a:t>2023-24 Initial ELPAC and Initial Alternate ELPAC Administration Coordinator Training</a:t>
            </a:r>
          </a:p>
        </p:txBody>
      </p:sp>
      <p:sp>
        <p:nvSpPr>
          <p:cNvPr id="2" name="Rounded Rectangular Callout 6">
            <a:extLst>
              <a:ext uri="{FF2B5EF4-FFF2-40B4-BE49-F238E27FC236}">
                <a16:creationId xmlns:a16="http://schemas.microsoft.com/office/drawing/2014/main" id="{7D9564CB-9166-6662-6ABA-A832B764CE25}"/>
              </a:ext>
            </a:extLst>
          </p:cNvPr>
          <p:cNvSpPr/>
          <p:nvPr/>
        </p:nvSpPr>
        <p:spPr>
          <a:xfrm>
            <a:off x="4903618" y="985722"/>
            <a:ext cx="3848556" cy="238614"/>
          </a:xfrm>
          <a:prstGeom prst="wedgeRoundRectCallout">
            <a:avLst>
              <a:gd name="adj1" fmla="val 17826"/>
              <a:gd name="adj2" fmla="val 8340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dirty="0">
                <a:solidFill>
                  <a:schemeClr val="tx1"/>
                </a:solidFill>
                <a:ea typeface="Tahoma"/>
                <a:cs typeface="Arial" panose="020B0604020202020204" pitchFamily="34" charset="0"/>
              </a:rPr>
              <a:t>No Initial ELPAC assessments are available to select!</a:t>
            </a:r>
            <a:endParaRPr lang="en-US" sz="1100" dirty="0">
              <a:solidFill>
                <a:schemeClr val="tx1"/>
              </a:solidFill>
              <a:cs typeface="Arial" panose="020B0604020202020204" pitchFamily="34" charset="0"/>
            </a:endParaRPr>
          </a:p>
        </p:txBody>
      </p:sp>
    </p:spTree>
    <p:extLst>
      <p:ext uri="{BB962C8B-B14F-4D97-AF65-F5344CB8AC3E}">
        <p14:creationId xmlns:p14="http://schemas.microsoft.com/office/powerpoint/2010/main" val="33151994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a:normAutofit/>
          </a:bodyPr>
          <a:lstStyle/>
          <a:p>
            <a:r>
              <a:rPr lang="en-US"/>
              <a:t>Creating Test Examiner Accounts </a:t>
            </a:r>
          </a:p>
        </p:txBody>
      </p:sp>
      <p:sp>
        <p:nvSpPr>
          <p:cNvPr id="10" name="Text Placeholder 2">
            <a:extLst>
              <a:ext uri="{FF2B5EF4-FFF2-40B4-BE49-F238E27FC236}">
                <a16:creationId xmlns:a16="http://schemas.microsoft.com/office/drawing/2014/main" id="{0329C2E7-0526-4F42-AFAF-C7CB69C8C55B}"/>
              </a:ext>
            </a:extLst>
          </p:cNvPr>
          <p:cNvSpPr txBox="1">
            <a:spLocks/>
          </p:cNvSpPr>
          <p:nvPr/>
        </p:nvSpPr>
        <p:spPr>
          <a:xfrm>
            <a:off x="718148" y="1524956"/>
            <a:ext cx="1516362" cy="1544166"/>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dirty="0">
                <a:cs typeface="Arial" panose="020B0604020202020204" pitchFamily="34" charset="0"/>
              </a:rPr>
              <a:t>Coordinator creates the TE account in TOMS </a:t>
            </a:r>
            <a:r>
              <a:rPr lang="en-US" sz="1350" b="1" u="sng" dirty="0">
                <a:cs typeface="Arial" panose="020B0604020202020204" pitchFamily="34" charset="0"/>
              </a:rPr>
              <a:t>after</a:t>
            </a:r>
            <a:r>
              <a:rPr lang="en-US" sz="1350" b="1" dirty="0">
                <a:cs typeface="Arial" panose="020B0604020202020204" pitchFamily="34" charset="0"/>
              </a:rPr>
              <a:t> verifying the completion of requirements.</a:t>
            </a:r>
            <a:endParaRPr lang="en-US" sz="1200" dirty="0">
              <a:cs typeface="Arial" panose="020B0604020202020204" pitchFamily="34" charset="0"/>
            </a:endParaRPr>
          </a:p>
        </p:txBody>
      </p:sp>
      <p:sp>
        <p:nvSpPr>
          <p:cNvPr id="8" name="Text Placeholder 2">
            <a:extLst>
              <a:ext uri="{FF2B5EF4-FFF2-40B4-BE49-F238E27FC236}">
                <a16:creationId xmlns:a16="http://schemas.microsoft.com/office/drawing/2014/main" id="{3155A8BF-4E38-6878-A188-ADBDED5A2385}"/>
              </a:ext>
            </a:extLst>
          </p:cNvPr>
          <p:cNvSpPr txBox="1">
            <a:spLocks/>
          </p:cNvSpPr>
          <p:nvPr/>
        </p:nvSpPr>
        <p:spPr>
          <a:xfrm>
            <a:off x="4313743" y="1524956"/>
            <a:ext cx="1026197" cy="1544167"/>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dirty="0">
                <a:cs typeface="Arial" panose="020B0604020202020204" pitchFamily="34" charset="0"/>
              </a:rPr>
              <a:t>TE logs into their TE role in TOMS and signs the affidavit.</a:t>
            </a:r>
            <a:endParaRPr lang="en-US" sz="1200" dirty="0">
              <a:cs typeface="Arial" panose="020B0604020202020204" pitchFamily="34" charset="0"/>
            </a:endParaRPr>
          </a:p>
        </p:txBody>
      </p:sp>
      <p:sp>
        <p:nvSpPr>
          <p:cNvPr id="9" name="Text Placeholder 2">
            <a:extLst>
              <a:ext uri="{FF2B5EF4-FFF2-40B4-BE49-F238E27FC236}">
                <a16:creationId xmlns:a16="http://schemas.microsoft.com/office/drawing/2014/main" id="{486FD40A-419D-615B-A52F-6AB73BE2D0F9}"/>
              </a:ext>
            </a:extLst>
          </p:cNvPr>
          <p:cNvSpPr txBox="1">
            <a:spLocks/>
          </p:cNvSpPr>
          <p:nvPr/>
        </p:nvSpPr>
        <p:spPr>
          <a:xfrm>
            <a:off x="2751566" y="1524956"/>
            <a:ext cx="1126805" cy="1544167"/>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dirty="0">
                <a:cs typeface="Arial" panose="020B0604020202020204" pitchFamily="34" charset="0"/>
              </a:rPr>
              <a:t>TE accesses the link through their email to set up password.</a:t>
            </a:r>
            <a:endParaRPr lang="en-US" sz="1200" dirty="0">
              <a:cs typeface="Arial" panose="020B0604020202020204" pitchFamily="34" charset="0"/>
            </a:endParaRPr>
          </a:p>
        </p:txBody>
      </p:sp>
      <p:sp>
        <p:nvSpPr>
          <p:cNvPr id="11" name="Text Placeholder 2">
            <a:extLst>
              <a:ext uri="{FF2B5EF4-FFF2-40B4-BE49-F238E27FC236}">
                <a16:creationId xmlns:a16="http://schemas.microsoft.com/office/drawing/2014/main" id="{BB30D27A-D0A7-F92A-5B0E-CEDF7A470BC0}"/>
              </a:ext>
            </a:extLst>
          </p:cNvPr>
          <p:cNvSpPr txBox="1">
            <a:spLocks/>
          </p:cNvSpPr>
          <p:nvPr/>
        </p:nvSpPr>
        <p:spPr>
          <a:xfrm>
            <a:off x="7340920" y="1524956"/>
            <a:ext cx="945830" cy="1544167"/>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dirty="0">
                <a:cs typeface="Arial" panose="020B0604020202020204" pitchFamily="34" charset="0"/>
              </a:rPr>
              <a:t>TE can test students.</a:t>
            </a:r>
            <a:endParaRPr lang="en-US" sz="1200" dirty="0">
              <a:cs typeface="Arial" panose="020B0604020202020204" pitchFamily="34" charset="0"/>
            </a:endParaRPr>
          </a:p>
        </p:txBody>
      </p:sp>
      <p:pic>
        <p:nvPicPr>
          <p:cNvPr id="13" name="Picture 12" descr="A picture containing text, sandglass&#10;&#10;Description automatically generated">
            <a:extLst>
              <a:ext uri="{FF2B5EF4-FFF2-40B4-BE49-F238E27FC236}">
                <a16:creationId xmlns:a16="http://schemas.microsoft.com/office/drawing/2014/main" id="{51D037A3-CB84-43ED-1874-6A887362E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330" y="1570773"/>
            <a:ext cx="937995" cy="950614"/>
          </a:xfrm>
          <a:prstGeom prst="rect">
            <a:avLst/>
          </a:prstGeom>
          <a:ln>
            <a:solidFill>
              <a:schemeClr val="tx1"/>
            </a:solidFill>
          </a:ln>
        </p:spPr>
      </p:pic>
      <p:sp>
        <p:nvSpPr>
          <p:cNvPr id="14" name="Text Placeholder 2">
            <a:extLst>
              <a:ext uri="{FF2B5EF4-FFF2-40B4-BE49-F238E27FC236}">
                <a16:creationId xmlns:a16="http://schemas.microsoft.com/office/drawing/2014/main" id="{D0A38AAE-B275-2D3E-584A-1A11A47990D7}"/>
              </a:ext>
            </a:extLst>
          </p:cNvPr>
          <p:cNvSpPr txBox="1">
            <a:spLocks/>
          </p:cNvSpPr>
          <p:nvPr/>
        </p:nvSpPr>
        <p:spPr>
          <a:xfrm>
            <a:off x="5871496" y="2637401"/>
            <a:ext cx="945830" cy="431721"/>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dirty="0">
                <a:cs typeface="Arial" panose="020B0604020202020204" pitchFamily="34" charset="0"/>
              </a:rPr>
              <a:t>2-3 hours</a:t>
            </a:r>
            <a:endParaRPr lang="en-US" sz="1200" dirty="0">
              <a:cs typeface="Arial" panose="020B0604020202020204" pitchFamily="34" charset="0"/>
            </a:endParaRPr>
          </a:p>
        </p:txBody>
      </p:sp>
      <p:sp>
        <p:nvSpPr>
          <p:cNvPr id="15" name="Right Arrow 9">
            <a:extLst>
              <a:ext uri="{FF2B5EF4-FFF2-40B4-BE49-F238E27FC236}">
                <a16:creationId xmlns:a16="http://schemas.microsoft.com/office/drawing/2014/main" id="{732BF3D0-D38C-E3C4-C128-3ACE559A96FA}"/>
              </a:ext>
            </a:extLst>
          </p:cNvPr>
          <p:cNvSpPr/>
          <p:nvPr/>
        </p:nvSpPr>
        <p:spPr>
          <a:xfrm>
            <a:off x="6984074" y="2668318"/>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6" name="Right Arrow 9">
            <a:extLst>
              <a:ext uri="{FF2B5EF4-FFF2-40B4-BE49-F238E27FC236}">
                <a16:creationId xmlns:a16="http://schemas.microsoft.com/office/drawing/2014/main" id="{E817A3F2-CD59-8C59-44DA-6C03E34D26C4}"/>
              </a:ext>
            </a:extLst>
          </p:cNvPr>
          <p:cNvSpPr/>
          <p:nvPr/>
        </p:nvSpPr>
        <p:spPr>
          <a:xfrm>
            <a:off x="5484700" y="2668318"/>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7" name="Right Arrow 9">
            <a:extLst>
              <a:ext uri="{FF2B5EF4-FFF2-40B4-BE49-F238E27FC236}">
                <a16:creationId xmlns:a16="http://schemas.microsoft.com/office/drawing/2014/main" id="{4CB7F28F-77F2-B855-641C-820986E7D372}"/>
              </a:ext>
            </a:extLst>
          </p:cNvPr>
          <p:cNvSpPr/>
          <p:nvPr/>
        </p:nvSpPr>
        <p:spPr>
          <a:xfrm>
            <a:off x="4035082" y="2668318"/>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8" name="Right Arrow 9">
            <a:extLst>
              <a:ext uri="{FF2B5EF4-FFF2-40B4-BE49-F238E27FC236}">
                <a16:creationId xmlns:a16="http://schemas.microsoft.com/office/drawing/2014/main" id="{18230C57-DD6D-AF59-F7FE-BFF69480054F}"/>
              </a:ext>
            </a:extLst>
          </p:cNvPr>
          <p:cNvSpPr/>
          <p:nvPr/>
        </p:nvSpPr>
        <p:spPr>
          <a:xfrm>
            <a:off x="2384738" y="2668318"/>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pic>
        <p:nvPicPr>
          <p:cNvPr id="20" name="Picture 19" descr="Logo&#10;&#10;Description automatically generated">
            <a:extLst>
              <a:ext uri="{FF2B5EF4-FFF2-40B4-BE49-F238E27FC236}">
                <a16:creationId xmlns:a16="http://schemas.microsoft.com/office/drawing/2014/main" id="{7AF123A8-8DF1-6C63-18FE-6F62268C7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8682" y="2282138"/>
            <a:ext cx="750306" cy="750306"/>
          </a:xfrm>
          <a:prstGeom prst="rect">
            <a:avLst/>
          </a:prstGeom>
        </p:spPr>
      </p:pic>
      <p:sp>
        <p:nvSpPr>
          <p:cNvPr id="4" name="Oval 3">
            <a:extLst>
              <a:ext uri="{FF2B5EF4-FFF2-40B4-BE49-F238E27FC236}">
                <a16:creationId xmlns:a16="http://schemas.microsoft.com/office/drawing/2014/main" id="{90E58D04-AEE2-048C-439F-8F20C165F995}"/>
              </a:ext>
            </a:extLst>
          </p:cNvPr>
          <p:cNvSpPr/>
          <p:nvPr/>
        </p:nvSpPr>
        <p:spPr>
          <a:xfrm>
            <a:off x="7069289" y="202223"/>
            <a:ext cx="798451" cy="40325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dirty="0">
                <a:solidFill>
                  <a:schemeClr val="tx1"/>
                </a:solidFill>
                <a:cs typeface="Arial" panose="020B0604020202020204" pitchFamily="34" charset="0"/>
              </a:rPr>
              <a:t>Poll</a:t>
            </a:r>
          </a:p>
        </p:txBody>
      </p:sp>
      <p:sp>
        <p:nvSpPr>
          <p:cNvPr id="5" name="Footer Placeholder 4">
            <a:extLst>
              <a:ext uri="{FF2B5EF4-FFF2-40B4-BE49-F238E27FC236}">
                <a16:creationId xmlns:a16="http://schemas.microsoft.com/office/drawing/2014/main" id="{8325F6BA-0A0B-8C8F-FC30-E89F4559BEDB}"/>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0744332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b" anchorCtr="0">
            <a:normAutofit/>
          </a:bodyPr>
          <a:lstStyle/>
          <a:p>
            <a:r>
              <a:rPr lang="en-US"/>
              <a:t>Check for  Understanding #3</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4" name="Text Placeholder 2">
            <a:extLst>
              <a:ext uri="{FF2B5EF4-FFF2-40B4-BE49-F238E27FC236}">
                <a16:creationId xmlns:a16="http://schemas.microsoft.com/office/drawing/2014/main" id="{6DD398FD-53EE-78B1-6A09-DECEC1E79F17}"/>
              </a:ext>
            </a:extLst>
          </p:cNvPr>
          <p:cNvSpPr txBox="1">
            <a:spLocks/>
          </p:cNvSpPr>
          <p:nvPr/>
        </p:nvSpPr>
        <p:spPr>
          <a:xfrm>
            <a:off x="453655" y="857251"/>
            <a:ext cx="8189699" cy="3680460"/>
          </a:xfrm>
          <a:prstGeom prst="rect">
            <a:avLst/>
          </a:prstGeom>
          <a:noFill/>
        </p:spPr>
        <p:txBody>
          <a:bodyPr lIns="68580" tIns="34290" rIns="68580" bIns="34290" anchor="t">
            <a:no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buClr>
                <a:srgbClr val="203864"/>
              </a:buClr>
              <a:buNone/>
            </a:pPr>
            <a:r>
              <a:rPr lang="en-US" sz="2000" dirty="0">
                <a:latin typeface="+mn-lt"/>
                <a:ea typeface="Tahoma"/>
                <a:cs typeface="Arial" panose="020B0604020202020204" pitchFamily="34" charset="0"/>
              </a:rPr>
              <a:t>In addition to using our SSO to sign the STB Security Forms, Test Examiners must also log into TOMS and sign an affidavit prior to any test administration. </a:t>
            </a:r>
            <a:endParaRPr lang="en-US" sz="2000" dirty="0">
              <a:latin typeface="+mn-lt"/>
              <a:cs typeface="Arial" panose="020B0604020202020204" pitchFamily="34" charset="0"/>
            </a:endParaRPr>
          </a:p>
          <a:p>
            <a:pPr marL="0" indent="0">
              <a:buClr>
                <a:srgbClr val="203864"/>
              </a:buClr>
              <a:buNone/>
            </a:pPr>
            <a:r>
              <a:rPr lang="en-US" sz="2000" dirty="0">
                <a:highlight>
                  <a:srgbClr val="00FF00"/>
                </a:highlight>
                <a:latin typeface="+mn-lt"/>
                <a:ea typeface="Calibri"/>
                <a:cs typeface="Arial" panose="020B0604020202020204" pitchFamily="34" charset="0"/>
              </a:rPr>
              <a:t>True</a:t>
            </a:r>
          </a:p>
          <a:p>
            <a:pPr marL="0" indent="0">
              <a:buNone/>
            </a:pPr>
            <a:r>
              <a:rPr lang="en-US" sz="2000" dirty="0">
                <a:latin typeface="+mn-lt"/>
                <a:ea typeface="Calibri"/>
                <a:cs typeface="Arial" panose="020B0604020202020204" pitchFamily="34" charset="0"/>
              </a:rPr>
              <a:t>False</a:t>
            </a:r>
          </a:p>
        </p:txBody>
      </p:sp>
      <p:sp>
        <p:nvSpPr>
          <p:cNvPr id="5" name="TextBox 4">
            <a:extLst>
              <a:ext uri="{FF2B5EF4-FFF2-40B4-BE49-F238E27FC236}">
                <a16:creationId xmlns:a16="http://schemas.microsoft.com/office/drawing/2014/main" id="{FD261505-AE62-30E6-4741-8572C294E366}"/>
              </a:ext>
            </a:extLst>
          </p:cNvPr>
          <p:cNvSpPr txBox="1"/>
          <p:nvPr/>
        </p:nvSpPr>
        <p:spPr>
          <a:xfrm>
            <a:off x="1590982" y="3202243"/>
            <a:ext cx="5757401" cy="71558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b="1" dirty="0">
                <a:ea typeface="Calibri"/>
                <a:cs typeface="Arial" panose="020B0604020202020204" pitchFamily="34" charset="0"/>
              </a:rPr>
              <a:t>After receiving their TOMS account, all TEs must log into TOMS to sign the state's AFFIDAVIT. The TE will not be able to create test sessions until 2-3 hours after the TOMS affidavit is signed.</a:t>
            </a:r>
          </a:p>
        </p:txBody>
      </p:sp>
      <p:sp>
        <p:nvSpPr>
          <p:cNvPr id="7" name="Footer Placeholder 6">
            <a:extLst>
              <a:ext uri="{FF2B5EF4-FFF2-40B4-BE49-F238E27FC236}">
                <a16:creationId xmlns:a16="http://schemas.microsoft.com/office/drawing/2014/main" id="{7C7737B5-3CD0-AA5B-DF07-C56F80E63BC9}"/>
              </a:ext>
            </a:extLst>
          </p:cNvPr>
          <p:cNvSpPr>
            <a:spLocks noGrp="1"/>
          </p:cNvSpPr>
          <p:nvPr>
            <p:ph type="ftr" sz="quarter" idx="11"/>
          </p:nvPr>
        </p:nvSpPr>
        <p:spPr/>
        <p:txBody>
          <a:bodyPr/>
          <a:lstStyle/>
          <a:p>
            <a:r>
              <a:rPr lang="en-US"/>
              <a:t>2023-24 Initial ELPAC and Initial Alternate ELPAC Administration Coordinator Training</a:t>
            </a:r>
          </a:p>
        </p:txBody>
      </p:sp>
    </p:spTree>
    <p:extLst>
      <p:ext uri="{BB962C8B-B14F-4D97-AF65-F5344CB8AC3E}">
        <p14:creationId xmlns:p14="http://schemas.microsoft.com/office/powerpoint/2010/main" val="3386954426"/>
      </p:ext>
    </p:extLst>
  </p:cSld>
  <p:clrMapOvr>
    <a:masterClrMapping/>
  </p:clrMapOvr>
</p:sld>
</file>

<file path=ppt/theme/theme1.xml><?xml version="1.0" encoding="utf-8"?>
<a:theme xmlns:a="http://schemas.openxmlformats.org/drawingml/2006/main" name="New LAUSD">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I Team Planning Launch Meeting - May 9 2023  -  Read-Only" id="{319B4DD6-0282-4E8D-985E-C352EB9E2A67}" vid="{BE321D3C-B9CF-4E9C-8EC0-2146F25BDCD8}"/>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896</TotalTime>
  <Words>23089</Words>
  <Application>Microsoft Office PowerPoint</Application>
  <PresentationFormat>On-screen Show (16:9)</PresentationFormat>
  <Paragraphs>2597</Paragraphs>
  <Slides>252</Slides>
  <Notes>205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252</vt:i4>
      </vt:variant>
    </vt:vector>
  </HeadingPairs>
  <TitlesOfParts>
    <vt:vector size="260" baseType="lpstr">
      <vt:lpstr>Wingdings</vt:lpstr>
      <vt:lpstr>Arial,Sans-Serif</vt:lpstr>
      <vt:lpstr>TW Cen MT</vt:lpstr>
      <vt:lpstr>Symbol</vt:lpstr>
      <vt:lpstr>Poppins</vt:lpstr>
      <vt:lpstr>Courier New</vt:lpstr>
      <vt:lpstr>Arial</vt:lpstr>
      <vt:lpstr>New LAUSD</vt:lpstr>
      <vt:lpstr>PowerPoint Presentation</vt:lpstr>
      <vt:lpstr>Reminders…</vt:lpstr>
      <vt:lpstr>Agenda</vt:lpstr>
      <vt:lpstr>PowerPoint Presentation</vt:lpstr>
      <vt:lpstr>STB Website</vt:lpstr>
      <vt:lpstr>STB Portal</vt:lpstr>
      <vt:lpstr>STB Portal-My Training Status</vt:lpstr>
      <vt:lpstr>STB Coordinator Resources</vt:lpstr>
      <vt:lpstr>STB Coordinator Resources</vt:lpstr>
      <vt:lpstr>Coordinator Support</vt:lpstr>
      <vt:lpstr>STB Updates</vt:lpstr>
      <vt:lpstr>Initial ELPAC Coordinator Checklist</vt:lpstr>
      <vt:lpstr>ELPAC Website</vt:lpstr>
      <vt:lpstr>ELPAC Website – Planned Downtime</vt:lpstr>
      <vt:lpstr>ELPAC Website</vt:lpstr>
      <vt:lpstr>TOMS</vt:lpstr>
      <vt:lpstr>TOMS</vt:lpstr>
      <vt:lpstr>Action Items</vt:lpstr>
      <vt:lpstr>PowerPoint Presentation</vt:lpstr>
      <vt:lpstr>What is the Initial ELPAC?</vt:lpstr>
      <vt:lpstr>RSVP Schools</vt:lpstr>
      <vt:lpstr>Key Dates</vt:lpstr>
      <vt:lpstr>K-2 Writing Books Turn-in Dates</vt:lpstr>
      <vt:lpstr>Parent Notification</vt:lpstr>
      <vt:lpstr>Check for Understanding #1</vt:lpstr>
      <vt:lpstr>Action Items</vt:lpstr>
      <vt:lpstr>PowerPoint Presentation</vt:lpstr>
      <vt:lpstr>Initial ELPAC Eligibility</vt:lpstr>
      <vt:lpstr>Who is Eligible for the Initial Alternate ELPAC?</vt:lpstr>
      <vt:lpstr>Which Initial ELPAC Assessment Should be Administered?</vt:lpstr>
      <vt:lpstr>Verifying Initial ELPAC Eligibility</vt:lpstr>
      <vt:lpstr>Student Eligibility Report</vt:lpstr>
      <vt:lpstr>Student Eligibility Report</vt:lpstr>
      <vt:lpstr>Individual Student Information</vt:lpstr>
      <vt:lpstr>Student Profile Page in TOMS</vt:lpstr>
      <vt:lpstr>Assigning the Initial Alternate ELPAC in TOMS</vt:lpstr>
      <vt:lpstr>Assigning the Initial Alternate ELPAC in TOMS</vt:lpstr>
      <vt:lpstr>Assigning the Initial Alternate ELPAC in TOMS</vt:lpstr>
      <vt:lpstr>Data Flow </vt:lpstr>
      <vt:lpstr>New Enrollees to be Tested Throughout the Year</vt:lpstr>
      <vt:lpstr>Initial ELPAC Reports</vt:lpstr>
      <vt:lpstr>Online Student Data Inquiry Form</vt:lpstr>
      <vt:lpstr>Online Student Data Inquiry Form</vt:lpstr>
      <vt:lpstr>Action Items</vt:lpstr>
      <vt:lpstr>PowerPoint Presentation</vt:lpstr>
      <vt:lpstr>Site ELPAC Coordinators</vt:lpstr>
      <vt:lpstr>Policy Document</vt:lpstr>
      <vt:lpstr>Training Requirements for Principals</vt:lpstr>
      <vt:lpstr>Initial ELPAC Coordinator Requirements</vt:lpstr>
      <vt:lpstr>Initial ELPAC Coordinator Requirements</vt:lpstr>
      <vt:lpstr>Training Requirements for Teacher Assistants, Paraprofessionals, and Substitute Teachers</vt:lpstr>
      <vt:lpstr>Initial ELPAC Training Reminders</vt:lpstr>
      <vt:lpstr>Initial ELPAC Test Examiner Requirements</vt:lpstr>
      <vt:lpstr>Initial ELPAC Test Examiner Requirements</vt:lpstr>
      <vt:lpstr>Initial Alternate ELPAC TE Requirements</vt:lpstr>
      <vt:lpstr>Initial ALT ELPAC Test Examiner Requirements</vt:lpstr>
      <vt:lpstr>ELPAC Test Examiner Responsibilities</vt:lpstr>
      <vt:lpstr>Designating TEs in the STB Portal</vt:lpstr>
      <vt:lpstr>Designating TEs in the STB Portal</vt:lpstr>
      <vt:lpstr>ELPAC Proctor Requirements</vt:lpstr>
      <vt:lpstr>ELPAC Proctor Responsibilities</vt:lpstr>
      <vt:lpstr>Action Items</vt:lpstr>
      <vt:lpstr>PowerPoint Presentation</vt:lpstr>
      <vt:lpstr>Moodle Accounts</vt:lpstr>
      <vt:lpstr>Moodle Enrollment Keys</vt:lpstr>
      <vt:lpstr>Accessing the Moodle Keys in STB Portal</vt:lpstr>
      <vt:lpstr>Accessing the Moodle Keys in STB Portal</vt:lpstr>
      <vt:lpstr>Accessing the Moodle Website</vt:lpstr>
      <vt:lpstr>Moodle Access</vt:lpstr>
      <vt:lpstr>Accessing the Initial ELPAC Moodle Course</vt:lpstr>
      <vt:lpstr>Accessing the Initial ELPAC Moodle Course</vt:lpstr>
      <vt:lpstr>Completing the Initial ELPAC Moodle Course</vt:lpstr>
      <vt:lpstr>Completing the Initial ELPAC Moodle Course</vt:lpstr>
      <vt:lpstr>Accessing the Initial Alternate ELPAC Moodle Course</vt:lpstr>
      <vt:lpstr>Accessing the Initial Alternate ELPAC Moodle Course</vt:lpstr>
      <vt:lpstr>Accessing the Initial Alternate ELPAC Moodle Course</vt:lpstr>
      <vt:lpstr>Action Items</vt:lpstr>
      <vt:lpstr>PowerPoint Presentation</vt:lpstr>
      <vt:lpstr>Monitoring Completion of Security  Requirements</vt:lpstr>
      <vt:lpstr>Monitoring Completion of TE &amp; Proctor Requirements</vt:lpstr>
      <vt:lpstr>Monitoring Completion of TE &amp; Proctor Requirements</vt:lpstr>
      <vt:lpstr>Monitoring Completion of Moodle Training</vt:lpstr>
      <vt:lpstr>Completion of Initial ELPAC Moodle </vt:lpstr>
      <vt:lpstr>Completion of Initial ALT ELPAC Moodle </vt:lpstr>
      <vt:lpstr>Check for Understanding #2</vt:lpstr>
      <vt:lpstr>Action Items</vt:lpstr>
      <vt:lpstr>PowerPoint Presentation</vt:lpstr>
      <vt:lpstr>ELPAC Coordinator TOMS Accounts</vt:lpstr>
      <vt:lpstr>ELPAC Test Examiner TOMS Accounts</vt:lpstr>
      <vt:lpstr>Security</vt:lpstr>
      <vt:lpstr>Creating Test Examiner Accounts</vt:lpstr>
      <vt:lpstr>Creating Test Examiner Accounts</vt:lpstr>
      <vt:lpstr>Creating Test Examiner Accounts</vt:lpstr>
      <vt:lpstr>Creating Test Examiner Accounts </vt:lpstr>
      <vt:lpstr>Creating Test Examiner Accounts </vt:lpstr>
      <vt:lpstr>Signing the TOMS ELPAC Affidavit</vt:lpstr>
      <vt:lpstr>Signing the TOMS ELPAC Affidavit</vt:lpstr>
      <vt:lpstr>Creating Test Examiner Accounts </vt:lpstr>
      <vt:lpstr>Check for  Understanding #3</vt:lpstr>
      <vt:lpstr>Action Items</vt:lpstr>
      <vt:lpstr>PowerPoint Presentation</vt:lpstr>
      <vt:lpstr>Accessibility Resources</vt:lpstr>
      <vt:lpstr>LAUSD- Accessibility and Accommodations Guidelines</vt:lpstr>
      <vt:lpstr>California Assessment Accessibility Resource Matrix</vt:lpstr>
      <vt:lpstr>California Assessment Accessibility Resource Matrix </vt:lpstr>
      <vt:lpstr>California Assessment Accessibility Resource Matrix </vt:lpstr>
      <vt:lpstr>California Assessment Accessibility Resource Matrix </vt:lpstr>
      <vt:lpstr>California Assessment Accessibility Resource Matrix </vt:lpstr>
      <vt:lpstr>California Assessment Accessibility Resource Matrix </vt:lpstr>
      <vt:lpstr>Accessibility Resources Demonstration Videos</vt:lpstr>
      <vt:lpstr>Professional Development for Staff</vt:lpstr>
      <vt:lpstr>Action Items</vt:lpstr>
      <vt:lpstr>PowerPoint Presentation</vt:lpstr>
      <vt:lpstr>Preparing to Enter Supports &amp; Accommodations </vt:lpstr>
      <vt:lpstr>Data Flow </vt:lpstr>
      <vt:lpstr>Entering Supports and Accommodations</vt:lpstr>
      <vt:lpstr>Entering Supports and Accommodations</vt:lpstr>
      <vt:lpstr>Entering Accommodations</vt:lpstr>
      <vt:lpstr>Entering Accommodations</vt:lpstr>
      <vt:lpstr>Entering Designated Supports</vt:lpstr>
      <vt:lpstr>Entering Unlisted Resources</vt:lpstr>
      <vt:lpstr>Entering Domain Exemptions</vt:lpstr>
      <vt:lpstr>Test Settings Report</vt:lpstr>
      <vt:lpstr>Action Items</vt:lpstr>
      <vt:lpstr>PowerPoint Presentation</vt:lpstr>
      <vt:lpstr>Systems Needed for Initial ELPAC</vt:lpstr>
      <vt:lpstr>Systems Needed for Initial ELPAC</vt:lpstr>
      <vt:lpstr>Technology Needed for Testing</vt:lpstr>
      <vt:lpstr>Operating Systems and Secure Browsers</vt:lpstr>
      <vt:lpstr>ITS Support Plan</vt:lpstr>
      <vt:lpstr>Testing Device Requirements</vt:lpstr>
      <vt:lpstr>Technology For Test Administration</vt:lpstr>
      <vt:lpstr>Action Items</vt:lpstr>
      <vt:lpstr>PowerPoint Presentation</vt:lpstr>
      <vt:lpstr>ELPAC Website </vt:lpstr>
      <vt:lpstr>Plan and Manage Testing Report</vt:lpstr>
      <vt:lpstr>Plan and Manage Testing Report</vt:lpstr>
      <vt:lpstr>Plan and Manage Testing Report</vt:lpstr>
      <vt:lpstr>Plan and Manage Testing Report</vt:lpstr>
      <vt:lpstr>Check for Understanding #4</vt:lpstr>
      <vt:lpstr>Action Items</vt:lpstr>
      <vt:lpstr>PowerPoint Presentation</vt:lpstr>
      <vt:lpstr>Student Logon Credentials</vt:lpstr>
      <vt:lpstr>MiSiS Smarter Balanced Label &amp; Student Rosters</vt:lpstr>
      <vt:lpstr>MiSiS Student Rosters</vt:lpstr>
      <vt:lpstr>MiSiS Labels – Student Logon Credentials</vt:lpstr>
      <vt:lpstr>MiSiS: Labels – Student Logon Credentials</vt:lpstr>
      <vt:lpstr>Initial ELPAC Daily Inventory Control Form</vt:lpstr>
      <vt:lpstr>Initial ELPAC Preparing for Test Administration (PFA)</vt:lpstr>
      <vt:lpstr>Accessing Practice and Training Tests</vt:lpstr>
      <vt:lpstr>Practice and Training Tests</vt:lpstr>
      <vt:lpstr>Initial ELPAC Estimated Testing Times</vt:lpstr>
      <vt:lpstr>Test Security </vt:lpstr>
      <vt:lpstr>Initial ELPAC Directions for Administration (DFAs)</vt:lpstr>
      <vt:lpstr>Initial ELPAC DFAs</vt:lpstr>
      <vt:lpstr>Check for Understanding #5</vt:lpstr>
      <vt:lpstr>Action Items</vt:lpstr>
      <vt:lpstr>PowerPoint Presentation</vt:lpstr>
      <vt:lpstr>Creating a Test Session</vt:lpstr>
      <vt:lpstr>How To Start an Initial ELPAC Test Session</vt:lpstr>
      <vt:lpstr>Creating a Test Session </vt:lpstr>
      <vt:lpstr>Creating a Test Session </vt:lpstr>
      <vt:lpstr>Creating an Initial ELPAC Test Session </vt:lpstr>
      <vt:lpstr>Creating an Initial Alternate ELPAC Test Session </vt:lpstr>
      <vt:lpstr>Session ID</vt:lpstr>
      <vt:lpstr>Log in to Test Session Using Secure Browser</vt:lpstr>
      <vt:lpstr>Creating a Test Session</vt:lpstr>
      <vt:lpstr>Signing Into a Test Session</vt:lpstr>
      <vt:lpstr>Signing Into a Test Session</vt:lpstr>
      <vt:lpstr>Logon to Test Session</vt:lpstr>
      <vt:lpstr>Logon to Test Session</vt:lpstr>
      <vt:lpstr>Logon to Test Session</vt:lpstr>
      <vt:lpstr>Logon to Test Session</vt:lpstr>
      <vt:lpstr>Logon to Test Session</vt:lpstr>
      <vt:lpstr>Action Items</vt:lpstr>
      <vt:lpstr>PowerPoint Presentation</vt:lpstr>
      <vt:lpstr>Pause Rules - Listening and Reading Only</vt:lpstr>
      <vt:lpstr>Test Expiration</vt:lpstr>
      <vt:lpstr>Student Score Sheets for K-2</vt:lpstr>
      <vt:lpstr>Student Score Sheets for Grades 3-12</vt:lpstr>
      <vt:lpstr>Stopping Markers</vt:lpstr>
      <vt:lpstr>Scratch Paper</vt:lpstr>
      <vt:lpstr>Test Administration Reminder</vt:lpstr>
      <vt:lpstr>Action Items</vt:lpstr>
      <vt:lpstr>PowerPoint Presentation</vt:lpstr>
      <vt:lpstr>K-2 Reading and Listening</vt:lpstr>
      <vt:lpstr>K-2 Listening</vt:lpstr>
      <vt:lpstr>K-2 Reading</vt:lpstr>
      <vt:lpstr>PowerPoint Presentation</vt:lpstr>
      <vt:lpstr>K-2 Writing Domain</vt:lpstr>
      <vt:lpstr>K-2 Writing</vt:lpstr>
      <vt:lpstr>PowerPoint Presentation</vt:lpstr>
      <vt:lpstr>K-12 Speaking</vt:lpstr>
      <vt:lpstr>Voice Capture (Recording) Requirements</vt:lpstr>
      <vt:lpstr>Voice Capture Requirements</vt:lpstr>
      <vt:lpstr>K-12 Speaking</vt:lpstr>
      <vt:lpstr>K-12 Speaking</vt:lpstr>
      <vt:lpstr>PowerPoint Presentation</vt:lpstr>
      <vt:lpstr>3-12 Reading, Listening, and Writing</vt:lpstr>
      <vt:lpstr>PowerPoint Presentation</vt:lpstr>
      <vt:lpstr>How Are Initial ELPAC Domains Scored?</vt:lpstr>
      <vt:lpstr>Data Entry Interface (DEI)</vt:lpstr>
      <vt:lpstr>Data Entry Interface (DEI)</vt:lpstr>
      <vt:lpstr>Data Entry Interface (DEI)</vt:lpstr>
      <vt:lpstr>Entering Scores in the DEI</vt:lpstr>
      <vt:lpstr>Data Entry Interface (DEI)</vt:lpstr>
      <vt:lpstr>Teacher Hand Scoring System (THSS)</vt:lpstr>
      <vt:lpstr>Teacher Hand Scoring System (THSS)</vt:lpstr>
      <vt:lpstr>Teacher Hand Scoring System (THSS)</vt:lpstr>
      <vt:lpstr>Teacher Hand Scoring System (THSS)</vt:lpstr>
      <vt:lpstr>Teacher Hand Scoring System (THSS)</vt:lpstr>
      <vt:lpstr>Teacher Hand Scoring System (THSS)</vt:lpstr>
      <vt:lpstr>Action Items</vt:lpstr>
      <vt:lpstr>PowerPoint Presentation</vt:lpstr>
      <vt:lpstr>Initial Alternate ELPAC Test Administration</vt:lpstr>
      <vt:lpstr>Initial Alternate ELPAC Estimated Testing Times</vt:lpstr>
      <vt:lpstr>Preparing for Initial Alternate ELPAC Administration</vt:lpstr>
      <vt:lpstr>Initial Alternate ELPAC DFAs</vt:lpstr>
      <vt:lpstr>Optional Individualization</vt:lpstr>
      <vt:lpstr>Initial Alternate ELPAC Administration </vt:lpstr>
      <vt:lpstr>Initial Alternate ELPAC Stopping Policy</vt:lpstr>
      <vt:lpstr>Action Items</vt:lpstr>
      <vt:lpstr>PowerPoint Presentation</vt:lpstr>
      <vt:lpstr>Test Security Incidents</vt:lpstr>
      <vt:lpstr>Examples of Test Security Incidents</vt:lpstr>
      <vt:lpstr>STAIRS</vt:lpstr>
      <vt:lpstr>Creating a STAIRS Report</vt:lpstr>
      <vt:lpstr>STAIRS</vt:lpstr>
      <vt:lpstr>Action Items</vt:lpstr>
      <vt:lpstr>PowerPoint Presentation</vt:lpstr>
      <vt:lpstr>ELPAC Pre-ID Labels for RSVP Schools</vt:lpstr>
      <vt:lpstr>Return of K-2 Writing Answer Books</vt:lpstr>
      <vt:lpstr>PowerPoint Presentation</vt:lpstr>
      <vt:lpstr>Student Score Reports</vt:lpstr>
      <vt:lpstr>PowerPoint Presentation</vt:lpstr>
      <vt:lpstr>Post-Test Documentation for Initial ELPAC Training</vt:lpstr>
      <vt:lpstr>PowerPoint Presentation</vt:lpstr>
      <vt:lpstr>Crisis Alert Response System (CARS)</vt:lpstr>
      <vt:lpstr>Testing Audits</vt:lpstr>
      <vt:lpstr>PowerPoint Presentation</vt:lpstr>
      <vt:lpstr>ELPAC Interim Assessments</vt:lpstr>
      <vt:lpstr>ELPAC Interim Assessments</vt:lpstr>
      <vt:lpstr>ELPAC Interim Assessments</vt:lpstr>
      <vt:lpstr>Interim Assessment Security</vt:lpstr>
      <vt:lpstr>Next Steps</vt:lpstr>
      <vt:lpstr>2023-24 Feedback &amp; Acknowledgement Form</vt:lpstr>
      <vt:lpstr>PowerPoint Presentation</vt:lpstr>
      <vt:lpstr>PowerPoint Presentation</vt:lpstr>
      <vt:lpstr>Resources for Initial Alternate ELPAC</vt:lpstr>
      <vt:lpstr>Entering Unlisted Resources</vt:lpstr>
      <vt:lpstr>Entering Unlisted Resources</vt:lpstr>
      <vt:lpstr>Entering Unlisted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Guerra, Edwin</dc:creator>
  <cp:lastModifiedBy>Guerra, Edwin</cp:lastModifiedBy>
  <cp:revision>30</cp:revision>
  <dcterms:created xsi:type="dcterms:W3CDTF">2023-07-19T20:57:37Z</dcterms:created>
  <dcterms:modified xsi:type="dcterms:W3CDTF">2023-08-25T15:06:43Z</dcterms:modified>
</cp:coreProperties>
</file>